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289" r:id="rId59"/>
    <p:sldId id="290" r:id="rId60"/>
    <p:sldId id="291" r:id="rId61"/>
    <p:sldId id="292" r:id="rId62"/>
    <p:sldId id="293" r:id="rId6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34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image" Target="../media/image6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24430-6227-4EB0-B605-67EA3B19F7BB}" type="datetimeFigureOut">
              <a:rPr lang="en-US" smtClean="0"/>
              <a:t>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0C1E-07B4-40E7-BD3C-9E59C041F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9502F-2424-4DCB-A1BC-AB5297845A0C}" type="slidenum">
              <a:rPr lang="en-CA"/>
              <a:pPr/>
              <a:t>7</a:t>
            </a:fld>
            <a:endParaRPr lang="en-CA"/>
          </a:p>
        </p:txBody>
      </p:sp>
      <p:sp>
        <p:nvSpPr>
          <p:cNvPr id="5949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9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20C1E-07B4-40E7-BD3C-9E59C041F336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9A846-1614-4A6D-85BF-CC95F15C98A9}" type="slidenum">
              <a:rPr lang="en-CA"/>
              <a:pPr/>
              <a:t>36</a:t>
            </a:fld>
            <a:endParaRPr lang="en-CA"/>
          </a:p>
        </p:txBody>
      </p:sp>
      <p:sp>
        <p:nvSpPr>
          <p:cNvPr id="596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6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1B8C0-1DA1-4E66-BF8B-6636E78E4CC0}" type="slidenum">
              <a:rPr lang="en-CA"/>
              <a:pPr/>
              <a:t>37</a:t>
            </a:fld>
            <a:endParaRPr lang="en-CA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9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8E28-6C21-43AF-973C-CCF2C37F89EC}" type="slidenum">
              <a:rPr lang="en-CA"/>
              <a:pPr/>
              <a:t>41</a:t>
            </a:fld>
            <a:endParaRPr lang="en-CA"/>
          </a:p>
        </p:txBody>
      </p:sp>
      <p:sp>
        <p:nvSpPr>
          <p:cNvPr id="6010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ED2F3-7A17-4EF5-AF38-E8DBABD35410}" type="slidenum">
              <a:rPr lang="en-CA"/>
              <a:pPr/>
              <a:t>42</a:t>
            </a:fld>
            <a:endParaRPr lang="en-CA"/>
          </a:p>
        </p:txBody>
      </p:sp>
      <p:sp>
        <p:nvSpPr>
          <p:cNvPr id="603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Sampling Distribution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Assumptions and </a:t>
            </a:r>
            <a:r>
              <a:rPr lang="en-US" sz="3200" dirty="0" smtClean="0"/>
              <a:t>Conditions</a:t>
            </a:r>
            <a:endParaRPr lang="en-US" sz="3200" dirty="0"/>
          </a:p>
        </p:txBody>
      </p:sp>
      <p:sp>
        <p:nvSpPr>
          <p:cNvPr id="5632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/>
              <a:t>Assumptions are hard—often impossible—to check. That’s why we </a:t>
            </a:r>
            <a:r>
              <a:rPr lang="en-US" i="1"/>
              <a:t>assume</a:t>
            </a:r>
            <a:r>
              <a:rPr lang="en-US"/>
              <a:t> them. </a:t>
            </a:r>
          </a:p>
          <a:p>
            <a:r>
              <a:rPr lang="en-US"/>
              <a:t>Still, we need to check whether the assumptions are reasonable by checking </a:t>
            </a:r>
            <a:r>
              <a:rPr lang="en-US" i="1"/>
              <a:t>conditions</a:t>
            </a:r>
            <a:r>
              <a:rPr lang="en-US"/>
              <a:t> that provide information about the assumptions.</a:t>
            </a:r>
          </a:p>
          <a:p>
            <a:r>
              <a:rPr lang="en-US"/>
              <a:t>The corresponding conditions to check before using the Normal to model the distribution of sample proportions are the </a:t>
            </a:r>
            <a:r>
              <a:rPr lang="en-US">
                <a:solidFill>
                  <a:schemeClr val="hlink"/>
                </a:solidFill>
              </a:rPr>
              <a:t>Randomization Condition</a:t>
            </a:r>
            <a:r>
              <a:rPr lang="en-US"/>
              <a:t>, the </a:t>
            </a:r>
            <a:r>
              <a:rPr lang="en-US">
                <a:solidFill>
                  <a:schemeClr val="hlink"/>
                </a:solidFill>
              </a:rPr>
              <a:t>10% Condition </a:t>
            </a:r>
            <a:r>
              <a:rPr lang="en-US"/>
              <a:t>and the</a:t>
            </a:r>
            <a:r>
              <a:rPr lang="en-US">
                <a:solidFill>
                  <a:schemeClr val="hlink"/>
                </a:solidFill>
              </a:rPr>
              <a:t> Success/Failure Condition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Assumptions and </a:t>
            </a:r>
            <a:r>
              <a:rPr lang="en-US" sz="3200" dirty="0" smtClean="0"/>
              <a:t>Conditions</a:t>
            </a:r>
            <a:endParaRPr lang="en-US" sz="3200" dirty="0"/>
          </a:p>
        </p:txBody>
      </p:sp>
      <p:sp>
        <p:nvSpPr>
          <p:cNvPr id="564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"/>
            <a:ext cx="8294687" cy="4127500"/>
          </a:xfrm>
          <a:noFill/>
          <a:ln/>
        </p:spPr>
        <p:txBody>
          <a:bodyPr>
            <a:normAutofit fontScale="85000" lnSpcReduction="10000"/>
          </a:bodyPr>
          <a:lstStyle/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Randomization Condition:  </a:t>
            </a:r>
            <a:r>
              <a:rPr lang="en-US" dirty="0"/>
              <a:t>The sample should be a simple random sample of the population.</a:t>
            </a:r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10% Condition:</a:t>
            </a:r>
            <a:r>
              <a:rPr lang="en-US" dirty="0"/>
              <a:t> the sample size, </a:t>
            </a:r>
            <a:r>
              <a:rPr lang="en-US" i="1" dirty="0">
                <a:latin typeface="Times" pitchFamily="112" charset="0"/>
              </a:rPr>
              <a:t>n</a:t>
            </a:r>
            <a:r>
              <a:rPr lang="en-US" dirty="0"/>
              <a:t>, must be no larger than 10% of the population.</a:t>
            </a:r>
          </a:p>
          <a:p>
            <a:pPr marL="609600" indent="-609600">
              <a:buClr>
                <a:srgbClr val="FF0000"/>
              </a:buClr>
              <a:buSzTx/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Success/Failure Condition:</a:t>
            </a:r>
            <a:r>
              <a:rPr lang="en-US" dirty="0"/>
              <a:t> The sample size has to be big enough so that both </a:t>
            </a:r>
            <a:r>
              <a:rPr lang="en-US" i="1" dirty="0" err="1">
                <a:latin typeface="Times" pitchFamily="112" charset="0"/>
              </a:rPr>
              <a:t>np</a:t>
            </a:r>
            <a:r>
              <a:rPr lang="en-US" dirty="0"/>
              <a:t> (number of successes) and </a:t>
            </a:r>
            <a:r>
              <a:rPr lang="en-US" i="1" dirty="0" err="1">
                <a:latin typeface="Times" pitchFamily="112" charset="0"/>
              </a:rPr>
              <a:t>nq</a:t>
            </a:r>
            <a:r>
              <a:rPr lang="en-US" dirty="0"/>
              <a:t> (number of failures) are at least 10.</a:t>
            </a:r>
          </a:p>
          <a:p>
            <a:pPr marL="609600" indent="-609600">
              <a:buClr>
                <a:srgbClr val="FF0000"/>
              </a:buClr>
              <a:buSzTx/>
              <a:buFontTx/>
              <a:buNone/>
            </a:pPr>
            <a:r>
              <a:rPr lang="en-US" dirty="0"/>
              <a:t>…So, we need a large enough sample that is not too large.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Autofit/>
          </a:bodyPr>
          <a:lstStyle/>
          <a:p>
            <a:r>
              <a:rPr lang="en-US" sz="2800" dirty="0"/>
              <a:t>A Sampling Distribution Model </a:t>
            </a:r>
            <a:r>
              <a:rPr lang="en-US" sz="2800" dirty="0" smtClean="0"/>
              <a:t>for </a:t>
            </a:r>
            <a:r>
              <a:rPr lang="en-US" sz="2800" dirty="0"/>
              <a:t>a Proportion</a:t>
            </a:r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"/>
            <a:ext cx="8294687" cy="42545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proportion is no longer just a computation from a set of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 is now a random variable quantity that has a probability distribution.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distribution is called the </a:t>
            </a:r>
            <a:r>
              <a:rPr lang="en-US" dirty="0">
                <a:solidFill>
                  <a:schemeClr val="hlink"/>
                </a:solidFill>
              </a:rPr>
              <a:t>sampling distribution model</a:t>
            </a:r>
            <a:r>
              <a:rPr lang="en-US" dirty="0"/>
              <a:t> for proportions.</a:t>
            </a:r>
          </a:p>
          <a:p>
            <a:pPr>
              <a:lnSpc>
                <a:spcPct val="90000"/>
              </a:lnSpc>
            </a:pPr>
            <a:r>
              <a:rPr lang="en-US" dirty="0"/>
              <a:t>Even though we depend on sampling distribution models, we never actually get to see them.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never actually take repeated samples from the same population and make a histogram. We only imagine or simulate them.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 Sampling Distribution Model </a:t>
            </a:r>
            <a:r>
              <a:rPr lang="en-US" sz="3200" dirty="0" smtClean="0"/>
              <a:t>for </a:t>
            </a:r>
            <a:r>
              <a:rPr lang="en-US" sz="3200" dirty="0"/>
              <a:t>a </a:t>
            </a:r>
            <a:r>
              <a:rPr lang="en-US" sz="3200" dirty="0" smtClean="0"/>
              <a:t>Proportion</a:t>
            </a:r>
            <a:endParaRPr lang="en-US" sz="3200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Still, sampling distribution models are important because</a:t>
            </a:r>
          </a:p>
          <a:p>
            <a:pPr marL="742950" lvl="1" indent="-285750"/>
            <a:r>
              <a:rPr lang="en-US"/>
              <a:t>they act as a bridge from the real world of data to the imaginary world of the statistic and </a:t>
            </a:r>
          </a:p>
          <a:p>
            <a:pPr marL="742950" lvl="1" indent="-285750"/>
            <a:r>
              <a:rPr lang="en-US"/>
              <a:t>enable us to say something about the population when all we have is data from the real world.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Sampling Distribution Model </a:t>
            </a:r>
            <a:br>
              <a:rPr lang="en-US" sz="3200" dirty="0"/>
            </a:br>
            <a:r>
              <a:rPr lang="en-US" sz="3200" dirty="0"/>
              <a:t>for a </a:t>
            </a:r>
            <a:r>
              <a:rPr lang="en-US" sz="3200" dirty="0" smtClean="0"/>
              <a:t>Proportion</a:t>
            </a:r>
            <a:endParaRPr lang="en-US" sz="3200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3200" dirty="0"/>
              <a:t>Provided that the sampled values are independent and the sample size is large enough, the sampling distribution of    is modeled by a Normal model with </a:t>
            </a:r>
          </a:p>
          <a:p>
            <a:pPr marL="742950" lvl="1" indent="-285750"/>
            <a:r>
              <a:rPr lang="en-US" sz="3200" dirty="0"/>
              <a:t>Mean:</a:t>
            </a:r>
          </a:p>
          <a:p>
            <a:pPr marL="742950" lvl="1" indent="-285750"/>
            <a:r>
              <a:rPr lang="en-US" sz="3200" dirty="0"/>
              <a:t>Standard deviation: </a:t>
            </a:r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7162800" y="1333500"/>
          <a:ext cx="292100" cy="349250"/>
        </p:xfrm>
        <a:graphic>
          <a:graphicData uri="http://schemas.openxmlformats.org/presentationml/2006/ole">
            <p:oleObj spid="_x0000_s2050" name="Equation" r:id="rId3" imgW="291960" imgH="419040" progId="Equation.DSMT4">
              <p:embed/>
            </p:oleObj>
          </a:graphicData>
        </a:graphic>
      </p:graphicFrame>
      <p:graphicFrame>
        <p:nvGraphicFramePr>
          <p:cNvPr id="567303" name="Object 7" descr="Pink tissue paper"/>
          <p:cNvGraphicFramePr>
            <a:graphicFrameLocks noChangeAspect="1"/>
          </p:cNvGraphicFramePr>
          <p:nvPr/>
        </p:nvGraphicFramePr>
        <p:xfrm>
          <a:off x="4724400" y="2628900"/>
          <a:ext cx="2311400" cy="878417"/>
        </p:xfrm>
        <a:graphic>
          <a:graphicData uri="http://schemas.openxmlformats.org/presentationml/2006/ole">
            <p:oleObj spid="_x0000_s2051" name="Equation" r:id="rId4" imgW="2311400" imgH="1054100" progId="Equation.DSMT4">
              <p:embed/>
            </p:oleObj>
          </a:graphicData>
        </a:graphic>
      </p:graphicFrame>
      <p:graphicFrame>
        <p:nvGraphicFramePr>
          <p:cNvPr id="567304" name="Object 8" descr="Pink tissue paper"/>
          <p:cNvGraphicFramePr>
            <a:graphicFrameLocks noChangeAspect="1"/>
          </p:cNvGraphicFramePr>
          <p:nvPr/>
        </p:nvGraphicFramePr>
        <p:xfrm>
          <a:off x="2362200" y="2400300"/>
          <a:ext cx="1485900" cy="370417"/>
        </p:xfrm>
        <a:graphic>
          <a:graphicData uri="http://schemas.openxmlformats.org/presentationml/2006/ole">
            <p:oleObj spid="_x0000_s2052" name="Equation" r:id="rId5" imgW="1485900" imgH="4445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Quantitative Data?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Proportions summarize categorical variables.</a:t>
            </a:r>
          </a:p>
          <a:p>
            <a:pPr marL="342900" indent="-342900"/>
            <a:r>
              <a:rPr lang="en-US"/>
              <a:t>The Normal sampling distribution model looks like it will be very useful.</a:t>
            </a:r>
          </a:p>
          <a:p>
            <a:pPr marL="342900" indent="-342900"/>
            <a:r>
              <a:rPr lang="en-US"/>
              <a:t>Can we do something similar with quantitative data?</a:t>
            </a:r>
          </a:p>
          <a:p>
            <a:pPr marL="342900" indent="-342900"/>
            <a:r>
              <a:rPr lang="en-US"/>
              <a:t>We can indeed. Even more remarkable, not only can we use all of the same concepts, but almost the same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all cars on the interstate, 80% exceed the speed limit. What proportion of </a:t>
            </a:r>
            <a:r>
              <a:rPr lang="en-US" dirty="0" smtClean="0"/>
              <a:t>speeders might </a:t>
            </a:r>
            <a:r>
              <a:rPr lang="en-US" dirty="0" smtClean="0"/>
              <a:t>we see among the next 50 cars?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89548"/>
            <a:ext cx="2362200" cy="10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 all cars on the interstate, 80% exceed the speed limit. What proportion of </a:t>
            </a:r>
            <a:r>
              <a:rPr lang="en-US" sz="2400" dirty="0" smtClean="0"/>
              <a:t>speeders might </a:t>
            </a:r>
            <a:r>
              <a:rPr lang="en-US" sz="2400" dirty="0" smtClean="0"/>
              <a:t>we see among the next 50 cars?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89548"/>
            <a:ext cx="2362200" cy="10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33500"/>
            <a:ext cx="8187052" cy="31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 all cars on the interstate, 80% exceed the speed limit. What proportion of </a:t>
            </a:r>
            <a:r>
              <a:rPr lang="en-US" sz="2400" dirty="0" smtClean="0"/>
              <a:t>speeders might </a:t>
            </a:r>
            <a:r>
              <a:rPr lang="en-US" sz="2400" dirty="0" smtClean="0"/>
              <a:t>we see among the next 50 cars?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89548"/>
            <a:ext cx="2362200" cy="10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81100"/>
            <a:ext cx="6134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Of all cars on the interstate, 80% exceed the speed limit. What proportion of </a:t>
            </a:r>
            <a:r>
              <a:rPr lang="en-US" sz="2400" dirty="0" smtClean="0"/>
              <a:t>speeders might </a:t>
            </a:r>
            <a:r>
              <a:rPr lang="en-US" sz="2400" dirty="0" smtClean="0"/>
              <a:t>we see among the next 50 cars?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689548"/>
            <a:ext cx="2362200" cy="102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62100"/>
            <a:ext cx="657701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The Central Limit Theorem for Sample Proportions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"/>
            <a:ext cx="8294687" cy="4064000"/>
          </a:xfrm>
          <a:ln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Rather than showing real repeated samples, </a:t>
            </a:r>
            <a:r>
              <a:rPr lang="en-US" i="1" dirty="0">
                <a:solidFill>
                  <a:schemeClr val="hlink"/>
                </a:solidFill>
              </a:rPr>
              <a:t>imagine</a:t>
            </a:r>
            <a:r>
              <a:rPr lang="en-US" dirty="0"/>
              <a:t> what would happen if we were to actually draw many samples.</a:t>
            </a:r>
          </a:p>
          <a:p>
            <a:pPr marL="342900" indent="-342900"/>
            <a:r>
              <a:rPr lang="en-US" dirty="0"/>
              <a:t>Now imagine what would happen if we looked at the sample proportions for these samples. </a:t>
            </a:r>
          </a:p>
          <a:p>
            <a:pPr marL="342900" indent="-342900"/>
            <a:r>
              <a:rPr lang="en-US" dirty="0"/>
              <a:t>The histogram we’d get if we could see </a:t>
            </a:r>
            <a:r>
              <a:rPr lang="en-US" i="1" dirty="0"/>
              <a:t>all the proportions from all possible samples</a:t>
            </a:r>
            <a:r>
              <a:rPr lang="en-US" dirty="0"/>
              <a:t> is called the </a:t>
            </a:r>
            <a:r>
              <a:rPr lang="en-US" b="1" dirty="0"/>
              <a:t>sampling distribution</a:t>
            </a:r>
            <a:r>
              <a:rPr lang="en-US" dirty="0"/>
              <a:t> of the proportions.</a:t>
            </a:r>
          </a:p>
          <a:p>
            <a:pPr marL="342900" indent="-342900"/>
            <a:r>
              <a:rPr lang="en-US" dirty="0"/>
              <a:t>What would the histogram of all the sample proportions look like?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don’t know it, but 52% of voters plan to vote “Yes” on the upcoming school </a:t>
            </a:r>
            <a:r>
              <a:rPr lang="en-US" dirty="0" smtClean="0"/>
              <a:t>budget. We </a:t>
            </a:r>
            <a:r>
              <a:rPr lang="en-US" dirty="0" smtClean="0"/>
              <a:t>poll a random sample of 300 voters. What might the percentage of yes-voters appear </a:t>
            </a:r>
            <a:r>
              <a:rPr lang="en-US" dirty="0" smtClean="0"/>
              <a:t>to be </a:t>
            </a:r>
            <a:r>
              <a:rPr lang="en-US" dirty="0" smtClean="0"/>
              <a:t>in our poll?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224" y="4533900"/>
            <a:ext cx="120677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don’t know it, but 52% of voters plan to vote “Yes” on the upcoming school </a:t>
            </a:r>
            <a:r>
              <a:rPr lang="en-US" sz="2400" dirty="0" smtClean="0"/>
              <a:t>budget. We </a:t>
            </a:r>
            <a:r>
              <a:rPr lang="en-US" sz="2400" dirty="0" smtClean="0"/>
              <a:t>poll a random sample of 300 voters. What might the percentage of yes-voters appear </a:t>
            </a:r>
            <a:r>
              <a:rPr lang="en-US" sz="2400" dirty="0" smtClean="0"/>
              <a:t>to be </a:t>
            </a:r>
            <a:r>
              <a:rPr lang="en-US" sz="2400" dirty="0" smtClean="0"/>
              <a:t>in our poll?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224" y="4533900"/>
            <a:ext cx="120677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90700"/>
            <a:ext cx="7162800" cy="286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don’t know it, but 52% of voters plan to vote “Yes” on the upcoming school </a:t>
            </a:r>
            <a:r>
              <a:rPr lang="en-US" sz="2400" dirty="0" smtClean="0"/>
              <a:t>budget. We </a:t>
            </a:r>
            <a:r>
              <a:rPr lang="en-US" sz="2400" dirty="0" smtClean="0"/>
              <a:t>poll a random sample of 300 voters. What might the percentage of yes-voters appear </a:t>
            </a:r>
            <a:r>
              <a:rPr lang="en-US" sz="2400" dirty="0" smtClean="0"/>
              <a:t>to be </a:t>
            </a:r>
            <a:r>
              <a:rPr lang="en-US" sz="2400" dirty="0" smtClean="0"/>
              <a:t>in our poll?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224" y="4533900"/>
            <a:ext cx="120677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409700"/>
            <a:ext cx="5588000" cy="302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don’t know it, but 52% of voters plan to vote “Yes” on the upcoming school </a:t>
            </a:r>
            <a:r>
              <a:rPr lang="en-US" sz="2400" dirty="0" smtClean="0"/>
              <a:t>budget. We </a:t>
            </a:r>
            <a:r>
              <a:rPr lang="en-US" sz="2400" dirty="0" smtClean="0"/>
              <a:t>poll a random sample of 300 voters. What might the percentage of yes-voters appear </a:t>
            </a:r>
            <a:r>
              <a:rPr lang="en-US" sz="2400" dirty="0" smtClean="0"/>
              <a:t>to be </a:t>
            </a:r>
            <a:r>
              <a:rPr lang="en-US" sz="2400" dirty="0" smtClean="0"/>
              <a:t>in our poll?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224" y="4533900"/>
            <a:ext cx="120677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90700"/>
            <a:ext cx="5791200" cy="26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“Groovy” M&amp;M’s are supposed to make up 30% of the candies sold. In a large bag of </a:t>
            </a:r>
            <a:r>
              <a:rPr lang="en-US" dirty="0" smtClean="0"/>
              <a:t>250 M&amp;M’s</a:t>
            </a:r>
            <a:r>
              <a:rPr lang="en-US" dirty="0" smtClean="0"/>
              <a:t>, what is the probability that we get at least 25% groovy candies?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12655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“Groovy” M&amp;M’s are supposed to make up 30% of the candies sold. In a large bag of </a:t>
            </a:r>
            <a:r>
              <a:rPr lang="en-US" sz="2400" dirty="0" smtClean="0"/>
              <a:t>250 M&amp;M’s</a:t>
            </a:r>
            <a:r>
              <a:rPr lang="en-US" sz="2400" dirty="0" smtClean="0"/>
              <a:t>, what is the probability that we get at least 25% groovy candies?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12655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09700"/>
            <a:ext cx="767387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“Groovy” M&amp;M’s are supposed to make up 30% of the candies sold. In a large bag of </a:t>
            </a:r>
            <a:r>
              <a:rPr lang="en-US" sz="2400" dirty="0" smtClean="0"/>
              <a:t>250 M&amp;M’s</a:t>
            </a:r>
            <a:r>
              <a:rPr lang="en-US" sz="2400" dirty="0" smtClean="0"/>
              <a:t>, what is the probability that we get at least 25% groovy candies?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12655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09700"/>
            <a:ext cx="8001000" cy="288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“Groovy” M&amp;M’s are supposed to make up 30% of the candies sold. In a large bag of </a:t>
            </a:r>
            <a:r>
              <a:rPr lang="en-US" sz="2400" dirty="0" smtClean="0"/>
              <a:t>250 M&amp;M’s</a:t>
            </a:r>
            <a:r>
              <a:rPr lang="en-US" sz="2400" dirty="0" smtClean="0"/>
              <a:t>, what is the probability that we get at least 25% groovy candies?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12655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/>
              <a:t>Simulating the Sampling Distribution of a Mean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Like any statistic computed from a random sample, a sample mean also has a sampling distribution.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We can use simulation to get a sense as to what the sampling distribution of the sample mean might look like…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Means – The “Average” of One Die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Let’s start with a simulation of 10,000 tosses of a die. A histogram of the results is:</a:t>
            </a:r>
          </a:p>
        </p:txBody>
      </p:sp>
      <p:pic>
        <p:nvPicPr>
          <p:cNvPr id="570372" name="Picture 4" descr="U1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62100"/>
            <a:ext cx="5018087" cy="25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"/>
            <a:ext cx="8294687" cy="4064000"/>
          </a:xfrm>
          <a:ln/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We would expect the histogram of the sample proportions to center at the true proportion, </a:t>
            </a:r>
            <a:r>
              <a:rPr lang="en-US" i="1" dirty="0"/>
              <a:t>p</a:t>
            </a:r>
            <a:r>
              <a:rPr lang="en-US" dirty="0"/>
              <a:t>, in the population.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As far as the shape of the histogram goes, we can simulate a bunch of random samples that we didn’t really draw.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It turns out that the histogram is </a:t>
            </a:r>
            <a:r>
              <a:rPr lang="en-US" dirty="0" err="1"/>
              <a:t>unimodal</a:t>
            </a:r>
            <a:r>
              <a:rPr lang="en-US" dirty="0"/>
              <a:t>, symmetric, and centered at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/>
              <a:t>More specifically, it’s an amazing and fortunate fact that a Normal model is just the right one for the histogram of sample proportions.</a:t>
            </a:r>
            <a:endParaRPr lang="en-US" sz="2400" dirty="0"/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The Central Limit Theorem for Sample Proportions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Means – Averaging More Dice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400" dirty="0"/>
              <a:t>Looking at the average of two dice after a simulation of 10,000 tosses: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66700"/>
            <a:ext cx="4070350" cy="3810000"/>
          </a:xfrm>
          <a:noFill/>
          <a:ln/>
        </p:spPr>
        <p:txBody>
          <a:bodyPr/>
          <a:lstStyle/>
          <a:p>
            <a:pPr marL="342900" indent="-342900"/>
            <a:r>
              <a:rPr lang="en-US" sz="2400" dirty="0"/>
              <a:t>The average of three dice after a simulation of 10,000 tosses looks like:</a:t>
            </a:r>
          </a:p>
        </p:txBody>
      </p:sp>
      <p:pic>
        <p:nvPicPr>
          <p:cNvPr id="571397" name="Picture 5" descr="U1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19300"/>
            <a:ext cx="3884613" cy="19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8" name="Picture 6" descr="AIT18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19300"/>
            <a:ext cx="3854450" cy="21153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Means – Averaging Still More Dice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400"/>
              <a:t>The average of 5 dice after a simulation of 10,000 tosses looks like:</a:t>
            </a:r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66700"/>
            <a:ext cx="4070350" cy="3810000"/>
          </a:xfrm>
          <a:noFill/>
          <a:ln/>
        </p:spPr>
        <p:txBody>
          <a:bodyPr/>
          <a:lstStyle/>
          <a:p>
            <a:pPr marL="342900" indent="-342900"/>
            <a:r>
              <a:rPr lang="en-US" sz="2400" dirty="0"/>
              <a:t>The average of 20 dice after a simulation of 10,000 tosses looks like:</a:t>
            </a:r>
          </a:p>
        </p:txBody>
      </p:sp>
      <p:pic>
        <p:nvPicPr>
          <p:cNvPr id="572421" name="Picture 5" descr="U18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5500"/>
            <a:ext cx="3665538" cy="180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2422" name="Picture 6" descr="AIT18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19300"/>
            <a:ext cx="4071937" cy="19804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Means – What the Simulations Show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As the sample size (number of dice) gets larger, each sample average is more likely to be closer to the population mean.</a:t>
            </a:r>
          </a:p>
          <a:p>
            <a:pPr marL="742950" lvl="1" indent="-285750"/>
            <a:r>
              <a:rPr lang="en-US"/>
              <a:t>So, we see the shape continuing to tighten around 3.5</a:t>
            </a:r>
          </a:p>
          <a:p>
            <a:pPr marL="342900" indent="-342900"/>
            <a:r>
              <a:rPr lang="en-US"/>
              <a:t>And, it probably does not shock you that the sampling distribution of a mean becomes Normal.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Autofit/>
          </a:bodyPr>
          <a:lstStyle/>
          <a:p>
            <a:r>
              <a:rPr lang="en-US" sz="3200" dirty="0"/>
              <a:t>The Fundamental Theorem of Statistics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dirty="0"/>
              <a:t>The sampling distribution of </a:t>
            </a:r>
            <a:r>
              <a:rPr lang="en-US" i="1" dirty="0"/>
              <a:t>any</a:t>
            </a:r>
            <a:r>
              <a:rPr lang="en-US" dirty="0"/>
              <a:t> mean becomes more nearly Normal as the sample size grows. </a:t>
            </a:r>
          </a:p>
          <a:p>
            <a:pPr marL="742950" lvl="1" indent="-285750"/>
            <a:r>
              <a:rPr lang="en-US" dirty="0"/>
              <a:t>All we need is for the observations to be independent and collected with randomization.</a:t>
            </a:r>
          </a:p>
          <a:p>
            <a:pPr marL="742950" lvl="1" indent="-285750"/>
            <a:r>
              <a:rPr lang="en-US" dirty="0"/>
              <a:t>We don’t even care about the shape of the population distribution!</a:t>
            </a:r>
          </a:p>
          <a:p>
            <a:pPr marL="342900" indent="-342900"/>
            <a:r>
              <a:rPr lang="en-US" dirty="0"/>
              <a:t>The Fundamental Theorem of Statistics is called the </a:t>
            </a:r>
            <a:r>
              <a:rPr lang="en-US" dirty="0">
                <a:solidFill>
                  <a:schemeClr val="hlink"/>
                </a:solidFill>
              </a:rPr>
              <a:t>Central Limit Theorem (CLT).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3000" dirty="0"/>
              <a:t>The Fundamental Theorem of </a:t>
            </a:r>
            <a:r>
              <a:rPr lang="en-US" sz="3000" dirty="0" smtClean="0"/>
              <a:t>Statistics</a:t>
            </a:r>
            <a:endParaRPr lang="en-US" sz="3000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CLT is surprising and a bit weird: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Not only does the histogram of the sample means get closer and closer to the Normal model as the sample size grows, but </a:t>
            </a:r>
            <a:r>
              <a:rPr lang="en-US" i="1"/>
              <a:t>this is true regardless of the shape of the population distribution.</a:t>
            </a: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The CLT works better (and faster) the closer the population model is to a Normal itself. It also works better for larger samples.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Fundamental Theorem of </a:t>
            </a:r>
            <a:r>
              <a:rPr lang="en-US" sz="3000" dirty="0" smtClean="0"/>
              <a:t>Statistics</a:t>
            </a:r>
            <a:endParaRPr lang="en-US" sz="3000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 algn="ctr">
              <a:buFont typeface="Wingdings" pitchFamily="112" charset="2"/>
              <a:buNone/>
            </a:pPr>
            <a:r>
              <a:rPr lang="en-US" b="1">
                <a:solidFill>
                  <a:schemeClr val="hlink"/>
                </a:solidFill>
              </a:rPr>
              <a:t>The Central Limit Theorem (CLT)</a:t>
            </a:r>
            <a:endParaRPr lang="en-US">
              <a:solidFill>
                <a:schemeClr val="hlink"/>
              </a:solidFill>
            </a:endParaRPr>
          </a:p>
          <a:p>
            <a:pPr marL="342900" indent="-342900">
              <a:buFont typeface="Wingdings" pitchFamily="112" charset="2"/>
              <a:buNone/>
            </a:pPr>
            <a:r>
              <a:rPr lang="en-US"/>
              <a:t>	The mean of a random sample is a random variable whose sampling distribution can be approximated by a Normal model. The larger the sample, the better the approximation will be.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Conditions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"/>
            <a:ext cx="8294687" cy="2645833"/>
          </a:xfrm>
          <a:ln/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/>
              <a:t>The CLT requires essentially the same assumptions we saw for modeling proportions:</a:t>
            </a:r>
          </a:p>
          <a:p>
            <a:pPr marL="990600" lvl="1" indent="-533400">
              <a:lnSpc>
                <a:spcPct val="90000"/>
              </a:lnSpc>
              <a:buSzTx/>
              <a:buFont typeface="Wingdings" pitchFamily="11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Independence Assumption:</a:t>
            </a:r>
            <a:r>
              <a:rPr lang="en-US" dirty="0"/>
              <a:t> The sampled values must be independent of each other.</a:t>
            </a:r>
          </a:p>
          <a:p>
            <a:pPr marL="990600" lvl="1" indent="-533400">
              <a:lnSpc>
                <a:spcPct val="90000"/>
              </a:lnSpc>
              <a:buSzTx/>
              <a:buFont typeface="Wingdings" pitchFamily="11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Sample Size Assumption:</a:t>
            </a:r>
            <a:r>
              <a:rPr lang="en-US" dirty="0"/>
              <a:t> The sample size must be sufficiently large.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and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598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"/>
            <a:ext cx="8637587" cy="4138083"/>
          </a:xfrm>
          <a:ln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600" dirty="0"/>
              <a:t>We can’t check these directly, but we can think about whether the </a:t>
            </a:r>
            <a:r>
              <a:rPr lang="en-US" sz="2600" dirty="0">
                <a:solidFill>
                  <a:schemeClr val="hlink"/>
                </a:solidFill>
              </a:rPr>
              <a:t>Independence Assumption</a:t>
            </a:r>
            <a:r>
              <a:rPr lang="en-US" sz="2600" dirty="0"/>
              <a:t> is plausible.  We can also check some related conditions: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600" dirty="0">
                <a:solidFill>
                  <a:schemeClr val="hlink"/>
                </a:solidFill>
              </a:rPr>
              <a:t>Randomization Condition:</a:t>
            </a:r>
            <a:r>
              <a:rPr lang="en-US" sz="2600" dirty="0"/>
              <a:t>  The data values must be sampled randomly.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600" dirty="0">
                <a:solidFill>
                  <a:schemeClr val="hlink"/>
                </a:solidFill>
              </a:rPr>
              <a:t>10% Condition:</a:t>
            </a:r>
            <a:r>
              <a:rPr lang="en-US" sz="2600" dirty="0"/>
              <a:t> When the sample is drawn without replacement, the sample size, </a:t>
            </a:r>
            <a:r>
              <a:rPr lang="en-US" sz="2600" i="1" dirty="0"/>
              <a:t>n</a:t>
            </a:r>
            <a:r>
              <a:rPr lang="en-US" sz="2600" dirty="0"/>
              <a:t>, should be no more than 10% of the population.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600" dirty="0">
                <a:solidFill>
                  <a:schemeClr val="hlink"/>
                </a:solidFill>
              </a:rPr>
              <a:t>Large Enough Sample Condition:</a:t>
            </a:r>
            <a:r>
              <a:rPr lang="en-US" sz="2600" dirty="0"/>
              <a:t>  The CLT doesn’t tell us how large a sample we need.  For now, you need to think about your sample size in the context of what you know about the population.</a:t>
            </a:r>
          </a:p>
          <a:p>
            <a:pPr marL="990600" lvl="1" indent="-533400">
              <a:lnSpc>
                <a:spcPct val="90000"/>
              </a:lnSpc>
            </a:pP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Which Normal?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 CLT says that the sampling distribution of any mean or proportion is approximately Normal.</a:t>
            </a:r>
          </a:p>
          <a:p>
            <a:pPr marL="342900" indent="-342900"/>
            <a:r>
              <a:rPr lang="en-US"/>
              <a:t>But which Normal model?</a:t>
            </a:r>
          </a:p>
          <a:p>
            <a:pPr marL="742950" lvl="1" indent="-285750"/>
            <a:r>
              <a:rPr lang="en-US"/>
              <a:t>For proportions, the sampling distribution is centered at the population proportion.</a:t>
            </a:r>
          </a:p>
          <a:p>
            <a:pPr marL="742950" lvl="1" indent="-285750"/>
            <a:r>
              <a:rPr lang="en-US"/>
              <a:t>For means, it’s centered at the population mean.</a:t>
            </a:r>
          </a:p>
          <a:p>
            <a:pPr marL="342900" indent="-342900"/>
            <a:r>
              <a:rPr lang="en-US"/>
              <a:t>But what about the standard deviations?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Which Normal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 Normal model for the sampling distribution of the mean has a standard deviation equal to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 typeface="Wingdings" pitchFamily="112" charset="2"/>
              <a:buNone/>
            </a:pPr>
            <a:r>
              <a:rPr lang="en-US"/>
              <a:t>	where </a:t>
            </a:r>
            <a:r>
              <a:rPr lang="el-GR" i="1"/>
              <a:t>σ</a:t>
            </a:r>
            <a:r>
              <a:rPr lang="en-US"/>
              <a:t> is the population standard deviation.</a:t>
            </a:r>
            <a:endParaRPr lang="el-GR" i="1"/>
          </a:p>
          <a:p>
            <a:pPr marL="342900" indent="-342900">
              <a:buFont typeface="Wingdings" pitchFamily="112" charset="2"/>
              <a:buNone/>
            </a:pPr>
            <a:endParaRPr lang="en-US"/>
          </a:p>
        </p:txBody>
      </p:sp>
      <p:graphicFrame>
        <p:nvGraphicFramePr>
          <p:cNvPr id="607232" name="Object 0" descr="Pink tissue paper"/>
          <p:cNvGraphicFramePr>
            <a:graphicFrameLocks noChangeAspect="1"/>
          </p:cNvGraphicFramePr>
          <p:nvPr/>
        </p:nvGraphicFramePr>
        <p:xfrm>
          <a:off x="3505200" y="1866900"/>
          <a:ext cx="2108200" cy="825500"/>
        </p:xfrm>
        <a:graphic>
          <a:graphicData uri="http://schemas.openxmlformats.org/presentationml/2006/ole">
            <p:oleObj spid="_x0000_s3074" name="Equation" r:id="rId3" imgW="2108200" imgH="990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Modeling the Distribution of </a:t>
            </a:r>
            <a:r>
              <a:rPr lang="en-US" sz="2400" dirty="0" smtClean="0"/>
              <a:t>Sample Proportions</a:t>
            </a:r>
            <a:endParaRPr lang="en-US" sz="2400" dirty="0"/>
          </a:p>
        </p:txBody>
      </p:sp>
      <p:sp>
        <p:nvSpPr>
          <p:cNvPr id="55808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Modeling how sample proportions vary from sample to sample is one of the most powerful ideas we’ll see in this course.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A </a:t>
            </a:r>
            <a:r>
              <a:rPr lang="en-US" b="1"/>
              <a:t>sampling distribution model</a:t>
            </a:r>
            <a:r>
              <a:rPr lang="en-US"/>
              <a:t> for how a sample proportion varies from sample to sample allows us to quantify that variation and how likely it is that we’d observe a sample proportion in any particular interval.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To use a Normal model, we need to specify its mean and standard deviation. We’ll put </a:t>
            </a:r>
            <a:r>
              <a:rPr lang="en-US" i="1"/>
              <a:t>µ</a:t>
            </a:r>
            <a:r>
              <a:rPr lang="en-US"/>
              <a:t>, the mean of the Normal, at </a:t>
            </a:r>
            <a:r>
              <a:rPr lang="en-US" i="1"/>
              <a:t>p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Which Normal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 Normal model for the sampling distribution of the proportion has a standard deviation equal to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  <a:p>
            <a:pPr marL="342900" indent="-342900">
              <a:buFont typeface="Wingdings" pitchFamily="112" charset="2"/>
              <a:buNone/>
            </a:pPr>
            <a:r>
              <a:rPr lang="en-US"/>
              <a:t>	</a:t>
            </a:r>
          </a:p>
        </p:txBody>
      </p:sp>
      <p:graphicFrame>
        <p:nvGraphicFramePr>
          <p:cNvPr id="579589" name="Object 5" descr="Pink tissue paper"/>
          <p:cNvGraphicFramePr>
            <a:graphicFrameLocks noChangeAspect="1"/>
          </p:cNvGraphicFramePr>
          <p:nvPr/>
        </p:nvGraphicFramePr>
        <p:xfrm>
          <a:off x="2628900" y="2391833"/>
          <a:ext cx="3606800" cy="910167"/>
        </p:xfrm>
        <a:graphic>
          <a:graphicData uri="http://schemas.openxmlformats.org/presentationml/2006/ole">
            <p:oleObj spid="_x0000_s4098" name="Equation" r:id="rId3" imgW="3606800" imgH="1092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Variation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r>
              <a:rPr lang="en-US"/>
              <a:t>The standard deviation of the sampling distribution declines </a:t>
            </a:r>
            <a:r>
              <a:rPr lang="en-US" i="1"/>
              <a:t>only</a:t>
            </a:r>
            <a:r>
              <a:rPr lang="en-US"/>
              <a:t> with the square root of the sample size (the denominator contains the square root of </a:t>
            </a:r>
            <a:r>
              <a:rPr lang="en-US" i="1"/>
              <a:t>n</a:t>
            </a:r>
            <a:r>
              <a:rPr lang="en-US"/>
              <a:t>).</a:t>
            </a:r>
          </a:p>
          <a:p>
            <a:r>
              <a:rPr lang="en-US"/>
              <a:t>Therefore, the variability decreases as the sample size increases.</a:t>
            </a:r>
          </a:p>
          <a:p>
            <a:r>
              <a:rPr lang="en-US"/>
              <a:t>While we’d always like a larger sample, the square root limits how much we can make a sample tell about the population. (This is an example of the Law of Diminishing Returns.)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The Real World and the Model World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"/>
            <a:ext cx="8523287" cy="825500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Wingdings" pitchFamily="112" charset="2"/>
              <a:buNone/>
            </a:pPr>
            <a:r>
              <a:rPr lang="en-US" dirty="0"/>
              <a:t>Be careful!  Now we have </a:t>
            </a:r>
            <a:r>
              <a:rPr lang="en-US" i="1" dirty="0"/>
              <a:t>two</a:t>
            </a:r>
            <a:r>
              <a:rPr lang="en-US" dirty="0"/>
              <a:t> distributions to deal with.</a:t>
            </a:r>
          </a:p>
          <a:p>
            <a:pPr marL="0" indent="0">
              <a:lnSpc>
                <a:spcPct val="90000"/>
              </a:lnSpc>
              <a:buFont typeface="Wingdings" pitchFamily="112" charset="2"/>
              <a:buNone/>
            </a:pPr>
            <a:endParaRPr lang="en-US" sz="2400" dirty="0"/>
          </a:p>
        </p:txBody>
      </p:sp>
      <p:sp>
        <p:nvSpPr>
          <p:cNvPr id="602116" name="Rectangle 4"/>
          <p:cNvSpPr>
            <a:spLocks noChangeArrowheads="1"/>
          </p:cNvSpPr>
          <p:nvPr/>
        </p:nvSpPr>
        <p:spPr bwMode="auto">
          <a:xfrm>
            <a:off x="304800" y="1016000"/>
            <a:ext cx="85232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/>
          <a:lstStyle/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Char char="n"/>
            </a:pPr>
            <a:r>
              <a:rPr lang="en-US" sz="2800" dirty="0">
                <a:cs typeface="Arial" charset="0"/>
              </a:rPr>
              <a:t>The first is the real world distribution of the sample, which we might display with a histogram.</a:t>
            </a:r>
          </a:p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Char char="n"/>
            </a:pPr>
            <a:r>
              <a:rPr lang="en-US" sz="2800" dirty="0">
                <a:cs typeface="Arial" charset="0"/>
              </a:rPr>
              <a:t>The second is the math world </a:t>
            </a:r>
            <a:r>
              <a:rPr lang="en-US" sz="2800" i="1" dirty="0">
                <a:cs typeface="Arial" charset="0"/>
              </a:rPr>
              <a:t>sampling distribution</a:t>
            </a:r>
            <a:r>
              <a:rPr lang="en-US" sz="2800" dirty="0">
                <a:cs typeface="Arial" charset="0"/>
              </a:rPr>
              <a:t> of the statistic, which we model with a Normal model based on the Central Limit Theorem.</a:t>
            </a:r>
          </a:p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None/>
            </a:pPr>
            <a:endParaRPr lang="en-US" sz="2800" dirty="0">
              <a:cs typeface="Arial" charset="0"/>
            </a:endParaRPr>
          </a:p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None/>
            </a:pPr>
            <a:r>
              <a:rPr lang="en-US" sz="2800" dirty="0">
                <a:cs typeface="Arial" charset="0"/>
              </a:rPr>
              <a:t>Don’t confuse the two!</a:t>
            </a:r>
          </a:p>
          <a:p>
            <a:pPr marL="292100" indent="-2921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112" charset="2"/>
              <a:buNone/>
            </a:pPr>
            <a:endParaRPr lang="en-US" sz="2800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Sampling Distribution Models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Always remember that </a:t>
            </a:r>
            <a:r>
              <a:rPr lang="en-US" i="1"/>
              <a:t>the statistic itself is a random quantity.</a:t>
            </a:r>
            <a:r>
              <a:rPr lang="en-US"/>
              <a:t> </a:t>
            </a:r>
          </a:p>
          <a:p>
            <a:pPr marL="742950" lvl="1" indent="-285750"/>
            <a:r>
              <a:rPr lang="en-US"/>
              <a:t>We can’t know what our statistic will be because it comes from a random sample.</a:t>
            </a:r>
          </a:p>
          <a:p>
            <a:pPr marL="342900" indent="-342900"/>
            <a:r>
              <a:rPr lang="en-US"/>
              <a:t>Fortunately, for the mean and proportion, the CLT tells us that we can model their sampling distribution directly with a Normal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Sampling Distribution </a:t>
            </a:r>
            <a:r>
              <a:rPr lang="en-US" sz="3200" dirty="0" smtClean="0"/>
              <a:t>Models</a:t>
            </a:r>
            <a:endParaRPr lang="en-US" sz="3200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/>
              <a:t>There are two basic truths about sampling distributions:</a:t>
            </a:r>
          </a:p>
          <a:p>
            <a:pPr marL="990600" lvl="1" indent="-533400">
              <a:lnSpc>
                <a:spcPct val="90000"/>
              </a:lnSpc>
              <a:buSzPct val="90000"/>
              <a:buFontTx/>
              <a:buAutoNum type="arabicPeriod"/>
            </a:pPr>
            <a:r>
              <a:rPr lang="en-US"/>
              <a:t>Sampling distributions arise because samples vary. Each random sample will have different cases and, so, a different value of the statistic.</a:t>
            </a:r>
          </a:p>
          <a:p>
            <a:pPr marL="990600" lvl="1" indent="-533400">
              <a:lnSpc>
                <a:spcPct val="90000"/>
              </a:lnSpc>
              <a:buSzPct val="90000"/>
              <a:buFontTx/>
              <a:buAutoNum type="arabicPeriod"/>
            </a:pPr>
            <a:r>
              <a:rPr lang="en-US"/>
              <a:t>Although we can always simulate a sampling distribution, the Central Limit Theorem saves us the trouble for means and proportions.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The Process Going Into the Sampling </a:t>
            </a:r>
            <a:r>
              <a:rPr lang="en-US" sz="2400" dirty="0" smtClean="0"/>
              <a:t>Distribution </a:t>
            </a:r>
            <a:r>
              <a:rPr lang="en-US" sz="2400" dirty="0"/>
              <a:t>Model</a:t>
            </a:r>
          </a:p>
        </p:txBody>
      </p:sp>
      <p:pic>
        <p:nvPicPr>
          <p:cNvPr id="587779" name="Picture 3" descr="18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"/>
            <a:ext cx="6019800" cy="42756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 scores should have mean 500 and standard deviation 100. What about the mean </a:t>
            </a:r>
            <a:r>
              <a:rPr lang="en-US" dirty="0" smtClean="0"/>
              <a:t>of random </a:t>
            </a:r>
            <a:r>
              <a:rPr lang="en-US" dirty="0" smtClean="0"/>
              <a:t>samples of 20 students? (Note that the small sample is okay because we believe </a:t>
            </a:r>
            <a:r>
              <a:rPr lang="en-US" dirty="0" smtClean="0"/>
              <a:t>a Normal </a:t>
            </a:r>
            <a:r>
              <a:rPr lang="en-US" dirty="0" smtClean="0"/>
              <a:t>model applies to the population.)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07" y="4381500"/>
            <a:ext cx="297339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SAT scores should have mean 500 and standard deviation 100. What about the mean </a:t>
            </a:r>
            <a:r>
              <a:rPr lang="en-US" sz="2000" dirty="0" smtClean="0"/>
              <a:t>of random </a:t>
            </a:r>
            <a:r>
              <a:rPr lang="en-US" sz="2000" dirty="0" smtClean="0"/>
              <a:t>samples of 20 students? (Note that the small sample is okay because we believe </a:t>
            </a:r>
            <a:r>
              <a:rPr lang="en-US" sz="2000" dirty="0" smtClean="0"/>
              <a:t>a Normal </a:t>
            </a:r>
            <a:r>
              <a:rPr lang="en-US" sz="2000" dirty="0" smtClean="0"/>
              <a:t>model applies to the population.)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58128"/>
            <a:ext cx="2133600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57300"/>
            <a:ext cx="6477000" cy="335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SAT scores should have mean 500 and standard deviation 100. What about the mean </a:t>
            </a:r>
            <a:r>
              <a:rPr lang="en-US" sz="2000" dirty="0" smtClean="0"/>
              <a:t>of random </a:t>
            </a:r>
            <a:r>
              <a:rPr lang="en-US" sz="2000" dirty="0" smtClean="0"/>
              <a:t>samples of 20 students? (Note that the small sample is okay because we believe </a:t>
            </a:r>
            <a:r>
              <a:rPr lang="en-US" sz="2000" dirty="0" smtClean="0"/>
              <a:t>a Normal </a:t>
            </a:r>
            <a:r>
              <a:rPr lang="en-US" sz="2000" dirty="0" smtClean="0"/>
              <a:t>model applies to the population.)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58128"/>
            <a:ext cx="2133600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57300"/>
            <a:ext cx="59817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SAT scores should have mean 500 and standard deviation 100. What about the mean </a:t>
            </a:r>
            <a:r>
              <a:rPr lang="en-US" sz="2000" dirty="0" smtClean="0"/>
              <a:t>of random </a:t>
            </a:r>
            <a:r>
              <a:rPr lang="en-US" sz="2000" dirty="0" smtClean="0"/>
              <a:t>samples of 20 students? (Note that the small sample is okay because we believe </a:t>
            </a:r>
            <a:r>
              <a:rPr lang="en-US" sz="2000" dirty="0" smtClean="0"/>
              <a:t>a Normal </a:t>
            </a:r>
            <a:r>
              <a:rPr lang="en-US" sz="2000" dirty="0" smtClean="0"/>
              <a:t>model applies to the population.)</a:t>
            </a:r>
            <a:endParaRPr 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758128"/>
            <a:ext cx="2133600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66900"/>
            <a:ext cx="5334000" cy="20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Modeling the Distribution of </a:t>
            </a:r>
            <a:r>
              <a:rPr lang="en-US" sz="2400" dirty="0" smtClean="0"/>
              <a:t>Sample Proportions</a:t>
            </a:r>
            <a:endParaRPr lang="en-US" sz="2400" dirty="0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dirty="0"/>
              <a:t>When working with proportions, knowing the mean automatically gives us the standard deviation as well—the standard deviation we will use is        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So</a:t>
            </a:r>
            <a:r>
              <a:rPr lang="en-US" dirty="0"/>
              <a:t>, the distribution of the sample proportions is modeled with a probability model that is</a:t>
            </a:r>
          </a:p>
        </p:txBody>
      </p:sp>
      <p:graphicFrame>
        <p:nvGraphicFramePr>
          <p:cNvPr id="559108" name="Object 4" descr="Pink tissue paper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429000" y="3771900"/>
          <a:ext cx="1858963" cy="969698"/>
        </p:xfrm>
        <a:graphic>
          <a:graphicData uri="http://schemas.openxmlformats.org/presentationml/2006/ole">
            <p:oleObj spid="_x0000_s1026" name="Equation" r:id="rId3" imgW="812520" imgH="507960" progId="Equation.DSMT4">
              <p:embed/>
            </p:oleObj>
          </a:graphicData>
        </a:graphic>
      </p:graphicFrame>
      <p:graphicFrame>
        <p:nvGraphicFramePr>
          <p:cNvPr id="559109" name="Object 5" descr="Pink tissue paper"/>
          <p:cNvGraphicFramePr>
            <a:graphicFrameLocks noChangeAspect="1"/>
          </p:cNvGraphicFramePr>
          <p:nvPr>
            <p:ph sz="half" idx="4294967295"/>
          </p:nvPr>
        </p:nvGraphicFramePr>
        <p:xfrm>
          <a:off x="3352800" y="1866900"/>
          <a:ext cx="742950" cy="746125"/>
        </p:xfrm>
        <a:graphic>
          <a:graphicData uri="http://schemas.openxmlformats.org/presentationml/2006/ole">
            <p:oleObj spid="_x0000_s1027" name="Equation" r:id="rId4" imgW="368280" imgH="4442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Speeds of cars on a highway have mean 52 mph and standard deviation 6 mph, and </a:t>
            </a:r>
            <a:r>
              <a:rPr lang="en-US" dirty="0" smtClean="0"/>
              <a:t>are likely </a:t>
            </a:r>
            <a:r>
              <a:rPr lang="en-US" dirty="0" smtClean="0"/>
              <a:t>to be skewed to the right (a few very fast drivers). Describe what we might see </a:t>
            </a:r>
            <a:r>
              <a:rPr lang="en-US" dirty="0" smtClean="0"/>
              <a:t>in random </a:t>
            </a:r>
            <a:r>
              <a:rPr lang="en-US" dirty="0" smtClean="0"/>
              <a:t>samples of 50 cars.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575"/>
            <a:ext cx="205987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Speeds of cars on a highway have mean 52 mph and standard deviation 6 mph, and </a:t>
            </a:r>
            <a:r>
              <a:rPr lang="en-US" sz="2400" dirty="0" smtClean="0"/>
              <a:t>are likely </a:t>
            </a:r>
            <a:r>
              <a:rPr lang="en-US" sz="2400" dirty="0" smtClean="0"/>
              <a:t>to be skewed to the right (a few very fast drivers). Describe what we might see </a:t>
            </a:r>
            <a:r>
              <a:rPr lang="en-US" sz="2400" dirty="0" smtClean="0"/>
              <a:t>in random </a:t>
            </a:r>
            <a:r>
              <a:rPr lang="en-US" sz="2400" dirty="0" smtClean="0"/>
              <a:t>samples of 50 cars.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575"/>
            <a:ext cx="205987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90700"/>
            <a:ext cx="6020590" cy="28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Speeds of cars on a highway have mean 52 mph and standard deviation 6 mph, and </a:t>
            </a:r>
            <a:r>
              <a:rPr lang="en-US" sz="2400" dirty="0" smtClean="0"/>
              <a:t>are likely </a:t>
            </a:r>
            <a:r>
              <a:rPr lang="en-US" sz="2400" dirty="0" smtClean="0"/>
              <a:t>to be skewed to the right (a few very fast drivers). Describe what we might see </a:t>
            </a:r>
            <a:r>
              <a:rPr lang="en-US" sz="2400" dirty="0" smtClean="0"/>
              <a:t>in random </a:t>
            </a:r>
            <a:r>
              <a:rPr lang="en-US" sz="2400" dirty="0" smtClean="0"/>
              <a:t>samples of 50 cars.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575"/>
            <a:ext cx="205987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66900"/>
            <a:ext cx="4737100" cy="27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Speeds of cars on a highway have mean 52 mph and standard deviation 6 mph, and </a:t>
            </a:r>
            <a:r>
              <a:rPr lang="en-US" sz="2400" dirty="0" smtClean="0"/>
              <a:t>are likely </a:t>
            </a:r>
            <a:r>
              <a:rPr lang="en-US" sz="2400" dirty="0" smtClean="0"/>
              <a:t>to be skewed to the right (a few very fast drivers). Describe what we might see </a:t>
            </a:r>
            <a:r>
              <a:rPr lang="en-US" sz="2400" dirty="0" smtClean="0"/>
              <a:t>in random </a:t>
            </a:r>
            <a:r>
              <a:rPr lang="en-US" sz="2400" dirty="0" smtClean="0"/>
              <a:t>samples of 50 cars.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575"/>
            <a:ext cx="2059876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43100"/>
            <a:ext cx="661511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birth, babies average 7.8 pounds, with a standard deviation of 2.1 pounds. A </a:t>
            </a:r>
            <a:r>
              <a:rPr lang="en-US" dirty="0" smtClean="0"/>
              <a:t>random sample </a:t>
            </a:r>
            <a:r>
              <a:rPr lang="en-US" dirty="0" smtClean="0"/>
              <a:t>of 34 babies born to mothers living near a large factory that may be polluting the </a:t>
            </a:r>
            <a:r>
              <a:rPr lang="en-US" dirty="0" smtClean="0"/>
              <a:t>air and </a:t>
            </a:r>
            <a:r>
              <a:rPr lang="en-US" dirty="0" smtClean="0"/>
              <a:t>water shows a mean </a:t>
            </a:r>
            <a:r>
              <a:rPr lang="en-US" dirty="0" err="1" smtClean="0"/>
              <a:t>birthweight</a:t>
            </a:r>
            <a:r>
              <a:rPr lang="en-US" dirty="0" smtClean="0"/>
              <a:t> of only 7.2 pounds. Is that unusually low?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483876"/>
            <a:ext cx="1447800" cy="1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birth, babies average 7.8 pounds, with a standard deviation of 2.1 pounds. A </a:t>
            </a:r>
            <a:r>
              <a:rPr lang="en-US" sz="2000" dirty="0" smtClean="0"/>
              <a:t>random sample </a:t>
            </a:r>
            <a:r>
              <a:rPr lang="en-US" sz="2000" dirty="0" smtClean="0"/>
              <a:t>of 34 babies born to mothers living near a large factory that may be polluting the </a:t>
            </a:r>
            <a:r>
              <a:rPr lang="en-US" sz="2000" dirty="0" smtClean="0"/>
              <a:t>air and </a:t>
            </a:r>
            <a:r>
              <a:rPr lang="en-US" sz="2000" dirty="0" smtClean="0"/>
              <a:t>water shows a mean </a:t>
            </a:r>
            <a:r>
              <a:rPr lang="en-US" sz="2000" dirty="0" err="1" smtClean="0"/>
              <a:t>birthweight</a:t>
            </a:r>
            <a:r>
              <a:rPr lang="en-US" sz="2000" dirty="0" smtClean="0"/>
              <a:t> of only 7.2 pounds. Is that unusually low?</a:t>
            </a:r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483876"/>
            <a:ext cx="1447800" cy="1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762" y="1562100"/>
            <a:ext cx="7117212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birth, babies average 7.8 pounds, with a standard deviation of 2.1 pounds. A </a:t>
            </a:r>
            <a:r>
              <a:rPr lang="en-US" sz="2000" dirty="0" smtClean="0"/>
              <a:t>random sample </a:t>
            </a:r>
            <a:r>
              <a:rPr lang="en-US" sz="2000" dirty="0" smtClean="0"/>
              <a:t>of 34 babies born to mothers living near a large factory that may be polluting the </a:t>
            </a:r>
            <a:r>
              <a:rPr lang="en-US" sz="2000" dirty="0" smtClean="0"/>
              <a:t>air and </a:t>
            </a:r>
            <a:r>
              <a:rPr lang="en-US" sz="2000" dirty="0" smtClean="0"/>
              <a:t>water shows a mean </a:t>
            </a:r>
            <a:r>
              <a:rPr lang="en-US" sz="2000" dirty="0" err="1" smtClean="0"/>
              <a:t>birthweight</a:t>
            </a:r>
            <a:r>
              <a:rPr lang="en-US" sz="2000" dirty="0" smtClean="0"/>
              <a:t> of only 7.2 pounds. Is that unusually low?</a:t>
            </a:r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483876"/>
            <a:ext cx="1447800" cy="1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85900"/>
            <a:ext cx="7277100" cy="308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 birth, babies average 7.8 pounds, with a standard deviation of 2.1 pounds. A </a:t>
            </a:r>
            <a:r>
              <a:rPr lang="en-US" sz="2000" dirty="0" smtClean="0"/>
              <a:t>random sample </a:t>
            </a:r>
            <a:r>
              <a:rPr lang="en-US" sz="2000" dirty="0" smtClean="0"/>
              <a:t>of 34 babies born to mothers living near a large factory that may be polluting the </a:t>
            </a:r>
            <a:r>
              <a:rPr lang="en-US" sz="2000" dirty="0" smtClean="0"/>
              <a:t>air and </a:t>
            </a:r>
            <a:r>
              <a:rPr lang="en-US" sz="2000" dirty="0" smtClean="0"/>
              <a:t>water shows a mean </a:t>
            </a:r>
            <a:r>
              <a:rPr lang="en-US" sz="2000" dirty="0" err="1" smtClean="0"/>
              <a:t>birthweight</a:t>
            </a:r>
            <a:r>
              <a:rPr lang="en-US" sz="2000" dirty="0" smtClean="0"/>
              <a:t> of only 7.2 pounds. Is that unusually low?</a:t>
            </a:r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4483876"/>
            <a:ext cx="1447800" cy="123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00300"/>
            <a:ext cx="819573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/>
              <a:t>Don’t confuse the sampling distribution with the distribution of the sample.</a:t>
            </a:r>
          </a:p>
          <a:p>
            <a:pPr marL="742950" lvl="1" indent="-285750"/>
            <a:r>
              <a:rPr lang="en-US"/>
              <a:t>When you take a sample, you look at the distribution of the values, usually with a histogram, and you may calculate summary statistics.</a:t>
            </a:r>
          </a:p>
          <a:p>
            <a:pPr marL="742950" lvl="1" indent="-285750"/>
            <a:r>
              <a:rPr lang="en-US"/>
              <a:t>The sampling distribution is an imaginary collection of the values that a statistic </a:t>
            </a:r>
            <a:r>
              <a:rPr lang="en-US" i="1"/>
              <a:t>might</a:t>
            </a:r>
            <a:r>
              <a:rPr lang="en-US"/>
              <a:t> have taken for all random samples—the one you got and the ones you didn’t get.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/>
              <a:t>Beware of observations that are not independent.</a:t>
            </a:r>
          </a:p>
          <a:p>
            <a:pPr marL="742950" lvl="1" indent="-285750"/>
            <a:r>
              <a:rPr lang="en-US"/>
              <a:t>The CLT depends crucially on the assumption of independence.</a:t>
            </a:r>
          </a:p>
          <a:p>
            <a:pPr marL="742950" lvl="1" indent="-285750"/>
            <a:r>
              <a:rPr lang="en-US"/>
              <a:t>You can’t check this with your data—you have to think about how the data were gathered.</a:t>
            </a:r>
          </a:p>
          <a:p>
            <a:pPr marL="342900" indent="-342900"/>
            <a:r>
              <a:rPr lang="en-US"/>
              <a:t>Watch out for small samples from skewed populations.</a:t>
            </a:r>
          </a:p>
          <a:p>
            <a:pPr marL="742950" lvl="1" indent="-285750"/>
            <a:r>
              <a:rPr lang="en-US"/>
              <a:t>The more skewed the distribution, the larger the sample size we need for the CLT to work.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2400" dirty="0"/>
              <a:t>Modeling the Distribution of </a:t>
            </a:r>
            <a:r>
              <a:rPr lang="en-US" sz="2400" dirty="0" smtClean="0"/>
              <a:t>Sample Proportions</a:t>
            </a:r>
            <a:endParaRPr lang="en-US" sz="2400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dirty="0"/>
              <a:t>A picture of what we just discussed is as follows:</a:t>
            </a:r>
          </a:p>
          <a:p>
            <a:pPr marL="342900" indent="-342900">
              <a:buFont typeface="Wingdings" pitchFamily="112" charset="2"/>
              <a:buNone/>
            </a:pPr>
            <a:endParaRPr lang="en-US" dirty="0"/>
          </a:p>
        </p:txBody>
      </p:sp>
      <p:pic>
        <p:nvPicPr>
          <p:cNvPr id="560132" name="Picture 4" descr="1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85900"/>
            <a:ext cx="6829425" cy="22092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Sample proportions and means will vary from sample to sample—that’s sampling error (sampling variability).</a:t>
            </a:r>
          </a:p>
          <a:p>
            <a:pPr marL="342900" indent="-342900"/>
            <a:r>
              <a:rPr lang="en-US"/>
              <a:t>Sampling variability may be unavoidable, but it is also predictable!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/>
              <a:t>We’ve learned to describe the behavior of sample proportions when our sample is random and large enough to expect at least 10 successes and failures.</a:t>
            </a:r>
          </a:p>
          <a:p>
            <a:pPr marL="342900" indent="-342900"/>
            <a:r>
              <a:rPr lang="en-US"/>
              <a:t>We’ve also learned to describe the behavior of sample means (thanks to the CLT!) when our sample is random (and larger if our data come from a population that’s not roughly unimodal and symmetric).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428 – 431</a:t>
            </a:r>
          </a:p>
          <a:p>
            <a:endParaRPr lang="en-US" dirty="0" smtClean="0"/>
          </a:p>
          <a:p>
            <a:r>
              <a:rPr lang="en-US" dirty="0" smtClean="0"/>
              <a:t>2, 4, 6, 7, 11, 13, 16, 20, 23, 25, 28, 31, 33, 37, 39, 41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"/>
            <a:ext cx="8294687" cy="3991240"/>
          </a:xfrm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Because we have a Normal model, for example, we know that 95% of Normally distributed values are within two standard deviations of the mean. </a:t>
            </a:r>
          </a:p>
          <a:p>
            <a:pPr>
              <a:lnSpc>
                <a:spcPct val="90000"/>
              </a:lnSpc>
            </a:pPr>
            <a:r>
              <a:rPr lang="en-US" dirty="0"/>
              <a:t>So we should not be surprised if 95% of various polls gave results that were near the mean but varied above and below that by no more than two standard deviations.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what we mean by </a:t>
            </a:r>
            <a:r>
              <a:rPr lang="en-US" b="1" dirty="0"/>
              <a:t>sampling error</a:t>
            </a:r>
            <a:r>
              <a:rPr lang="en-US" dirty="0"/>
              <a:t>. It</a:t>
            </a:r>
            <a:r>
              <a:rPr lang="en-US" dirty="0">
                <a:ea typeface="ヒラギノ角ゴ Pro W3" pitchFamily="112" charset="-128"/>
              </a:rPr>
              <a:t>’</a:t>
            </a:r>
            <a:r>
              <a:rPr lang="en-US" dirty="0"/>
              <a:t>s not really an error at all, but just variability you</a:t>
            </a:r>
            <a:r>
              <a:rPr lang="en-US" dirty="0">
                <a:ea typeface="ヒラギノ角ゴ Pro W3" pitchFamily="112" charset="-128"/>
              </a:rPr>
              <a:t>’</a:t>
            </a:r>
            <a:r>
              <a:rPr lang="en-US" dirty="0"/>
              <a:t>d expect to see from one sample to another. A better term would be </a:t>
            </a:r>
            <a:r>
              <a:rPr lang="en-US" b="1" dirty="0"/>
              <a:t>sampling variability</a:t>
            </a:r>
            <a:r>
              <a:rPr lang="en-US" dirty="0"/>
              <a:t>.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sz="3200" dirty="0"/>
              <a:t>The Central Limit Theorem for Sample </a:t>
            </a:r>
            <a:r>
              <a:rPr lang="en-US" sz="3200" dirty="0" smtClean="0"/>
              <a:t>Proportions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Good Is the Normal Model?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 Normal model gets better as a good model for the distribution of sample proportions as the sample size gets bigger.</a:t>
            </a:r>
          </a:p>
          <a:p>
            <a:pPr marL="342900" indent="-342900"/>
            <a:r>
              <a:rPr lang="en-US"/>
              <a:t>Just how big of a sample do we need? This will soon be revealed…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Assumptions and Conditions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09600" indent="-609600"/>
            <a:r>
              <a:rPr lang="en-US"/>
              <a:t>Most models are useful only when specific assumptions are true.</a:t>
            </a:r>
          </a:p>
          <a:p>
            <a:pPr marL="609600" indent="-609600"/>
            <a:r>
              <a:rPr lang="en-US"/>
              <a:t>There are two assumptions in the case of the model for the distribution of sample proportions:</a:t>
            </a:r>
          </a:p>
          <a:p>
            <a:pPr marL="990600" lvl="1" indent="-533400"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The Independence Assumption:</a:t>
            </a:r>
            <a:r>
              <a:rPr lang="en-US"/>
              <a:t> The sampled values must be independent of each other.</a:t>
            </a:r>
          </a:p>
          <a:p>
            <a:pPr marL="990600" lvl="1" indent="-533400">
              <a:buSzPct val="90000"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The Sample Size Assumption:</a:t>
            </a:r>
            <a:r>
              <a:rPr lang="en-US"/>
              <a:t>  The sample size, </a:t>
            </a:r>
            <a:r>
              <a:rPr lang="en-US" i="1"/>
              <a:t>n</a:t>
            </a:r>
            <a:r>
              <a:rPr lang="en-US"/>
              <a:t>, must be large enough.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1842</TotalTime>
  <Words>3083</Words>
  <Application>Microsoft Office PowerPoint</Application>
  <PresentationFormat>On-screen Show (16:10)</PresentationFormat>
  <Paragraphs>207</Paragraphs>
  <Slides>62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Jeff01</vt:lpstr>
      <vt:lpstr>MathType 5.0 Equation</vt:lpstr>
      <vt:lpstr>Statistics 18</vt:lpstr>
      <vt:lpstr>The Central Limit Theorem for Sample Proportions</vt:lpstr>
      <vt:lpstr>The Central Limit Theorem for Sample Proportions</vt:lpstr>
      <vt:lpstr>Modeling the Distribution of Sample Proportions</vt:lpstr>
      <vt:lpstr>Modeling the Distribution of Sample Proportions</vt:lpstr>
      <vt:lpstr>Modeling the Distribution of Sample Proportions</vt:lpstr>
      <vt:lpstr>The Central Limit Theorem for Sample Proportions</vt:lpstr>
      <vt:lpstr>How Good Is the Normal Model?</vt:lpstr>
      <vt:lpstr>Assumptions and Conditions</vt:lpstr>
      <vt:lpstr>Assumptions and Conditions</vt:lpstr>
      <vt:lpstr>Assumptions and Conditions</vt:lpstr>
      <vt:lpstr>A Sampling Distribution Model for a Proportion</vt:lpstr>
      <vt:lpstr>A Sampling Distribution Model for a Proportion</vt:lpstr>
      <vt:lpstr>The Sampling Distribution Model  for a Proportion</vt:lpstr>
      <vt:lpstr>What About Quantitative Data?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Simulating the Sampling Distribution of a Mean</vt:lpstr>
      <vt:lpstr>Means – The “Average” of One Die</vt:lpstr>
      <vt:lpstr>Means – Averaging More Dice</vt:lpstr>
      <vt:lpstr>Means – Averaging Still More Dice</vt:lpstr>
      <vt:lpstr>Means – What the Simulations Show</vt:lpstr>
      <vt:lpstr>The Fundamental Theorem of Statistics</vt:lpstr>
      <vt:lpstr>The Fundamental Theorem of Statistics</vt:lpstr>
      <vt:lpstr>The Fundamental Theorem of Statistics</vt:lpstr>
      <vt:lpstr>Assumptions and Conditions</vt:lpstr>
      <vt:lpstr>Assumptions and Conditions</vt:lpstr>
      <vt:lpstr>But Which Normal?</vt:lpstr>
      <vt:lpstr>But Which Normal?</vt:lpstr>
      <vt:lpstr>But Which Normal?</vt:lpstr>
      <vt:lpstr>About Variation</vt:lpstr>
      <vt:lpstr>The Real World and the Model World</vt:lpstr>
      <vt:lpstr>Sampling Distribution Models</vt:lpstr>
      <vt:lpstr>Sampling Distribution Models</vt:lpstr>
      <vt:lpstr>The Process Going Into the Sampling Distribution Model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What Can Go Wrong?</vt:lpstr>
      <vt:lpstr>What Can Go Wrong?</vt:lpstr>
      <vt:lpstr>What have we learned?</vt:lpstr>
      <vt:lpstr>What have we learned?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18</dc:title>
  <dc:creator>Jeff Fronius</dc:creator>
  <cp:lastModifiedBy>Jeff Fronius</cp:lastModifiedBy>
  <cp:revision>13</cp:revision>
  <dcterms:created xsi:type="dcterms:W3CDTF">2014-01-18T14:47:49Z</dcterms:created>
  <dcterms:modified xsi:type="dcterms:W3CDTF">2014-01-19T21:30:02Z</dcterms:modified>
</cp:coreProperties>
</file>