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9" r:id="rId14"/>
    <p:sldId id="280" r:id="rId15"/>
    <p:sldId id="281" r:id="rId16"/>
    <p:sldId id="282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77" r:id="rId33"/>
    <p:sldId id="278" r:id="rId34"/>
    <p:sldId id="25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45A42-F998-4B1F-A83D-7D5026FFC1F1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A122A-CF4E-4BE4-A9FC-69FCDE2B9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3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Comparing Means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Degrees of Freedom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/>
              <a:t>The special formula for the degrees of freedom for our </a:t>
            </a:r>
            <a:r>
              <a:rPr lang="en-US" i="1"/>
              <a:t>t</a:t>
            </a:r>
            <a:r>
              <a:rPr lang="en-US"/>
              <a:t> critical value is a bear:</a:t>
            </a:r>
          </a:p>
          <a:p>
            <a:pPr marL="342900" indent="-342900"/>
            <a:endParaRPr lang="en-US"/>
          </a:p>
          <a:p>
            <a:pPr marL="342900" indent="-342900">
              <a:buFont typeface="Wingdings" pitchFamily="112" charset="2"/>
              <a:buNone/>
            </a:pPr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r>
              <a:rPr lang="en-US"/>
              <a:t>Because of this, we will let technology calculate degrees of freedom for us!</a:t>
            </a:r>
          </a:p>
        </p:txBody>
      </p:sp>
      <p:graphicFrame>
        <p:nvGraphicFramePr>
          <p:cNvPr id="542724" name="Object 4"/>
          <p:cNvGraphicFramePr>
            <a:graphicFrameLocks noChangeAspect="1"/>
          </p:cNvGraphicFramePr>
          <p:nvPr/>
        </p:nvGraphicFramePr>
        <p:xfrm>
          <a:off x="1905000" y="1524000"/>
          <a:ext cx="4876800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1" name="Equation" r:id="rId3" imgW="1968480" imgH="990360" progId="Equation.DSMT4">
                  <p:embed/>
                </p:oleObj>
              </mc:Choice>
              <mc:Fallback>
                <p:oleObj name="Equation" r:id="rId3" imgW="1968480" imgH="990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4876800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Testing the Difference Between Two Means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/>
              <a:t>The hypothesis test we use is the </a:t>
            </a:r>
            <a:r>
              <a:rPr lang="en-US">
                <a:solidFill>
                  <a:schemeClr val="hlink"/>
                </a:solidFill>
              </a:rPr>
              <a:t>two-sample </a:t>
            </a:r>
            <a:r>
              <a:rPr lang="en-US" i="1">
                <a:solidFill>
                  <a:schemeClr val="hlink"/>
                </a:solidFill>
              </a:rPr>
              <a:t>t</a:t>
            </a:r>
            <a:r>
              <a:rPr lang="en-US">
                <a:solidFill>
                  <a:schemeClr val="hlink"/>
                </a:solidFill>
              </a:rPr>
              <a:t>-test for means</a:t>
            </a:r>
            <a:r>
              <a:rPr lang="en-US"/>
              <a:t>.</a:t>
            </a:r>
          </a:p>
          <a:p>
            <a:pPr marL="342900" indent="-342900"/>
            <a:r>
              <a:rPr lang="en-US"/>
              <a:t>The conditions for the two-sample </a:t>
            </a:r>
            <a:r>
              <a:rPr lang="en-US" i="1"/>
              <a:t>t</a:t>
            </a:r>
            <a:r>
              <a:rPr lang="en-US"/>
              <a:t>-test for the difference between the means of two independent groups are the same as for the two-sample </a:t>
            </a:r>
            <a:r>
              <a:rPr lang="en-US" i="1"/>
              <a:t>t</a:t>
            </a:r>
            <a:r>
              <a:rPr lang="en-US"/>
              <a:t>-interval.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A Test for the Difference Between Two Means</a:t>
            </a:r>
          </a:p>
        </p:txBody>
      </p:sp>
      <p:graphicFrame>
        <p:nvGraphicFramePr>
          <p:cNvPr id="54477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743200" y="1066800"/>
          <a:ext cx="2760019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6" name="Equation" r:id="rId3" imgW="1091880" imgH="469800" progId="Equation.DSMT4">
                  <p:embed/>
                </p:oleObj>
              </mc:Choice>
              <mc:Fallback>
                <p:oleObj name="Equation" r:id="rId3" imgW="109188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066800"/>
                        <a:ext cx="2760019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4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534400" cy="5334000"/>
          </a:xfrm>
          <a:ln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400" dirty="0"/>
              <a:t>We test the hypothesis H</a:t>
            </a:r>
            <a:r>
              <a:rPr lang="en-US" sz="2400" baseline="-25000" dirty="0"/>
              <a:t>0</a:t>
            </a:r>
            <a:r>
              <a:rPr lang="en-US" sz="2400" dirty="0"/>
              <a:t>:</a:t>
            </a:r>
            <a:r>
              <a:rPr lang="en-US" sz="2400" i="1" dirty="0">
                <a:sym typeface="Symbol" pitchFamily="112" charset="2"/>
              </a:rPr>
              <a:t></a:t>
            </a:r>
            <a:r>
              <a:rPr lang="en-US" sz="2400" baseline="-25000" dirty="0">
                <a:sym typeface="Symbol" pitchFamily="112" charset="2"/>
              </a:rPr>
              <a:t>1</a:t>
            </a:r>
            <a:r>
              <a:rPr lang="en-US" sz="2400" dirty="0">
                <a:sym typeface="Symbol" pitchFamily="112" charset="2"/>
              </a:rPr>
              <a:t> – </a:t>
            </a:r>
            <a:r>
              <a:rPr lang="en-US" sz="2400" i="1" dirty="0">
                <a:sym typeface="Symbol" pitchFamily="112" charset="2"/>
              </a:rPr>
              <a:t></a:t>
            </a:r>
            <a:r>
              <a:rPr lang="en-US" sz="2400" baseline="-25000" dirty="0">
                <a:sym typeface="Symbol" pitchFamily="112" charset="2"/>
              </a:rPr>
              <a:t>2</a:t>
            </a:r>
            <a:r>
              <a:rPr lang="en-US" sz="2400" dirty="0">
                <a:sym typeface="Symbol" pitchFamily="112" charset="2"/>
              </a:rPr>
              <a:t> = </a:t>
            </a:r>
            <a:r>
              <a:rPr lang="en-US" sz="2400" baseline="-25000" dirty="0">
                <a:sym typeface="Symbol" pitchFamily="112" charset="2"/>
              </a:rPr>
              <a:t>0</a:t>
            </a:r>
            <a:r>
              <a:rPr lang="en-US" sz="2400" dirty="0">
                <a:sym typeface="Symbol" pitchFamily="112" charset="2"/>
              </a:rPr>
              <a:t>, where the hypothesized difference, </a:t>
            </a:r>
            <a:r>
              <a:rPr lang="en-US" sz="2400" baseline="-25000" dirty="0">
                <a:sym typeface="Symbol" pitchFamily="112" charset="2"/>
              </a:rPr>
              <a:t>0</a:t>
            </a:r>
            <a:r>
              <a:rPr lang="en-US" sz="2400" dirty="0">
                <a:sym typeface="Symbol" pitchFamily="112" charset="2"/>
              </a:rPr>
              <a:t>, is almost always 0, using the statistic </a:t>
            </a:r>
          </a:p>
          <a:p>
            <a:pPr marL="342900" indent="-342900">
              <a:lnSpc>
                <a:spcPct val="80000"/>
              </a:lnSpc>
            </a:pPr>
            <a:endParaRPr lang="en-US" sz="2400" dirty="0">
              <a:sym typeface="Symbol" pitchFamily="112" charset="2"/>
            </a:endParaRPr>
          </a:p>
          <a:p>
            <a:pPr marL="342900" indent="-342900">
              <a:lnSpc>
                <a:spcPct val="80000"/>
              </a:lnSpc>
            </a:pPr>
            <a:endParaRPr lang="en-US" sz="2400" dirty="0">
              <a:sym typeface="Symbol" pitchFamily="112" charset="2"/>
            </a:endParaRPr>
          </a:p>
          <a:p>
            <a:pPr marL="342900" indent="-342900">
              <a:lnSpc>
                <a:spcPct val="80000"/>
              </a:lnSpc>
            </a:pPr>
            <a:endParaRPr lang="en-US" sz="2400" dirty="0">
              <a:sym typeface="Symbol" pitchFamily="112" charset="2"/>
            </a:endParaRPr>
          </a:p>
          <a:p>
            <a:pPr marL="342900" indent="-342900">
              <a:lnSpc>
                <a:spcPct val="80000"/>
              </a:lnSpc>
              <a:buFont typeface="Wingdings" pitchFamily="112" charset="2"/>
              <a:buNone/>
            </a:pPr>
            <a:r>
              <a:rPr lang="en-US" sz="2400" dirty="0"/>
              <a:t>	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dirty="0"/>
              <a:t>The standard error is  </a:t>
            </a:r>
          </a:p>
          <a:p>
            <a:pPr marL="342900" indent="-342900">
              <a:lnSpc>
                <a:spcPct val="80000"/>
              </a:lnSpc>
              <a:buFont typeface="Wingdings" pitchFamily="112" charset="2"/>
              <a:buNone/>
            </a:pPr>
            <a:endParaRPr lang="en-US" sz="2400" dirty="0"/>
          </a:p>
          <a:p>
            <a:pPr marL="342900" indent="-342900">
              <a:lnSpc>
                <a:spcPct val="80000"/>
              </a:lnSpc>
              <a:buFont typeface="Wingdings" pitchFamily="112" charset="2"/>
              <a:buNone/>
            </a:pPr>
            <a:endParaRPr lang="en-US" sz="2400" dirty="0"/>
          </a:p>
          <a:p>
            <a:pPr marL="342900" indent="-342900">
              <a:lnSpc>
                <a:spcPct val="80000"/>
              </a:lnSpc>
              <a:buFont typeface="Wingdings" pitchFamily="112" charset="2"/>
              <a:buNone/>
            </a:pPr>
            <a:r>
              <a:rPr lang="en-US" sz="2400" dirty="0"/>
              <a:t>	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dirty="0"/>
              <a:t>When the conditions are met and the null hypothesis is true, this statistic can be closely modeled by a Student’s </a:t>
            </a:r>
            <a:r>
              <a:rPr lang="en-US" sz="2400" i="1" dirty="0"/>
              <a:t>t</a:t>
            </a:r>
            <a:r>
              <a:rPr lang="en-US" sz="2400" dirty="0"/>
              <a:t>-model with a number of degrees of freedom given by a special formula. We use that model to obtain a P-value.</a:t>
            </a:r>
            <a:endParaRPr lang="en-US" sz="1800" dirty="0"/>
          </a:p>
          <a:p>
            <a:pPr marL="342900" indent="-342900">
              <a:lnSpc>
                <a:spcPct val="80000"/>
              </a:lnSpc>
              <a:buFont typeface="Wingdings" pitchFamily="112" charset="2"/>
              <a:buNone/>
            </a:pPr>
            <a:endParaRPr lang="en-US" sz="1800" dirty="0">
              <a:sym typeface="Symbol" pitchFamily="112" charset="2"/>
            </a:endParaRPr>
          </a:p>
        </p:txBody>
      </p:sp>
      <p:graphicFrame>
        <p:nvGraphicFramePr>
          <p:cNvPr id="544773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895600" y="2971800"/>
          <a:ext cx="3276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Equation" r:id="rId5" imgW="1485720" imgH="495000" progId="Equation.DSMT4">
                  <p:embed/>
                </p:oleObj>
              </mc:Choice>
              <mc:Fallback>
                <p:oleObj name="Equation" r:id="rId5" imgW="148572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71800"/>
                        <a:ext cx="32766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Resting pulse rates for a random sample of 26 smokers had a mean of 80 beats per minute (</a:t>
            </a:r>
            <a:r>
              <a:rPr lang="en-US" dirty="0" err="1" smtClean="0"/>
              <a:t>bpm</a:t>
            </a:r>
            <a:r>
              <a:rPr lang="en-US" dirty="0" smtClean="0"/>
              <a:t>) and a standard deviation of 5 </a:t>
            </a:r>
            <a:r>
              <a:rPr lang="en-US" dirty="0" err="1" smtClean="0"/>
              <a:t>bpm</a:t>
            </a:r>
            <a:r>
              <a:rPr lang="en-US" dirty="0" smtClean="0"/>
              <a:t>. Among 32 randomly chosen nonsmokers, the mean and standard deviation were 74 and 6 </a:t>
            </a:r>
            <a:r>
              <a:rPr lang="en-US" dirty="0" err="1" smtClean="0"/>
              <a:t>bpm</a:t>
            </a:r>
            <a:r>
              <a:rPr lang="en-US" dirty="0" smtClean="0"/>
              <a:t>. Both sets of data were roughly symmetric and had no outliers. Is there evidence of a difference in mean pulse rate between smokers and nonsmokers? How big?</a:t>
            </a:r>
            <a:endParaRPr lang="en-US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198116"/>
            <a:ext cx="2057400" cy="165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Resting pulse rates for a random sample of 26 smokers had a mean of 80 beats per minute (</a:t>
            </a:r>
            <a:r>
              <a:rPr lang="en-US" sz="1800" dirty="0" err="1" smtClean="0"/>
              <a:t>bpm</a:t>
            </a:r>
            <a:r>
              <a:rPr lang="en-US" sz="1800" dirty="0" smtClean="0"/>
              <a:t>) and a standard deviation of 5 </a:t>
            </a:r>
            <a:r>
              <a:rPr lang="en-US" sz="1800" dirty="0" err="1" smtClean="0"/>
              <a:t>bpm</a:t>
            </a:r>
            <a:r>
              <a:rPr lang="en-US" sz="1800" dirty="0" smtClean="0"/>
              <a:t>. Among 32 randomly chosen nonsmokers, the mean and standard deviation were 74 and 6 </a:t>
            </a:r>
            <a:r>
              <a:rPr lang="en-US" sz="1800" dirty="0" err="1" smtClean="0"/>
              <a:t>bpm</a:t>
            </a:r>
            <a:r>
              <a:rPr lang="en-US" sz="1800" dirty="0" smtClean="0"/>
              <a:t>. Both sets of data were roughly symmetric and had no outliers. Is there evidence of a difference in mean pulse rate between smokers and nonsmokers? How big?</a:t>
            </a:r>
            <a:endParaRPr lang="en-US" sz="1800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198116"/>
            <a:ext cx="2057400" cy="165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81200"/>
            <a:ext cx="8001000" cy="92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971800"/>
            <a:ext cx="447440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505200"/>
            <a:ext cx="4868862" cy="209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Resting pulse rates for a random sample of 26 smokers had a mean of 80 beats per minute (</a:t>
            </a:r>
            <a:r>
              <a:rPr lang="en-US" sz="1800" dirty="0" err="1" smtClean="0"/>
              <a:t>bpm</a:t>
            </a:r>
            <a:r>
              <a:rPr lang="en-US" sz="1800" dirty="0" smtClean="0"/>
              <a:t>) and a standard deviation of 5 </a:t>
            </a:r>
            <a:r>
              <a:rPr lang="en-US" sz="1800" dirty="0" err="1" smtClean="0"/>
              <a:t>bpm</a:t>
            </a:r>
            <a:r>
              <a:rPr lang="en-US" sz="1800" dirty="0" smtClean="0"/>
              <a:t>. Among 32 randomly chosen nonsmokers, the mean and standard deviation were 74 and 6 </a:t>
            </a:r>
            <a:r>
              <a:rPr lang="en-US" sz="1800" dirty="0" err="1" smtClean="0"/>
              <a:t>bpm</a:t>
            </a:r>
            <a:r>
              <a:rPr lang="en-US" sz="1800" dirty="0" smtClean="0"/>
              <a:t>. Both sets of data were roughly symmetric and had no outliers. Is there evidence of a difference in mean pulse rate between smokers and nonsmokers? How big?</a:t>
            </a:r>
            <a:endParaRPr lang="en-US" sz="1800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198116"/>
            <a:ext cx="2057400" cy="165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28800"/>
            <a:ext cx="4114800" cy="1821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114800"/>
            <a:ext cx="8382000" cy="83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Resting pulse rates for a random sample of 26 smokers had a mean of 80 beats per minute (</a:t>
            </a:r>
            <a:r>
              <a:rPr lang="en-US" sz="1800" dirty="0" err="1" smtClean="0"/>
              <a:t>bpm</a:t>
            </a:r>
            <a:r>
              <a:rPr lang="en-US" sz="1800" dirty="0" smtClean="0"/>
              <a:t>) and a standard deviation of 5 </a:t>
            </a:r>
            <a:r>
              <a:rPr lang="en-US" sz="1800" dirty="0" err="1" smtClean="0"/>
              <a:t>bpm</a:t>
            </a:r>
            <a:r>
              <a:rPr lang="en-US" sz="1800" dirty="0" smtClean="0"/>
              <a:t>. Among 32 randomly chosen nonsmokers, the mean and standard deviation were 74 and 6 </a:t>
            </a:r>
            <a:r>
              <a:rPr lang="en-US" sz="1800" dirty="0" err="1" smtClean="0"/>
              <a:t>bpm</a:t>
            </a:r>
            <a:r>
              <a:rPr lang="en-US" sz="1800" dirty="0" smtClean="0"/>
              <a:t>. Both sets of data were roughly symmetric and had no outliers. Is there evidence of a difference in mean pulse rate between smokers and nonsmokers? How big?</a:t>
            </a:r>
            <a:endParaRPr lang="en-US" sz="1800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198116"/>
            <a:ext cx="2057400" cy="165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4114800" cy="42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752600"/>
            <a:ext cx="4114800" cy="1821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657600"/>
            <a:ext cx="8382000" cy="152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 Into the Pool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/>
              <a:t>Remember that when we know a proportion, we know its standard deviation. </a:t>
            </a:r>
          </a:p>
          <a:p>
            <a:pPr marL="742950" lvl="1" indent="-285750"/>
            <a:r>
              <a:rPr lang="en-US"/>
              <a:t>Thus, when testing the null hypothesis that two proportions were equal, we could assume their variances were equal as well. </a:t>
            </a:r>
          </a:p>
          <a:p>
            <a:pPr marL="742950" lvl="1" indent="-285750"/>
            <a:r>
              <a:rPr lang="en-US"/>
              <a:t>This led us to pool our data for the hypothesis test.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Into the </a:t>
            </a:r>
            <a:r>
              <a:rPr lang="en-US" dirty="0" smtClean="0"/>
              <a:t>Pool</a:t>
            </a:r>
            <a:endParaRPr lang="en-US" dirty="0"/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/>
              <a:t>For means, there is also a pooled </a:t>
            </a:r>
            <a:r>
              <a:rPr lang="en-US" i="1"/>
              <a:t>t</a:t>
            </a:r>
            <a:r>
              <a:rPr lang="en-US"/>
              <a:t>-test.</a:t>
            </a:r>
          </a:p>
          <a:p>
            <a:pPr marL="742950" lvl="1" indent="-285750"/>
            <a:r>
              <a:rPr lang="en-US"/>
              <a:t>Like the two-proportions </a:t>
            </a:r>
            <a:r>
              <a:rPr lang="en-US" i="1"/>
              <a:t>z</a:t>
            </a:r>
            <a:r>
              <a:rPr lang="en-US"/>
              <a:t>-test, this test assumes that the variances in the two groups are equal. </a:t>
            </a:r>
          </a:p>
          <a:p>
            <a:pPr marL="742950" lvl="1" indent="-285750"/>
            <a:r>
              <a:rPr lang="en-US"/>
              <a:t>But, be careful, there is no link between a mean and its standard deviation…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Into the </a:t>
            </a:r>
            <a:r>
              <a:rPr lang="en-US" dirty="0" smtClean="0"/>
              <a:t>Pool</a:t>
            </a:r>
            <a:endParaRPr lang="en-US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/>
              <a:t>If we are willing to </a:t>
            </a:r>
            <a:r>
              <a:rPr lang="en-US" i="1"/>
              <a:t>assume</a:t>
            </a:r>
            <a:r>
              <a:rPr lang="en-US"/>
              <a:t> that the variances of two means are equal, we can pool the data from two groups to estimate the common variance and make the degrees of freedom formula much simpler.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We are still estimating the pooled standard deviation from the data, so we use Student’s </a:t>
            </a:r>
            <a:r>
              <a:rPr lang="en-US" i="1"/>
              <a:t>t</a:t>
            </a:r>
            <a:r>
              <a:rPr lang="en-US"/>
              <a:t>-model, and the test is called a </a:t>
            </a:r>
            <a:r>
              <a:rPr lang="en-US">
                <a:solidFill>
                  <a:schemeClr val="hlink"/>
                </a:solidFill>
              </a:rPr>
              <a:t>pooled </a:t>
            </a:r>
            <a:r>
              <a:rPr lang="en-US" i="1">
                <a:solidFill>
                  <a:schemeClr val="hlink"/>
                </a:solidFill>
              </a:rPr>
              <a:t>t</a:t>
            </a:r>
            <a:r>
              <a:rPr lang="en-US">
                <a:solidFill>
                  <a:schemeClr val="hlink"/>
                </a:solidFill>
              </a:rPr>
              <a:t>-test (for the difference between means)</a:t>
            </a:r>
            <a:r>
              <a:rPr lang="en-US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Plot the Data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sz="half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/>
              <a:t>The natural display for comparing two groups is boxplots of the data for the two groups, placed side-by-side. For example:</a:t>
            </a:r>
          </a:p>
        </p:txBody>
      </p:sp>
      <p:sp>
        <p:nvSpPr>
          <p:cNvPr id="534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8850" y="1600200"/>
            <a:ext cx="4070350" cy="4572000"/>
          </a:xfrm>
          <a:ln/>
        </p:spPr>
        <p:txBody>
          <a:bodyPr/>
          <a:lstStyle/>
          <a:p>
            <a:pPr marL="342900" indent="-342900">
              <a:buFont typeface="Wingdings" pitchFamily="112" charset="2"/>
              <a:buNone/>
            </a:pPr>
            <a:r>
              <a:rPr lang="en-US" sz="2400"/>
              <a:t> </a:t>
            </a:r>
          </a:p>
        </p:txBody>
      </p:sp>
      <p:pic>
        <p:nvPicPr>
          <p:cNvPr id="534533" name="Picture 5" descr="24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81000"/>
            <a:ext cx="3490913" cy="4467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*The Pooled </a:t>
            </a:r>
            <a:r>
              <a:rPr lang="en-US" i="1"/>
              <a:t>t</a:t>
            </a:r>
            <a:r>
              <a:rPr lang="en-US"/>
              <a:t>-Test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294687" cy="4876800"/>
          </a:xfrm>
          <a:ln/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 dirty="0"/>
              <a:t>If we assume that the variances are equal, we can estimate the common variance from the numbers we already have:</a:t>
            </a:r>
          </a:p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endParaRPr lang="en-US" dirty="0"/>
          </a:p>
          <a:p>
            <a:pPr marL="342900" indent="-342900">
              <a:lnSpc>
                <a:spcPct val="90000"/>
              </a:lnSpc>
            </a:pPr>
            <a:endParaRPr lang="en-US" dirty="0"/>
          </a:p>
          <a:p>
            <a:pPr marL="342900" indent="-342900">
              <a:lnSpc>
                <a:spcPct val="90000"/>
              </a:lnSpc>
            </a:pPr>
            <a:endParaRPr lang="en-US" dirty="0"/>
          </a:p>
          <a:p>
            <a:pPr marL="342900" indent="-342900">
              <a:lnSpc>
                <a:spcPct val="90000"/>
              </a:lnSpc>
            </a:pPr>
            <a:r>
              <a:rPr lang="en-US" dirty="0"/>
              <a:t>Substituting into our standard error formula, we get:</a:t>
            </a:r>
          </a:p>
          <a:p>
            <a:pPr marL="342900" indent="-342900">
              <a:lnSpc>
                <a:spcPct val="90000"/>
              </a:lnSpc>
            </a:pPr>
            <a:endParaRPr lang="en-US" dirty="0"/>
          </a:p>
          <a:p>
            <a:pPr marL="342900" indent="-342900">
              <a:lnSpc>
                <a:spcPct val="90000"/>
              </a:lnSpc>
            </a:pPr>
            <a:endParaRPr lang="en-US" dirty="0"/>
          </a:p>
          <a:p>
            <a:pPr marL="342900" indent="-342900">
              <a:lnSpc>
                <a:spcPct val="90000"/>
              </a:lnSpc>
            </a:pPr>
            <a:r>
              <a:rPr lang="en-US" dirty="0"/>
              <a:t>Our degrees of freedom are now </a:t>
            </a:r>
            <a:endParaRPr lang="en-US" dirty="0" smtClean="0"/>
          </a:p>
          <a:p>
            <a:pPr marL="342900" indent="-342900">
              <a:lnSpc>
                <a:spcPct val="90000"/>
              </a:lnSpc>
              <a:buNone/>
            </a:pPr>
            <a:r>
              <a:rPr lang="en-US" i="1" dirty="0" smtClean="0">
                <a:solidFill>
                  <a:srgbClr val="FF0000"/>
                </a:solidFill>
              </a:rPr>
              <a:t>				</a:t>
            </a:r>
            <a:r>
              <a:rPr lang="en-US" i="1" dirty="0" err="1" smtClean="0">
                <a:solidFill>
                  <a:srgbClr val="FF0000"/>
                </a:solidFill>
              </a:rPr>
              <a:t>df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– 2</a:t>
            </a:r>
            <a:r>
              <a:rPr lang="en-US" dirty="0"/>
              <a:t>.</a:t>
            </a:r>
          </a:p>
        </p:txBody>
      </p:sp>
      <p:graphicFrame>
        <p:nvGraphicFramePr>
          <p:cNvPr id="548868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981200" y="1295400"/>
          <a:ext cx="4856163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0" name="Equation" r:id="rId3" imgW="1841400" imgH="482400" progId="Equation.DSMT4">
                  <p:embed/>
                </p:oleObj>
              </mc:Choice>
              <mc:Fallback>
                <p:oleObj name="Equation" r:id="rId3" imgW="184140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95400"/>
                        <a:ext cx="4856163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8869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590800" y="2971800"/>
          <a:ext cx="43434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Equation" r:id="rId5" imgW="2082600" imgH="482400" progId="Equation.DSMT4">
                  <p:embed/>
                </p:oleObj>
              </mc:Choice>
              <mc:Fallback>
                <p:oleObj name="Equation" r:id="rId5" imgW="208260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71800"/>
                        <a:ext cx="434340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*The Pooled </a:t>
            </a:r>
            <a:r>
              <a:rPr lang="en-US" sz="3200" i="1"/>
              <a:t>t</a:t>
            </a:r>
            <a:r>
              <a:rPr lang="en-US" sz="3200"/>
              <a:t>-Test and Confidence Interval for Means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 sz="2400"/>
              <a:t>The conditions for the pooled </a:t>
            </a:r>
            <a:r>
              <a:rPr lang="en-US" sz="2400" i="1"/>
              <a:t>t</a:t>
            </a:r>
            <a:r>
              <a:rPr lang="en-US" sz="2400"/>
              <a:t>-test and corresponding confidence interval are the same as for our earlier two-sample </a:t>
            </a:r>
            <a:r>
              <a:rPr lang="en-US" sz="2400" i="1"/>
              <a:t>t</a:t>
            </a:r>
            <a:r>
              <a:rPr lang="en-US" sz="2400"/>
              <a:t> procedures, with the additional assumption that the variances of the two groups are the same.</a:t>
            </a:r>
          </a:p>
          <a:p>
            <a:pPr marL="342900" indent="-342900"/>
            <a:r>
              <a:rPr lang="en-US" sz="2400"/>
              <a:t>For the hypothesis test, our test statistic is</a:t>
            </a:r>
          </a:p>
          <a:p>
            <a:pPr marL="342900" indent="-342900">
              <a:buFont typeface="Wingdings" pitchFamily="112" charset="2"/>
              <a:buNone/>
            </a:pPr>
            <a:endParaRPr lang="en-US" sz="2400"/>
          </a:p>
          <a:p>
            <a:pPr marL="342900" indent="-342900">
              <a:buFont typeface="Wingdings" pitchFamily="112" charset="2"/>
              <a:buNone/>
            </a:pPr>
            <a:endParaRPr lang="en-US" sz="2400"/>
          </a:p>
          <a:p>
            <a:pPr marL="342900" indent="-342900">
              <a:buFont typeface="Wingdings" pitchFamily="112" charset="2"/>
              <a:buNone/>
            </a:pPr>
            <a:r>
              <a:rPr lang="en-US" sz="2400"/>
              <a:t>	</a:t>
            </a:r>
          </a:p>
          <a:p>
            <a:pPr marL="342900" indent="-342900">
              <a:buFont typeface="Wingdings" pitchFamily="112" charset="2"/>
              <a:buNone/>
            </a:pPr>
            <a:r>
              <a:rPr lang="en-US" sz="2400"/>
              <a:t>	which has </a:t>
            </a:r>
            <a:r>
              <a:rPr lang="en-US" sz="2400" i="1">
                <a:solidFill>
                  <a:srgbClr val="FF0000"/>
                </a:solidFill>
              </a:rPr>
              <a:t>df</a:t>
            </a:r>
            <a:r>
              <a:rPr lang="en-US" sz="2400">
                <a:solidFill>
                  <a:srgbClr val="FF0000"/>
                </a:solidFill>
              </a:rPr>
              <a:t> = </a:t>
            </a:r>
            <a:r>
              <a:rPr lang="en-US" sz="2400" i="1">
                <a:solidFill>
                  <a:srgbClr val="FF0000"/>
                </a:solidFill>
              </a:rPr>
              <a:t>n</a:t>
            </a:r>
            <a:r>
              <a:rPr lang="en-US" sz="2400" baseline="-25000">
                <a:solidFill>
                  <a:srgbClr val="FF0000"/>
                </a:solidFill>
              </a:rPr>
              <a:t>1</a:t>
            </a:r>
            <a:r>
              <a:rPr lang="en-US" sz="2400">
                <a:solidFill>
                  <a:srgbClr val="FF0000"/>
                </a:solidFill>
              </a:rPr>
              <a:t> + </a:t>
            </a:r>
            <a:r>
              <a:rPr lang="en-US" sz="2400" i="1">
                <a:solidFill>
                  <a:srgbClr val="FF0000"/>
                </a:solidFill>
              </a:rPr>
              <a:t>n</a:t>
            </a:r>
            <a:r>
              <a:rPr lang="en-US" sz="2400" baseline="-25000">
                <a:solidFill>
                  <a:srgbClr val="FF0000"/>
                </a:solidFill>
              </a:rPr>
              <a:t>2</a:t>
            </a:r>
            <a:r>
              <a:rPr lang="en-US" sz="2400">
                <a:solidFill>
                  <a:srgbClr val="FF0000"/>
                </a:solidFill>
              </a:rPr>
              <a:t> – 2</a:t>
            </a:r>
            <a:r>
              <a:rPr lang="en-US" sz="2400"/>
              <a:t>.</a:t>
            </a:r>
          </a:p>
          <a:p>
            <a:pPr marL="342900" indent="-342900"/>
            <a:r>
              <a:rPr lang="en-US" sz="2400"/>
              <a:t>Our confidence interval is  </a:t>
            </a:r>
          </a:p>
        </p:txBody>
      </p:sp>
      <p:graphicFrame>
        <p:nvGraphicFramePr>
          <p:cNvPr id="549892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590800" y="2362200"/>
          <a:ext cx="29718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Equation" r:id="rId3" imgW="1257120" imgH="469800" progId="Equation.DSMT4">
                  <p:embed/>
                </p:oleObj>
              </mc:Choice>
              <mc:Fallback>
                <p:oleObj name="Equation" r:id="rId3" imgW="1257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62200"/>
                        <a:ext cx="2971800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9893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057400" y="4572000"/>
          <a:ext cx="54102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Equation" r:id="rId5" imgW="1955520" imgH="253800" progId="Equation.DSMT4">
                  <p:embed/>
                </p:oleObj>
              </mc:Choice>
              <mc:Fallback>
                <p:oleObj name="Equation" r:id="rId5" imgW="195552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572000"/>
                        <a:ext cx="5410200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the Pool All Wet?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/>
              <a:t>So, when </a:t>
            </a:r>
            <a:r>
              <a:rPr lang="en-US" i="1"/>
              <a:t>should</a:t>
            </a:r>
            <a:r>
              <a:rPr lang="en-US"/>
              <a:t> you use pooled-</a:t>
            </a:r>
            <a:r>
              <a:rPr lang="en-US" i="1"/>
              <a:t>t</a:t>
            </a:r>
            <a:r>
              <a:rPr lang="en-US"/>
              <a:t> methods rather than two-sample </a:t>
            </a:r>
            <a:r>
              <a:rPr lang="en-US" i="1"/>
              <a:t>t</a:t>
            </a:r>
            <a:r>
              <a:rPr lang="en-US"/>
              <a:t> methods? </a:t>
            </a:r>
            <a:r>
              <a:rPr lang="en-US">
                <a:solidFill>
                  <a:schemeClr val="hlink"/>
                </a:solidFill>
              </a:rPr>
              <a:t>Never. (Well, hardly ever.)</a:t>
            </a:r>
          </a:p>
          <a:p>
            <a:pPr marL="342900" indent="-342900"/>
            <a:r>
              <a:rPr lang="en-US"/>
              <a:t>Because the advantages of pooling are small, and you are allowed to pool only rarely (when the equal variance assumption is met), </a:t>
            </a:r>
            <a:r>
              <a:rPr lang="en-US" b="1"/>
              <a:t>don’t</a:t>
            </a:r>
            <a:r>
              <a:rPr lang="en-US"/>
              <a:t>.</a:t>
            </a:r>
          </a:p>
          <a:p>
            <a:pPr marL="342900" indent="-342900"/>
            <a:r>
              <a:rPr lang="en-US">
                <a:solidFill>
                  <a:schemeClr val="hlink"/>
                </a:solidFill>
              </a:rPr>
              <a:t>It’s never wrong </a:t>
            </a:r>
            <a:r>
              <a:rPr lang="en-US" b="1" i="1">
                <a:solidFill>
                  <a:schemeClr val="hlink"/>
                </a:solidFill>
              </a:rPr>
              <a:t>not</a:t>
            </a:r>
            <a:r>
              <a:rPr lang="en-US">
                <a:solidFill>
                  <a:schemeClr val="hlink"/>
                </a:solidFill>
              </a:rPr>
              <a:t> to pool.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Why Not Test the Assumption That the Variances Are Equal?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/>
              <a:t>There is a hypothesis test that would do this.</a:t>
            </a:r>
          </a:p>
          <a:p>
            <a:pPr marL="342900" indent="-342900"/>
            <a:r>
              <a:rPr lang="en-US"/>
              <a:t>But, it is very sensitive to failures of the assumptions and works poorly for small sample sizes—just the situation in which we might care about a difference in the methods.</a:t>
            </a:r>
          </a:p>
          <a:p>
            <a:pPr marL="342900" indent="-342900"/>
            <a:r>
              <a:rPr lang="en-US"/>
              <a:t>So, the test does not work when we would need it to.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Is There Ever a Time When Assuming Equal Variances Makes Sense?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/>
              <a:t>Yes. In a randomized comparative experiment, we start by assigning our experimental units to treatments at random.</a:t>
            </a:r>
          </a:p>
          <a:p>
            <a:pPr marL="342900" indent="-342900"/>
            <a:r>
              <a:rPr lang="en-US"/>
              <a:t>Each treatment group therefore begins with the same population variance.</a:t>
            </a:r>
          </a:p>
          <a:p>
            <a:pPr marL="342900" indent="-342900"/>
            <a:r>
              <a:rPr lang="en-US"/>
              <a:t>In this case assuming the variances are equal is still an assumption, and there are conditions that need to be checked, but at least it’s a plausible assumption.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are the saturated fat content (in grams) for several pizzas sold by two national chains. Be sure that in checking the conditions to plot both sets of data.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5629"/>
            <a:ext cx="2209800" cy="182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14600"/>
            <a:ext cx="7696200" cy="156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5629"/>
            <a:ext cx="2209800" cy="182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"/>
            <a:ext cx="7696200" cy="156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209800"/>
            <a:ext cx="8229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5629"/>
            <a:ext cx="2209800" cy="182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0"/>
            <a:ext cx="5943600" cy="120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"/>
            <a:ext cx="2133600" cy="82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752600"/>
            <a:ext cx="5715000" cy="20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1295400"/>
            <a:ext cx="2362200" cy="434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5629"/>
            <a:ext cx="2209800" cy="182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0"/>
            <a:ext cx="5943600" cy="120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"/>
            <a:ext cx="2133600" cy="82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752600"/>
            <a:ext cx="5715000" cy="20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1295400"/>
            <a:ext cx="2362200" cy="434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038600"/>
            <a:ext cx="5715000" cy="79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0"/>
            <a:ext cx="5943600" cy="120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2133600" cy="82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524000"/>
            <a:ext cx="5867400" cy="123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971800"/>
            <a:ext cx="8001000" cy="262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35629"/>
            <a:ext cx="2209800" cy="182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Two Means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/>
              <a:t>Once we have examined the side-by-side boxplots, we can turn to the comparison of two means.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Comparing two means is not very different from comparing two proportions.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This time the parameter of interest is the difference between the two means, </a:t>
            </a:r>
            <a:r>
              <a:rPr lang="en-US" i="1">
                <a:sym typeface="Symbol" pitchFamily="112" charset="2"/>
              </a:rPr>
              <a:t></a:t>
            </a:r>
            <a:r>
              <a:rPr lang="en-US" baseline="-25000">
                <a:sym typeface="Symbol" pitchFamily="112" charset="2"/>
              </a:rPr>
              <a:t>1</a:t>
            </a:r>
            <a:r>
              <a:rPr lang="en-US">
                <a:sym typeface="Symbol" pitchFamily="112" charset="2"/>
              </a:rPr>
              <a:t> – </a:t>
            </a:r>
            <a:r>
              <a:rPr lang="en-US" i="1">
                <a:sym typeface="Symbol" pitchFamily="112" charset="2"/>
              </a:rPr>
              <a:t></a:t>
            </a:r>
            <a:r>
              <a:rPr lang="en-US" baseline="-25000">
                <a:sym typeface="Symbol" pitchFamily="112" charset="2"/>
              </a:rPr>
              <a:t>2</a:t>
            </a:r>
            <a:r>
              <a:rPr lang="en-US">
                <a:sym typeface="Symbol" pitchFamily="112" charset="2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0"/>
            <a:ext cx="5943600" cy="120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2133600" cy="82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35629"/>
            <a:ext cx="2209800" cy="182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524000"/>
            <a:ext cx="8458200" cy="76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2895600"/>
            <a:ext cx="8315325" cy="65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943600" cy="120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35629"/>
            <a:ext cx="2209800" cy="182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71600"/>
            <a:ext cx="8315325" cy="65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438400"/>
            <a:ext cx="8305800" cy="147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Go Wrong?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/>
              <a:t>Watch out for paired data.</a:t>
            </a:r>
          </a:p>
          <a:p>
            <a:pPr marL="742950" lvl="1" indent="-285750"/>
            <a:r>
              <a:rPr lang="en-US"/>
              <a:t>The Independent Groups Assumption deserves special attention. </a:t>
            </a:r>
          </a:p>
          <a:p>
            <a:pPr marL="742950" lvl="1" indent="-285750"/>
            <a:r>
              <a:rPr lang="en-US"/>
              <a:t>If the samples are not independent, you can’t use two-sample methods.</a:t>
            </a:r>
          </a:p>
          <a:p>
            <a:pPr marL="342900" indent="-342900"/>
            <a:r>
              <a:rPr lang="en-US"/>
              <a:t>Look at the plots.</a:t>
            </a:r>
          </a:p>
          <a:p>
            <a:pPr marL="742950" lvl="1" indent="-285750"/>
            <a:r>
              <a:rPr lang="en-US"/>
              <a:t>Check for outliers and non-normal distributions by making and examining boxplots.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have we learned?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/>
              <a:t>We’ve learned to use statistical inference to compare the means of two independent groups.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400"/>
              <a:t>We use </a:t>
            </a:r>
            <a:r>
              <a:rPr lang="en-US" sz="2400" i="1"/>
              <a:t>t</a:t>
            </a:r>
            <a:r>
              <a:rPr lang="en-US" sz="2400"/>
              <a:t>-models for the methods in this chapter.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400"/>
              <a:t>It is still important to check conditions to see if our assumptions are reasonable.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400"/>
              <a:t>The standard error for the difference in sample means depends on believing that our data come from independent groups, but pooling is not the best choice here.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400"/>
              <a:t>Once again, we’ve see new can add variances.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The reasoning of statistical inference remains the same; only the mechanics change.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566 – 573</a:t>
            </a:r>
          </a:p>
          <a:p>
            <a:endParaRPr lang="en-US" dirty="0" smtClean="0"/>
          </a:p>
          <a:p>
            <a:r>
              <a:rPr lang="en-US" dirty="0" smtClean="0"/>
              <a:t>1, 3, 4, 7, 14, 19, 21, 22, 25, 32, 33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Comparing Two </a:t>
            </a:r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/>
              <a:t>Remember that, for independent random quantities, variances add.</a:t>
            </a:r>
          </a:p>
          <a:p>
            <a:pPr marL="342900" indent="-342900">
              <a:lnSpc>
                <a:spcPct val="90000"/>
              </a:lnSpc>
            </a:pPr>
            <a:r>
              <a:rPr lang="en-US"/>
              <a:t>So, the standard deviation of the difference between two sample means is </a:t>
            </a:r>
          </a:p>
          <a:p>
            <a:pPr marL="342900" indent="-342900">
              <a:lnSpc>
                <a:spcPct val="90000"/>
              </a:lnSpc>
            </a:pPr>
            <a:endParaRPr lang="en-US"/>
          </a:p>
          <a:p>
            <a:pPr marL="342900" indent="-342900">
              <a:lnSpc>
                <a:spcPct val="90000"/>
              </a:lnSpc>
            </a:pPr>
            <a:endParaRPr lang="en-US"/>
          </a:p>
          <a:p>
            <a:pPr marL="342900" indent="-342900">
              <a:lnSpc>
                <a:spcPct val="90000"/>
              </a:lnSpc>
            </a:pPr>
            <a:r>
              <a:rPr lang="en-US"/>
              <a:t>We still don’t know the true standard deviations of the two groups, so we need to estimate and use the standard error</a:t>
            </a:r>
            <a:endParaRPr lang="en-US">
              <a:sym typeface="Symbol" pitchFamily="112" charset="2"/>
            </a:endParaRPr>
          </a:p>
        </p:txBody>
      </p:sp>
      <p:graphicFrame>
        <p:nvGraphicFramePr>
          <p:cNvPr id="536580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048000" y="2133600"/>
          <a:ext cx="32004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0" name="Equation" r:id="rId3" imgW="1574640" imgH="495000" progId="Equation.DSMT4">
                  <p:embed/>
                </p:oleObj>
              </mc:Choice>
              <mc:Fallback>
                <p:oleObj name="Equation" r:id="rId3" imgW="157464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33600"/>
                        <a:ext cx="320040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6581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276600" y="4572000"/>
          <a:ext cx="33528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Equation" r:id="rId5" imgW="1485720" imgH="495000" progId="Equation.DSMT4">
                  <p:embed/>
                </p:oleObj>
              </mc:Choice>
              <mc:Fallback>
                <p:oleObj name="Equation" r:id="rId5" imgW="148572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72000"/>
                        <a:ext cx="33528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Comparing Two </a:t>
            </a:r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/>
              <a:t>Because we are working with means and estimating the standard error of their difference using the data, we shouldn’t be surprised that the sampling model is a Student’s </a:t>
            </a:r>
            <a:r>
              <a:rPr lang="en-US" i="1"/>
              <a:t>t.</a:t>
            </a:r>
          </a:p>
          <a:p>
            <a:pPr marL="742950" lvl="1" indent="-285750">
              <a:lnSpc>
                <a:spcPct val="80000"/>
              </a:lnSpc>
            </a:pPr>
            <a:r>
              <a:rPr lang="en-US"/>
              <a:t>The confidence interval we build is called a </a:t>
            </a:r>
            <a:r>
              <a:rPr lang="en-US">
                <a:solidFill>
                  <a:schemeClr val="hlink"/>
                </a:solidFill>
              </a:rPr>
              <a:t>two-sample </a:t>
            </a:r>
            <a:r>
              <a:rPr lang="en-US" i="1">
                <a:solidFill>
                  <a:schemeClr val="hlink"/>
                </a:solidFill>
              </a:rPr>
              <a:t>t</a:t>
            </a:r>
            <a:r>
              <a:rPr lang="en-US">
                <a:solidFill>
                  <a:schemeClr val="hlink"/>
                </a:solidFill>
              </a:rPr>
              <a:t>-interval</a:t>
            </a:r>
            <a:r>
              <a:rPr lang="en-US" i="1"/>
              <a:t> </a:t>
            </a:r>
            <a:r>
              <a:rPr lang="en-US"/>
              <a:t>(for the difference in means).</a:t>
            </a:r>
          </a:p>
          <a:p>
            <a:pPr marL="742950" lvl="1" indent="-285750">
              <a:lnSpc>
                <a:spcPct val="80000"/>
              </a:lnSpc>
            </a:pPr>
            <a:r>
              <a:rPr lang="en-US"/>
              <a:t>The corresponding hypothesis test is called a </a:t>
            </a:r>
            <a:r>
              <a:rPr lang="en-US">
                <a:solidFill>
                  <a:schemeClr val="hlink"/>
                </a:solidFill>
              </a:rPr>
              <a:t>two-sample </a:t>
            </a:r>
            <a:r>
              <a:rPr lang="en-US" i="1">
                <a:solidFill>
                  <a:schemeClr val="hlink"/>
                </a:solidFill>
              </a:rPr>
              <a:t>t</a:t>
            </a:r>
            <a:r>
              <a:rPr lang="en-US">
                <a:solidFill>
                  <a:schemeClr val="hlink"/>
                </a:solidFill>
              </a:rPr>
              <a:t>-test</a:t>
            </a:r>
            <a:r>
              <a:rPr lang="en-US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Sampling Distribution for the Difference Between Two Means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294687" cy="51816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dirty="0"/>
              <a:t>When the conditions are met, the standardized sample difference between the means of two independent groups</a:t>
            </a:r>
          </a:p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r>
              <a:rPr lang="en-US" dirty="0"/>
              <a:t>                                              </a:t>
            </a:r>
          </a:p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r>
              <a:rPr lang="en-US" dirty="0"/>
              <a:t>	</a:t>
            </a:r>
          </a:p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r>
              <a:rPr lang="en-US" dirty="0"/>
              <a:t>	</a:t>
            </a:r>
            <a:r>
              <a:rPr lang="en-US" dirty="0" smtClean="0"/>
              <a:t>can </a:t>
            </a:r>
            <a:r>
              <a:rPr lang="en-US" dirty="0"/>
              <a:t>be modeled by a Student’s </a:t>
            </a:r>
            <a:r>
              <a:rPr lang="en-US" i="1" dirty="0"/>
              <a:t>t</a:t>
            </a:r>
            <a:r>
              <a:rPr lang="en-US" dirty="0"/>
              <a:t>-model with a number of degrees of freedom found with a special formula. </a:t>
            </a:r>
          </a:p>
          <a:p>
            <a:pPr marL="342900" indent="-342900">
              <a:lnSpc>
                <a:spcPct val="90000"/>
              </a:lnSpc>
            </a:pPr>
            <a:r>
              <a:rPr lang="en-US" dirty="0"/>
              <a:t>We estimate the standard error with</a:t>
            </a:r>
          </a:p>
        </p:txBody>
      </p:sp>
      <p:graphicFrame>
        <p:nvGraphicFramePr>
          <p:cNvPr id="538628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427287" y="1450975"/>
          <a:ext cx="38100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4" name="Equation" r:id="rId3" imgW="1473120" imgH="469800" progId="Equation.DSMT4">
                  <p:embed/>
                </p:oleObj>
              </mc:Choice>
              <mc:Fallback>
                <p:oleObj name="Equation" r:id="rId3" imgW="1473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7" y="1450975"/>
                        <a:ext cx="3810000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8629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895600" y="4572000"/>
          <a:ext cx="33147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Equation" r:id="rId5" imgW="1485720" imgH="495000" progId="Equation.DSMT4">
                  <p:embed/>
                </p:oleObj>
              </mc:Choice>
              <mc:Fallback>
                <p:oleObj name="Equation" r:id="rId5" imgW="148572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572000"/>
                        <a:ext cx="33147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 and Conditions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rgbClr val="FF0000"/>
              </a:buClr>
            </a:pPr>
            <a:r>
              <a:rPr lang="en-US">
                <a:solidFill>
                  <a:srgbClr val="6666FF"/>
                </a:solidFill>
              </a:rPr>
              <a:t>Independence Assumption</a:t>
            </a:r>
            <a:r>
              <a:rPr lang="en-US"/>
              <a:t> (Each condition needs to be checked for both groups.):</a:t>
            </a:r>
          </a:p>
          <a:p>
            <a:pPr marL="742950" lvl="1" indent="-285750">
              <a:lnSpc>
                <a:spcPct val="90000"/>
              </a:lnSpc>
              <a:buClr>
                <a:srgbClr val="FF6600"/>
              </a:buClr>
            </a:pPr>
            <a:r>
              <a:rPr lang="en-US">
                <a:solidFill>
                  <a:schemeClr val="hlink"/>
                </a:solidFill>
              </a:rPr>
              <a:t>Randomization Condition: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Were the data collected with suitable randomization (representative random samples or a randomized experiment)?</a:t>
            </a:r>
            <a:endParaRPr lang="en-US">
              <a:solidFill>
                <a:srgbClr val="FF0000"/>
              </a:solidFill>
            </a:endParaRPr>
          </a:p>
          <a:p>
            <a:pPr marL="742950" lvl="1" indent="-285750">
              <a:lnSpc>
                <a:spcPct val="90000"/>
              </a:lnSpc>
              <a:buClr>
                <a:srgbClr val="FF6600"/>
              </a:buClr>
            </a:pPr>
            <a:r>
              <a:rPr lang="en-US">
                <a:solidFill>
                  <a:schemeClr val="hlink"/>
                </a:solidFill>
              </a:rPr>
              <a:t>10% Condition: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We don’t usually check this condition for differences of means. We will check it for means only if we have a very small population or an extremely large sample.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Assumptions and </a:t>
            </a:r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rgbClr val="FF0000"/>
              </a:buClr>
            </a:pPr>
            <a:r>
              <a:rPr lang="en-US">
                <a:solidFill>
                  <a:srgbClr val="6666FF"/>
                </a:solidFill>
              </a:rPr>
              <a:t>Normal Population Assumption:</a:t>
            </a:r>
          </a:p>
          <a:p>
            <a:pPr marL="742950" lvl="1" indent="-285750">
              <a:lnSpc>
                <a:spcPct val="90000"/>
              </a:lnSpc>
              <a:buClr>
                <a:srgbClr val="FF6600"/>
              </a:buClr>
            </a:pPr>
            <a:r>
              <a:rPr lang="en-US">
                <a:solidFill>
                  <a:schemeClr val="hlink"/>
                </a:solidFill>
              </a:rPr>
              <a:t>Nearly Normal Condition:</a:t>
            </a:r>
            <a:r>
              <a:rPr lang="en-US"/>
              <a:t> This must be checked for </a:t>
            </a:r>
            <a:r>
              <a:rPr lang="en-US" i="1"/>
              <a:t>both</a:t>
            </a:r>
            <a:r>
              <a:rPr lang="en-US"/>
              <a:t> groups. A violation by either one violates the condition.</a:t>
            </a:r>
          </a:p>
          <a:p>
            <a:pPr marL="342900" indent="-342900">
              <a:lnSpc>
                <a:spcPct val="90000"/>
              </a:lnSpc>
              <a:buClr>
                <a:srgbClr val="FF0000"/>
              </a:buClr>
            </a:pPr>
            <a:r>
              <a:rPr lang="en-US">
                <a:solidFill>
                  <a:srgbClr val="6666FF"/>
                </a:solidFill>
              </a:rPr>
              <a:t>Independent Groups Assumption:</a:t>
            </a:r>
            <a:r>
              <a:rPr lang="en-US"/>
              <a:t> The two groups we are comparing must be independent of each other. (See Chapter 25 if the groups are not independent of one another…)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Two-Sample </a:t>
            </a:r>
            <a:r>
              <a:rPr lang="en-US" i="1"/>
              <a:t>t</a:t>
            </a:r>
            <a:r>
              <a:rPr lang="en-US"/>
              <a:t>-Interval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294687" cy="53340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r>
              <a:rPr lang="en-US" sz="2400"/>
              <a:t>	When the conditions are met, we are ready to find the confidence interval for the difference between means of two independent groups, </a:t>
            </a:r>
            <a:r>
              <a:rPr lang="en-US" sz="2400" i="1">
                <a:latin typeface="Symbol" pitchFamily="112" charset="2"/>
                <a:sym typeface="Symbol" pitchFamily="112" charset="2"/>
              </a:rPr>
              <a:t></a:t>
            </a:r>
            <a:r>
              <a:rPr lang="en-US" sz="2400" baseline="-25000"/>
              <a:t>1</a:t>
            </a:r>
            <a:r>
              <a:rPr lang="en-US" sz="2400"/>
              <a:t> – </a:t>
            </a:r>
            <a:r>
              <a:rPr lang="en-US" sz="2400" i="1">
                <a:latin typeface="Symbol" pitchFamily="112" charset="2"/>
                <a:sym typeface="Symbol" pitchFamily="112" charset="2"/>
              </a:rPr>
              <a:t></a:t>
            </a:r>
            <a:r>
              <a:rPr lang="en-US" sz="2400" baseline="-25000"/>
              <a:t>2</a:t>
            </a:r>
            <a:r>
              <a:rPr lang="en-US" sz="2400"/>
              <a:t>.</a:t>
            </a:r>
          </a:p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r>
              <a:rPr lang="en-US" sz="2400"/>
              <a:t>	The confidence interval is</a:t>
            </a:r>
          </a:p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endParaRPr lang="en-US" sz="2400"/>
          </a:p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endParaRPr lang="en-US" sz="2400"/>
          </a:p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r>
              <a:rPr lang="en-US" sz="2400"/>
              <a:t>	where the standard error of the difference of the means is</a:t>
            </a:r>
          </a:p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endParaRPr lang="en-US" sz="2400"/>
          </a:p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endParaRPr lang="en-US" sz="2400"/>
          </a:p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r>
              <a:rPr lang="en-US" sz="2400"/>
              <a:t>	</a:t>
            </a:r>
          </a:p>
          <a:p>
            <a:pPr marL="342900" indent="-342900">
              <a:lnSpc>
                <a:spcPct val="90000"/>
              </a:lnSpc>
              <a:buFont typeface="Wingdings" pitchFamily="112" charset="2"/>
              <a:buNone/>
            </a:pPr>
            <a:r>
              <a:rPr lang="en-US" sz="2400"/>
              <a:t>	The critical value </a:t>
            </a:r>
            <a:r>
              <a:rPr lang="en-US" sz="2400" i="1"/>
              <a:t>t*</a:t>
            </a:r>
            <a:r>
              <a:rPr lang="en-US" sz="2400" baseline="-25000"/>
              <a:t>df</a:t>
            </a:r>
            <a:r>
              <a:rPr lang="en-US" sz="2400"/>
              <a:t> depends on the particular confidence level, </a:t>
            </a:r>
            <a:r>
              <a:rPr lang="en-US" sz="2400" i="1"/>
              <a:t>C</a:t>
            </a:r>
            <a:r>
              <a:rPr lang="en-US" sz="2400"/>
              <a:t>, that you specify and on the number of degrees of freedom, which we get from the sample sizes and a special formula.</a:t>
            </a:r>
          </a:p>
        </p:txBody>
      </p:sp>
      <p:graphicFrame>
        <p:nvGraphicFramePr>
          <p:cNvPr id="541700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960687" y="3048000"/>
          <a:ext cx="2971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Equation" r:id="rId3" imgW="1485720" imgH="495000" progId="Equation.DSMT4">
                  <p:embed/>
                </p:oleObj>
              </mc:Choice>
              <mc:Fallback>
                <p:oleObj name="Equation" r:id="rId3" imgW="148572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7" y="3048000"/>
                        <a:ext cx="2971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1701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817687" y="1676400"/>
          <a:ext cx="54102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Equation" r:id="rId5" imgW="1688760" imgH="253800" progId="Equation.DSMT4">
                  <p:embed/>
                </p:oleObj>
              </mc:Choice>
              <mc:Fallback>
                <p:oleObj name="Equation" r:id="rId5" imgW="16887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687" y="1676400"/>
                        <a:ext cx="5410200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3164</TotalTime>
  <Words>1467</Words>
  <Application>Microsoft Office PowerPoint</Application>
  <PresentationFormat>On-screen Show (4:3)</PresentationFormat>
  <Paragraphs>139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Jeff01</vt:lpstr>
      <vt:lpstr>Equation</vt:lpstr>
      <vt:lpstr>Statistics 24</vt:lpstr>
      <vt:lpstr> Plot the Data</vt:lpstr>
      <vt:lpstr>Comparing Two Means</vt:lpstr>
      <vt:lpstr>Comparing Two Means</vt:lpstr>
      <vt:lpstr>Comparing Two Means</vt:lpstr>
      <vt:lpstr>Sampling Distribution for the Difference Between Two Means</vt:lpstr>
      <vt:lpstr>Assumptions and Conditions</vt:lpstr>
      <vt:lpstr>Assumptions and Conditions</vt:lpstr>
      <vt:lpstr>Two-Sample t-Interval</vt:lpstr>
      <vt:lpstr>Degrees of Freedom</vt:lpstr>
      <vt:lpstr>Testing the Difference Between Two Means</vt:lpstr>
      <vt:lpstr>A Test for the Difference Between Two Means</vt:lpstr>
      <vt:lpstr>Example</vt:lpstr>
      <vt:lpstr>Example</vt:lpstr>
      <vt:lpstr>Example</vt:lpstr>
      <vt:lpstr>Example</vt:lpstr>
      <vt:lpstr>Back Into the Pool</vt:lpstr>
      <vt:lpstr>Back Into the Pool</vt:lpstr>
      <vt:lpstr>Back Into the Pool</vt:lpstr>
      <vt:lpstr>*The Pooled t-Test</vt:lpstr>
      <vt:lpstr>*The Pooled t-Test and Confidence Interval for Means</vt:lpstr>
      <vt:lpstr>Is the Pool All Wet?</vt:lpstr>
      <vt:lpstr>Why Not Test the Assumption That the Variances Are Equal?</vt:lpstr>
      <vt:lpstr>Is There Ever a Time When Assuming Equal Variances Makes Sense?</vt:lpstr>
      <vt:lpstr>Example</vt:lpstr>
      <vt:lpstr>Example</vt:lpstr>
      <vt:lpstr>Example</vt:lpstr>
      <vt:lpstr>Example</vt:lpstr>
      <vt:lpstr>Example</vt:lpstr>
      <vt:lpstr>Example</vt:lpstr>
      <vt:lpstr>Example</vt:lpstr>
      <vt:lpstr>What Can Go Wrong?</vt:lpstr>
      <vt:lpstr>What have we learned?</vt:lpstr>
      <vt:lpstr>Homework</vt:lpstr>
    </vt:vector>
  </TitlesOfParts>
  <Company>Wall to Wall Stencils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23</dc:title>
  <dc:creator>Jeff Fronius</dc:creator>
  <cp:lastModifiedBy>Jeff Fronius</cp:lastModifiedBy>
  <cp:revision>18</cp:revision>
  <dcterms:created xsi:type="dcterms:W3CDTF">2014-03-02T23:16:09Z</dcterms:created>
  <dcterms:modified xsi:type="dcterms:W3CDTF">2014-03-10T10:57:46Z</dcterms:modified>
</cp:coreProperties>
</file>