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75"/>
  </p:notesMasterIdLst>
  <p:sldIdLst>
    <p:sldId id="256" r:id="rId2"/>
    <p:sldId id="257" r:id="rId3"/>
    <p:sldId id="258" r:id="rId4"/>
    <p:sldId id="259" r:id="rId5"/>
    <p:sldId id="260" r:id="rId6"/>
    <p:sldId id="261" r:id="rId7"/>
    <p:sldId id="320" r:id="rId8"/>
    <p:sldId id="262" r:id="rId9"/>
    <p:sldId id="263" r:id="rId10"/>
    <p:sldId id="264" r:id="rId11"/>
    <p:sldId id="316" r:id="rId12"/>
    <p:sldId id="317" r:id="rId13"/>
    <p:sldId id="321" r:id="rId14"/>
    <p:sldId id="265" r:id="rId15"/>
    <p:sldId id="266" r:id="rId16"/>
    <p:sldId id="267" r:id="rId17"/>
    <p:sldId id="268" r:id="rId18"/>
    <p:sldId id="305" r:id="rId19"/>
    <p:sldId id="303" r:id="rId20"/>
    <p:sldId id="304" r:id="rId21"/>
    <p:sldId id="306" r:id="rId22"/>
    <p:sldId id="307" r:id="rId23"/>
    <p:sldId id="308" r:id="rId24"/>
    <p:sldId id="309" r:id="rId25"/>
    <p:sldId id="269" r:id="rId26"/>
    <p:sldId id="270" r:id="rId27"/>
    <p:sldId id="271" r:id="rId28"/>
    <p:sldId id="272" r:id="rId29"/>
    <p:sldId id="273" r:id="rId30"/>
    <p:sldId id="274" r:id="rId31"/>
    <p:sldId id="275" r:id="rId32"/>
    <p:sldId id="322" r:id="rId33"/>
    <p:sldId id="276" r:id="rId34"/>
    <p:sldId id="277" r:id="rId35"/>
    <p:sldId id="278" r:id="rId36"/>
    <p:sldId id="279" r:id="rId37"/>
    <p:sldId id="280" r:id="rId38"/>
    <p:sldId id="281" r:id="rId39"/>
    <p:sldId id="282" r:id="rId40"/>
    <p:sldId id="283" r:id="rId41"/>
    <p:sldId id="284" r:id="rId42"/>
    <p:sldId id="285" r:id="rId43"/>
    <p:sldId id="286" r:id="rId44"/>
    <p:sldId id="310" r:id="rId45"/>
    <p:sldId id="311" r:id="rId46"/>
    <p:sldId id="323" r:id="rId47"/>
    <p:sldId id="312" r:id="rId48"/>
    <p:sldId id="313" r:id="rId49"/>
    <p:sldId id="314" r:id="rId50"/>
    <p:sldId id="315" r:id="rId51"/>
    <p:sldId id="325" r:id="rId52"/>
    <p:sldId id="326" r:id="rId53"/>
    <p:sldId id="327" r:id="rId54"/>
    <p:sldId id="328" r:id="rId55"/>
    <p:sldId id="329" r:id="rId56"/>
    <p:sldId id="287" r:id="rId57"/>
    <p:sldId id="288" r:id="rId58"/>
    <p:sldId id="289" r:id="rId59"/>
    <p:sldId id="290" r:id="rId60"/>
    <p:sldId id="291" r:id="rId61"/>
    <p:sldId id="324" r:id="rId62"/>
    <p:sldId id="292" r:id="rId63"/>
    <p:sldId id="293" r:id="rId64"/>
    <p:sldId id="294" r:id="rId65"/>
    <p:sldId id="295" r:id="rId66"/>
    <p:sldId id="296" r:id="rId67"/>
    <p:sldId id="297" r:id="rId68"/>
    <p:sldId id="298" r:id="rId69"/>
    <p:sldId id="299" r:id="rId70"/>
    <p:sldId id="300" r:id="rId71"/>
    <p:sldId id="301" r:id="rId72"/>
    <p:sldId id="302" r:id="rId73"/>
    <p:sldId id="318" r:id="rId7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524" y="-714"/>
      </p:cViewPr>
      <p:guideLst>
        <p:guide orient="horz" pos="1800"/>
        <p:guide pos="2880"/>
      </p:guideLst>
    </p:cSldViewPr>
  </p:slideViewPr>
  <p:notesTextViewPr>
    <p:cViewPr>
      <p:scale>
        <a:sx n="1" d="1"/>
        <a:sy n="1" d="1"/>
      </p:scale>
      <p:origin x="0" y="0"/>
    </p:cViewPr>
  </p:notesTextViewPr>
  <p:sorterViewPr>
    <p:cViewPr>
      <p:scale>
        <a:sx n="66" d="100"/>
        <a:sy n="66" d="100"/>
      </p:scale>
      <p:origin x="0" y="144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BFC010-0E5D-471D-9421-4151F74E4354}" type="datetimeFigureOut">
              <a:rPr lang="en-US" smtClean="0"/>
              <a:pPr/>
              <a:t>11/10/2013</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B2CAC0-3E62-48F3-B2F3-8BDD79120CF4}" type="slidenum">
              <a:rPr lang="en-US" smtClean="0"/>
              <a:pPr/>
              <a:t>‹#›</a:t>
            </a:fld>
            <a:endParaRPr lang="en-US"/>
          </a:p>
        </p:txBody>
      </p:sp>
    </p:spTree>
    <p:extLst>
      <p:ext uri="{BB962C8B-B14F-4D97-AF65-F5344CB8AC3E}">
        <p14:creationId xmlns:p14="http://schemas.microsoft.com/office/powerpoint/2010/main" xmlns="" val="2015826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A9001-7509-42E7-8DEA-47755CA9614F}" type="slidenum">
              <a:rPr lang="en-CA" altLang="en-US"/>
              <a:pPr/>
              <a:t>56</a:t>
            </a:fld>
            <a:endParaRPr lang="en-CA" altLang="en-US"/>
          </a:p>
        </p:txBody>
      </p:sp>
      <p:sp>
        <p:nvSpPr>
          <p:cNvPr id="561154" name="Rectangle 2"/>
          <p:cNvSpPr>
            <a:spLocks noGrp="1" noRot="1" noChangeAspect="1" noChangeArrowheads="1" noTextEdit="1"/>
          </p:cNvSpPr>
          <p:nvPr>
            <p:ph type="sldImg"/>
          </p:nvPr>
        </p:nvSpPr>
        <p:spPr bwMode="auto">
          <a:xfrm>
            <a:off x="685800" y="685800"/>
            <a:ext cx="5486400" cy="3429000"/>
          </a:xfrm>
          <a:prstGeom prst="rect">
            <a:avLst/>
          </a:prstGeom>
          <a:solidFill>
            <a:srgbClr val="FFFFFF"/>
          </a:solidFill>
          <a:ln>
            <a:solidFill>
              <a:srgbClr val="000000"/>
            </a:solidFill>
            <a:miter lim="800000"/>
            <a:headEnd/>
            <a:tailEnd/>
          </a:ln>
        </p:spPr>
      </p:sp>
      <p:sp>
        <p:nvSpPr>
          <p:cNvPr id="5611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7E4626-D3A2-4444-BF08-3CDE8D801697}" type="slidenum">
              <a:rPr lang="en-CA" altLang="en-US"/>
              <a:pPr/>
              <a:t>57</a:t>
            </a:fld>
            <a:endParaRPr lang="en-CA" altLang="en-US"/>
          </a:p>
        </p:txBody>
      </p:sp>
      <p:sp>
        <p:nvSpPr>
          <p:cNvPr id="563202" name="Rectangle 2"/>
          <p:cNvSpPr>
            <a:spLocks noGrp="1" noRot="1" noChangeAspect="1" noChangeArrowheads="1" noTextEdit="1"/>
          </p:cNvSpPr>
          <p:nvPr>
            <p:ph type="sldImg"/>
          </p:nvPr>
        </p:nvSpPr>
        <p:spPr bwMode="auto">
          <a:xfrm>
            <a:off x="685800" y="685800"/>
            <a:ext cx="5486400" cy="3429000"/>
          </a:xfrm>
          <a:prstGeom prst="rect">
            <a:avLst/>
          </a:prstGeom>
          <a:solidFill>
            <a:srgbClr val="FFFFFF"/>
          </a:solidFill>
          <a:ln>
            <a:solidFill>
              <a:srgbClr val="000000"/>
            </a:solidFill>
            <a:miter lim="800000"/>
            <a:headEnd/>
            <a:tailEnd/>
          </a:ln>
        </p:spPr>
      </p:sp>
      <p:sp>
        <p:nvSpPr>
          <p:cNvPr id="5632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210506-37E9-4875-B6D1-25025F172633}" type="slidenum">
              <a:rPr lang="en-CA" altLang="en-US"/>
              <a:pPr/>
              <a:t>58</a:t>
            </a:fld>
            <a:endParaRPr lang="en-CA" altLang="en-US"/>
          </a:p>
        </p:txBody>
      </p:sp>
      <p:sp>
        <p:nvSpPr>
          <p:cNvPr id="565250" name="Rectangle 2"/>
          <p:cNvSpPr>
            <a:spLocks noGrp="1" noRot="1" noChangeAspect="1" noChangeArrowheads="1" noTextEdit="1"/>
          </p:cNvSpPr>
          <p:nvPr>
            <p:ph type="sldImg"/>
          </p:nvPr>
        </p:nvSpPr>
        <p:spPr bwMode="auto">
          <a:xfrm>
            <a:off x="685800" y="685800"/>
            <a:ext cx="5486400" cy="3429000"/>
          </a:xfrm>
          <a:prstGeom prst="rect">
            <a:avLst/>
          </a:prstGeom>
          <a:solidFill>
            <a:srgbClr val="FFFFFF"/>
          </a:solidFill>
          <a:ln>
            <a:solidFill>
              <a:srgbClr val="000000"/>
            </a:solidFill>
            <a:miter lim="800000"/>
            <a:headEnd/>
            <a:tailEnd/>
          </a:ln>
        </p:spPr>
      </p:sp>
      <p:sp>
        <p:nvSpPr>
          <p:cNvPr id="5652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C2D22E-97CE-403B-859D-E8340AB7DC95}" type="slidenum">
              <a:rPr lang="en-CA" altLang="en-US"/>
              <a:pPr/>
              <a:t>59</a:t>
            </a:fld>
            <a:endParaRPr lang="en-CA" altLang="en-US"/>
          </a:p>
        </p:txBody>
      </p:sp>
      <p:sp>
        <p:nvSpPr>
          <p:cNvPr id="567298" name="Rectangle 2"/>
          <p:cNvSpPr>
            <a:spLocks noGrp="1" noRot="1" noChangeAspect="1" noChangeArrowheads="1" noTextEdit="1"/>
          </p:cNvSpPr>
          <p:nvPr>
            <p:ph type="sldImg"/>
          </p:nvPr>
        </p:nvSpPr>
        <p:spPr bwMode="auto">
          <a:xfrm>
            <a:off x="685800" y="685800"/>
            <a:ext cx="5486400" cy="3429000"/>
          </a:xfrm>
          <a:prstGeom prst="rect">
            <a:avLst/>
          </a:prstGeom>
          <a:solidFill>
            <a:srgbClr val="FFFFFF"/>
          </a:solidFill>
          <a:ln>
            <a:solidFill>
              <a:srgbClr val="000000"/>
            </a:solidFill>
            <a:miter lim="800000"/>
            <a:headEnd/>
            <a:tailEnd/>
          </a:ln>
        </p:spPr>
      </p:sp>
      <p:sp>
        <p:nvSpPr>
          <p:cNvPr id="56729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13D3F7-0217-428D-AC35-15947728C529}" type="slidenum">
              <a:rPr lang="en-CA" altLang="en-US"/>
              <a:pPr/>
              <a:t>60</a:t>
            </a:fld>
            <a:endParaRPr lang="en-CA" altLang="en-US"/>
          </a:p>
        </p:txBody>
      </p:sp>
      <p:sp>
        <p:nvSpPr>
          <p:cNvPr id="569346" name="Rectangle 2"/>
          <p:cNvSpPr>
            <a:spLocks noGrp="1" noRot="1" noChangeAspect="1" noChangeArrowheads="1" noTextEdit="1"/>
          </p:cNvSpPr>
          <p:nvPr>
            <p:ph type="sldImg"/>
          </p:nvPr>
        </p:nvSpPr>
        <p:spPr bwMode="auto">
          <a:xfrm>
            <a:off x="685800" y="685800"/>
            <a:ext cx="5486400" cy="3429000"/>
          </a:xfrm>
          <a:prstGeom prst="rect">
            <a:avLst/>
          </a:prstGeom>
          <a:solidFill>
            <a:srgbClr val="FFFFFF"/>
          </a:solidFill>
          <a:ln>
            <a:solidFill>
              <a:srgbClr val="000000"/>
            </a:solidFill>
            <a:miter lim="800000"/>
            <a:headEnd/>
            <a:tailEnd/>
          </a:ln>
        </p:spPr>
      </p:sp>
      <p:sp>
        <p:nvSpPr>
          <p:cNvPr id="56934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826000"/>
            <a:ext cx="8001000" cy="889001"/>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762000" y="2095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descr="logo2011.png"/>
          <p:cNvPicPr>
            <a:picLocks noChangeAspect="1"/>
          </p:cNvPicPr>
          <p:nvPr/>
        </p:nvPicPr>
        <p:blipFill>
          <a:blip r:embed="rId2" cstate="print"/>
          <a:stretch>
            <a:fillRect/>
          </a:stretch>
        </p:blipFill>
        <p:spPr>
          <a:xfrm rot="5400000">
            <a:off x="5853112" y="2424113"/>
            <a:ext cx="5715000" cy="866775"/>
          </a:xfrm>
          <a:prstGeom prst="rect">
            <a:avLst/>
          </a:prstGeom>
          <a:solidFill>
            <a:schemeClr val="tx1"/>
          </a:solidFill>
          <a:ln>
            <a:noFill/>
          </a:ln>
        </p:spPr>
      </p:pic>
      <p:sp>
        <p:nvSpPr>
          <p:cNvPr id="5" name="Rectangle 4"/>
          <p:cNvSpPr/>
          <p:nvPr/>
        </p:nvSpPr>
        <p:spPr>
          <a:xfrm>
            <a:off x="8229600" y="0"/>
            <a:ext cx="914400" cy="5715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52678"/>
            <a:ext cx="8305800" cy="82682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44513" y="1333500"/>
            <a:ext cx="4070350"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4" y="1333500"/>
            <a:ext cx="4071937" cy="3810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7050088" y="5334000"/>
            <a:ext cx="1905000" cy="381000"/>
          </a:xfrm>
          <a:prstGeom prst="rect">
            <a:avLst/>
          </a:prstGeom>
        </p:spPr>
        <p:txBody>
          <a:bodyPr/>
          <a:lstStyle>
            <a:lvl1pPr>
              <a:defRPr/>
            </a:lvl1pPr>
          </a:lstStyle>
          <a:p>
            <a:r>
              <a:rPr lang="en-US" altLang="en-US"/>
              <a:t>Slide 12 - </a:t>
            </a:r>
            <a:fld id="{EFF7CE9C-4B31-48FD-AF85-2CFCA72D3251}" type="slidenum">
              <a:rPr lang="en-US" altLang="en-US"/>
              <a:pPr/>
              <a:t>‹#›</a:t>
            </a:fld>
            <a:endParaRPr lang="en-CA" altLang="en-US"/>
          </a:p>
        </p:txBody>
      </p:sp>
    </p:spTree>
    <p:extLst>
      <p:ext uri="{BB962C8B-B14F-4D97-AF65-F5344CB8AC3E}">
        <p14:creationId xmlns:p14="http://schemas.microsoft.com/office/powerpoint/2010/main" xmlns="" val="297791014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4762500"/>
            <a:ext cx="8686800" cy="952500"/>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190500"/>
            <a:ext cx="8686800" cy="4508500"/>
          </a:xfrm>
        </p:spPr>
        <p:txBody>
          <a:bodyPr/>
          <a:lstStyle>
            <a:lvl1pPr>
              <a:buClr>
                <a:schemeClr val="tx2">
                  <a:lumMod val="75000"/>
                </a:schemeClr>
              </a:buClr>
              <a:defRPr/>
            </a:lvl1pPr>
            <a:lvl2pPr>
              <a:buClr>
                <a:schemeClr val="tx2">
                  <a:lumMod val="75000"/>
                </a:schemeClr>
              </a:buClr>
              <a:defRPr/>
            </a:lvl2pPr>
            <a:lvl3pPr>
              <a:buClr>
                <a:schemeClr val="tx2">
                  <a:lumMod val="75000"/>
                </a:schemeClr>
              </a:buClr>
              <a:defRPr/>
            </a:lvl3pPr>
            <a:lvl4pPr>
              <a:buClr>
                <a:schemeClr val="tx2">
                  <a:lumMod val="75000"/>
                </a:schemeClr>
              </a:buClr>
              <a:defRPr/>
            </a:lvl4pPr>
            <a:lvl5pPr>
              <a:buClr>
                <a:schemeClr val="tx2">
                  <a:lumMod val="75000"/>
                </a:schemeClr>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4762501"/>
            <a:ext cx="7772400" cy="952500"/>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228600" y="800100"/>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7" name="Picture 6" descr="logo2011.png"/>
          <p:cNvPicPr>
            <a:picLocks noChangeAspect="1"/>
          </p:cNvPicPr>
          <p:nvPr/>
        </p:nvPicPr>
        <p:blipFill>
          <a:blip r:embed="rId2" cstate="print"/>
          <a:stretch>
            <a:fillRect/>
          </a:stretch>
        </p:blipFill>
        <p:spPr>
          <a:xfrm rot="5400000">
            <a:off x="5853112" y="2424113"/>
            <a:ext cx="5715000" cy="866775"/>
          </a:xfrm>
          <a:prstGeom prst="rect">
            <a:avLst/>
          </a:prstGeom>
          <a:solidFill>
            <a:schemeClr val="tx1"/>
          </a:solidFill>
          <a:ln>
            <a:noFill/>
          </a:ln>
        </p:spPr>
      </p:pic>
      <p:sp>
        <p:nvSpPr>
          <p:cNvPr id="5" name="Rectangle 4"/>
          <p:cNvSpPr/>
          <p:nvPr/>
        </p:nvSpPr>
        <p:spPr>
          <a:xfrm>
            <a:off x="8229600" y="0"/>
            <a:ext cx="914400" cy="5715000"/>
          </a:xfrm>
          <a:prstGeom prst="rect">
            <a:avLst/>
          </a:prstGeom>
          <a:solidFill>
            <a:schemeClr val="bg1">
              <a:alpha val="9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266700"/>
            <a:ext cx="4267200" cy="398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
            <a:ext cx="4267200" cy="398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4762500"/>
            <a:ext cx="8229600" cy="9525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1430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723900"/>
            <a:ext cx="4040188" cy="381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2" y="11430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8202" y="723900"/>
            <a:ext cx="4041775" cy="381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746625"/>
            <a:ext cx="3008313" cy="968375"/>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27542"/>
            <a:ext cx="5111750" cy="41539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14300"/>
            <a:ext cx="3008313" cy="44047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905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828800" y="50442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4762500"/>
            <a:ext cx="9144000" cy="952500"/>
          </a:xfrm>
          <a:prstGeom prst="rect">
            <a:avLst/>
          </a:prstGeom>
          <a:solidFill>
            <a:schemeClr val="tx1">
              <a:lumMod val="85000"/>
              <a:lumOff val="15000"/>
            </a:schemeClr>
          </a:solidFill>
          <a:ln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762500"/>
            <a:ext cx="8229600" cy="9525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2400" y="127000"/>
            <a:ext cx="8839200" cy="45085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p:cNvCxnSpPr/>
          <p:nvPr/>
        </p:nvCxnSpPr>
        <p:spPr>
          <a:xfrm>
            <a:off x="0" y="4762500"/>
            <a:ext cx="9144000" cy="0"/>
          </a:xfrm>
          <a:prstGeom prst="line">
            <a:avLst/>
          </a:prstGeom>
          <a:ln w="50800" cmpd="thinThick"/>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defTabSz="914400" rtl="0" eaLnBrk="1" latinLnBrk="0" hangingPunct="1">
        <a:spcBef>
          <a:spcPct val="0"/>
        </a:spcBef>
        <a:buNone/>
        <a:defRPr sz="4400" b="1" kern="1200">
          <a:solidFill>
            <a:srgbClr val="FFFF00"/>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Statistics 12</a:t>
            </a:r>
            <a:endParaRPr lang="en-US" dirty="0"/>
          </a:p>
        </p:txBody>
      </p:sp>
      <p:sp>
        <p:nvSpPr>
          <p:cNvPr id="3" name="Subtitle 2"/>
          <p:cNvSpPr>
            <a:spLocks noGrp="1"/>
          </p:cNvSpPr>
          <p:nvPr>
            <p:ph type="subTitle" idx="1"/>
          </p:nvPr>
        </p:nvSpPr>
        <p:spPr/>
        <p:txBody>
          <a:bodyPr/>
          <a:lstStyle/>
          <a:p>
            <a:r>
              <a:rPr lang="en-US" dirty="0" smtClean="0"/>
              <a:t>Sample Surveys</a:t>
            </a:r>
            <a:endParaRPr lang="en-US" dirty="0"/>
          </a:p>
        </p:txBody>
      </p:sp>
    </p:spTree>
    <p:extLst>
      <p:ext uri="{BB962C8B-B14F-4D97-AF65-F5344CB8AC3E}">
        <p14:creationId xmlns:p14="http://schemas.microsoft.com/office/powerpoint/2010/main" xmlns="" val="1965911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r>
              <a:rPr lang="en-US" altLang="en-US"/>
              <a:t>Idea 3: It’s the Sample Size</a:t>
            </a:r>
          </a:p>
        </p:txBody>
      </p:sp>
      <p:sp>
        <p:nvSpPr>
          <p:cNvPr id="524291" name="Rectangle 3"/>
          <p:cNvSpPr>
            <a:spLocks noGrp="1" noChangeArrowheads="1"/>
          </p:cNvSpPr>
          <p:nvPr>
            <p:ph idx="1"/>
          </p:nvPr>
        </p:nvSpPr>
        <p:spPr>
          <a:ln/>
        </p:spPr>
        <p:txBody>
          <a:bodyPr>
            <a:normAutofit/>
          </a:bodyPr>
          <a:lstStyle/>
          <a:p>
            <a:pPr marL="342900" indent="-342900">
              <a:lnSpc>
                <a:spcPct val="90000"/>
              </a:lnSpc>
            </a:pPr>
            <a:r>
              <a:rPr lang="en-US" altLang="en-US" sz="2800" dirty="0"/>
              <a:t>How large a random sample do we need for the sample to be reasonably representative of the population?</a:t>
            </a:r>
          </a:p>
          <a:p>
            <a:pPr marL="342900" indent="-342900">
              <a:lnSpc>
                <a:spcPct val="90000"/>
              </a:lnSpc>
            </a:pPr>
            <a:r>
              <a:rPr lang="en-US" altLang="en-US" sz="2800" dirty="0"/>
              <a:t>It’s the size of the sample, not the size of the population, that makes the difference in sampling. </a:t>
            </a:r>
          </a:p>
          <a:p>
            <a:pPr marL="742950" lvl="1" indent="-285750">
              <a:lnSpc>
                <a:spcPct val="90000"/>
              </a:lnSpc>
            </a:pPr>
            <a:r>
              <a:rPr lang="en-US" altLang="en-US" sz="2400" dirty="0"/>
              <a:t>Exception: If the population is small enough and the sample is more than 10% of the whole population, the population size </a:t>
            </a:r>
            <a:r>
              <a:rPr lang="en-US" altLang="en-US" sz="2400" i="1" dirty="0"/>
              <a:t>can</a:t>
            </a:r>
            <a:r>
              <a:rPr lang="en-US" altLang="en-US" sz="2400" dirty="0"/>
              <a:t> matter.</a:t>
            </a:r>
          </a:p>
          <a:p>
            <a:pPr marL="342900" indent="-342900">
              <a:lnSpc>
                <a:spcPct val="90000"/>
              </a:lnSpc>
            </a:pPr>
            <a:r>
              <a:rPr lang="en-US" altLang="en-US" sz="2800" dirty="0"/>
              <a:t>The </a:t>
            </a:r>
            <a:r>
              <a:rPr lang="en-US" altLang="en-US" sz="2800" i="1" dirty="0"/>
              <a:t>fraction</a:t>
            </a:r>
            <a:r>
              <a:rPr lang="en-US" altLang="en-US" sz="2800" dirty="0"/>
              <a:t> of the population that you’ve sampled doesn’t matter. It’s the </a:t>
            </a:r>
            <a:r>
              <a:rPr lang="en-US" altLang="en-US" sz="2800" i="1" dirty="0"/>
              <a:t>sample size</a:t>
            </a:r>
            <a:r>
              <a:rPr lang="en-US" altLang="en-US" sz="2800" dirty="0"/>
              <a:t> itself that’s important.</a:t>
            </a:r>
          </a:p>
        </p:txBody>
      </p:sp>
    </p:spTree>
    <p:extLst>
      <p:ext uri="{BB962C8B-B14F-4D97-AF65-F5344CB8AC3E}">
        <p14:creationId xmlns:p14="http://schemas.microsoft.com/office/powerpoint/2010/main" xmlns="" val="42819459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a:t>
            </a:r>
            <a:endParaRPr lang="en-US" dirty="0"/>
          </a:p>
        </p:txBody>
      </p:sp>
      <p:sp>
        <p:nvSpPr>
          <p:cNvPr id="3" name="Content Placeholder 2"/>
          <p:cNvSpPr>
            <a:spLocks noGrp="1"/>
          </p:cNvSpPr>
          <p:nvPr>
            <p:ph idx="1"/>
          </p:nvPr>
        </p:nvSpPr>
        <p:spPr/>
        <p:txBody>
          <a:bodyPr>
            <a:normAutofit fontScale="92500" lnSpcReduction="20000"/>
          </a:bodyPr>
          <a:lstStyle/>
          <a:p>
            <a:r>
              <a:rPr lang="en-US" dirty="0">
                <a:solidFill>
                  <a:schemeClr val="accent1">
                    <a:lumMod val="75000"/>
                  </a:schemeClr>
                </a:solidFill>
              </a:rPr>
              <a:t>Most people find it counterintuitive that the accuracy of survey or poll results is determined </a:t>
            </a:r>
            <a:r>
              <a:rPr lang="en-US" dirty="0" smtClean="0">
                <a:solidFill>
                  <a:schemeClr val="accent1">
                    <a:lumMod val="75000"/>
                  </a:schemeClr>
                </a:solidFill>
              </a:rPr>
              <a:t>by the </a:t>
            </a:r>
            <a:r>
              <a:rPr lang="en-US" dirty="0">
                <a:solidFill>
                  <a:schemeClr val="accent1">
                    <a:lumMod val="75000"/>
                  </a:schemeClr>
                </a:solidFill>
              </a:rPr>
              <a:t>size of the sample regardless of the population size. By sampling 1000 voters we </a:t>
            </a:r>
            <a:r>
              <a:rPr lang="en-US" dirty="0" smtClean="0">
                <a:solidFill>
                  <a:schemeClr val="accent1">
                    <a:lumMod val="75000"/>
                  </a:schemeClr>
                </a:solidFill>
              </a:rPr>
              <a:t>can estimate </a:t>
            </a:r>
            <a:r>
              <a:rPr lang="en-US" dirty="0">
                <a:solidFill>
                  <a:schemeClr val="accent1">
                    <a:lumMod val="75000"/>
                  </a:schemeClr>
                </a:solidFill>
              </a:rPr>
              <a:t>the outcome of an election with the same margin of error, whether it is a </a:t>
            </a:r>
            <a:r>
              <a:rPr lang="en-US" dirty="0" smtClean="0">
                <a:solidFill>
                  <a:schemeClr val="accent1">
                    <a:lumMod val="75000"/>
                  </a:schemeClr>
                </a:solidFill>
              </a:rPr>
              <a:t>mayoral election </a:t>
            </a:r>
            <a:r>
              <a:rPr lang="en-US" dirty="0">
                <a:solidFill>
                  <a:schemeClr val="accent1">
                    <a:lumMod val="75000"/>
                  </a:schemeClr>
                </a:solidFill>
              </a:rPr>
              <a:t>in a city, a race for governor of a state, or the choice of a new president. (This is </a:t>
            </a:r>
            <a:r>
              <a:rPr lang="en-US" dirty="0" smtClean="0">
                <a:solidFill>
                  <a:schemeClr val="accent1">
                    <a:lumMod val="75000"/>
                  </a:schemeClr>
                </a:solidFill>
              </a:rPr>
              <a:t>true as </a:t>
            </a:r>
            <a:r>
              <a:rPr lang="en-US" dirty="0">
                <a:solidFill>
                  <a:schemeClr val="accent1">
                    <a:lumMod val="75000"/>
                  </a:schemeClr>
                </a:solidFill>
              </a:rPr>
              <a:t>long as the population is much larger than the sample—if there are only 1200 voters in </a:t>
            </a:r>
            <a:r>
              <a:rPr lang="en-US" dirty="0" smtClean="0">
                <a:solidFill>
                  <a:schemeClr val="accent1">
                    <a:lumMod val="75000"/>
                  </a:schemeClr>
                </a:solidFill>
              </a:rPr>
              <a:t>the city</a:t>
            </a:r>
            <a:r>
              <a:rPr lang="en-US" dirty="0">
                <a:solidFill>
                  <a:schemeClr val="accent1">
                    <a:lumMod val="75000"/>
                  </a:schemeClr>
                </a:solidFill>
              </a:rPr>
              <a:t>, then our sample will provide much more accurate results, of course.) How can this be?</a:t>
            </a:r>
          </a:p>
        </p:txBody>
      </p:sp>
    </p:spTree>
    <p:extLst>
      <p:ext uri="{BB962C8B-B14F-4D97-AF65-F5344CB8AC3E}">
        <p14:creationId xmlns:p14="http://schemas.microsoft.com/office/powerpoint/2010/main" xmlns="" val="3988822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Size</a:t>
            </a:r>
            <a:endParaRPr lang="en-US" dirty="0"/>
          </a:p>
        </p:txBody>
      </p:sp>
      <p:sp>
        <p:nvSpPr>
          <p:cNvPr id="3" name="Content Placeholder 2"/>
          <p:cNvSpPr>
            <a:spLocks noGrp="1"/>
          </p:cNvSpPr>
          <p:nvPr>
            <p:ph idx="1"/>
          </p:nvPr>
        </p:nvSpPr>
        <p:spPr>
          <a:xfrm>
            <a:off x="228600" y="114300"/>
            <a:ext cx="8686800" cy="4508500"/>
          </a:xfrm>
        </p:spPr>
        <p:txBody>
          <a:bodyPr>
            <a:noAutofit/>
          </a:bodyPr>
          <a:lstStyle/>
          <a:p>
            <a:r>
              <a:rPr lang="en-US" sz="2000" dirty="0">
                <a:solidFill>
                  <a:schemeClr val="accent1">
                    <a:lumMod val="75000"/>
                  </a:schemeClr>
                </a:solidFill>
              </a:rPr>
              <a:t>You walk into the local ice cream shop and notice that they have a new </a:t>
            </a:r>
            <a:r>
              <a:rPr lang="en-US" sz="2000" dirty="0" smtClean="0">
                <a:solidFill>
                  <a:schemeClr val="accent1">
                    <a:lumMod val="75000"/>
                  </a:schemeClr>
                </a:solidFill>
              </a:rPr>
              <a:t>flavor—Peanut Fudge</a:t>
            </a:r>
            <a:r>
              <a:rPr lang="en-US" sz="2000" dirty="0">
                <a:solidFill>
                  <a:schemeClr val="accent1">
                    <a:lumMod val="75000"/>
                  </a:schemeClr>
                </a:solidFill>
              </a:rPr>
              <a:t>. Sounds good, but before you buy a whole cone, you’d like a taste. They hand you </a:t>
            </a:r>
            <a:r>
              <a:rPr lang="en-US" sz="2000" dirty="0" smtClean="0">
                <a:solidFill>
                  <a:schemeClr val="accent1">
                    <a:lumMod val="75000"/>
                  </a:schemeClr>
                </a:solidFill>
              </a:rPr>
              <a:t>a spoon </a:t>
            </a:r>
            <a:r>
              <a:rPr lang="en-US" sz="2000" dirty="0">
                <a:solidFill>
                  <a:schemeClr val="accent1">
                    <a:lumMod val="75000"/>
                  </a:schemeClr>
                </a:solidFill>
              </a:rPr>
              <a:t>and an open pint container. You scoop out one spoonful as your sample, savor </a:t>
            </a:r>
            <a:r>
              <a:rPr lang="en-US" sz="2000" dirty="0" smtClean="0">
                <a:solidFill>
                  <a:schemeClr val="accent1">
                    <a:lumMod val="75000"/>
                  </a:schemeClr>
                </a:solidFill>
              </a:rPr>
              <a:t>the marvelous </a:t>
            </a:r>
            <a:r>
              <a:rPr lang="en-US" sz="2000" dirty="0">
                <a:solidFill>
                  <a:schemeClr val="accent1">
                    <a:lumMod val="75000"/>
                  </a:schemeClr>
                </a:solidFill>
              </a:rPr>
              <a:t>flavor, and buy an extra large cone. You base your decision on the </a:t>
            </a:r>
            <a:r>
              <a:rPr lang="en-US" sz="2000" dirty="0" smtClean="0">
                <a:solidFill>
                  <a:schemeClr val="accent1">
                    <a:lumMod val="75000"/>
                  </a:schemeClr>
                </a:solidFill>
              </a:rPr>
              <a:t>assumption that </a:t>
            </a:r>
            <a:r>
              <a:rPr lang="en-US" sz="2000" dirty="0">
                <a:solidFill>
                  <a:schemeClr val="accent1">
                    <a:lumMod val="75000"/>
                  </a:schemeClr>
                </a:solidFill>
              </a:rPr>
              <a:t>your random spoonful is representative of all the peanut fudge ice cream the </a:t>
            </a:r>
            <a:r>
              <a:rPr lang="en-US" sz="2000" dirty="0" smtClean="0">
                <a:solidFill>
                  <a:schemeClr val="accent1">
                    <a:lumMod val="75000"/>
                  </a:schemeClr>
                </a:solidFill>
              </a:rPr>
              <a:t>shop makes</a:t>
            </a:r>
            <a:r>
              <a:rPr lang="en-US" sz="2000" dirty="0">
                <a:solidFill>
                  <a:schemeClr val="accent1">
                    <a:lumMod val="75000"/>
                  </a:schemeClr>
                </a:solidFill>
              </a:rPr>
              <a:t>. (You chose a cluster sample randomized by the stirring process when the ice </a:t>
            </a:r>
            <a:r>
              <a:rPr lang="en-US" sz="2000" dirty="0" smtClean="0">
                <a:solidFill>
                  <a:schemeClr val="accent1">
                    <a:lumMod val="75000"/>
                  </a:schemeClr>
                </a:solidFill>
              </a:rPr>
              <a:t>cream was </a:t>
            </a:r>
            <a:r>
              <a:rPr lang="en-US" sz="2000" dirty="0">
                <a:solidFill>
                  <a:schemeClr val="accent1">
                    <a:lumMod val="75000"/>
                  </a:schemeClr>
                </a:solidFill>
              </a:rPr>
              <a:t>made.) The servers in the ice cream shop will scoop your cone from a large </a:t>
            </a:r>
            <a:r>
              <a:rPr lang="en-US" sz="2000" dirty="0" smtClean="0">
                <a:solidFill>
                  <a:schemeClr val="accent1">
                    <a:lumMod val="75000"/>
                  </a:schemeClr>
                </a:solidFill>
              </a:rPr>
              <a:t>3-gallon tub</a:t>
            </a:r>
            <a:r>
              <a:rPr lang="en-US" sz="2000" dirty="0">
                <a:solidFill>
                  <a:schemeClr val="accent1">
                    <a:lumMod val="75000"/>
                  </a:schemeClr>
                </a:solidFill>
              </a:rPr>
              <a:t>. Just because that “population” is bigger won’t give you justification for a </a:t>
            </a:r>
            <a:r>
              <a:rPr lang="en-US" sz="2000" dirty="0" smtClean="0">
                <a:solidFill>
                  <a:schemeClr val="accent1">
                    <a:lumMod val="75000"/>
                  </a:schemeClr>
                </a:solidFill>
              </a:rPr>
              <a:t>bigger sample</a:t>
            </a:r>
            <a:r>
              <a:rPr lang="en-US" sz="2000" dirty="0">
                <a:solidFill>
                  <a:schemeClr val="accent1">
                    <a:lumMod val="75000"/>
                  </a:schemeClr>
                </a:solidFill>
              </a:rPr>
              <a:t>. (Nice try, though!) And out back where they make the ice cream, they have a </a:t>
            </a:r>
            <a:r>
              <a:rPr lang="en-US" sz="2000" dirty="0" smtClean="0">
                <a:solidFill>
                  <a:schemeClr val="accent1">
                    <a:lumMod val="75000"/>
                  </a:schemeClr>
                </a:solidFill>
              </a:rPr>
              <a:t>huge vat </a:t>
            </a:r>
            <a:r>
              <a:rPr lang="en-US" sz="2000" dirty="0">
                <a:solidFill>
                  <a:schemeClr val="accent1">
                    <a:lumMod val="75000"/>
                  </a:schemeClr>
                </a:solidFill>
              </a:rPr>
              <a:t>full of the stuff. If they let you sample from that massive population, you’d still </a:t>
            </a:r>
            <a:r>
              <a:rPr lang="en-US" sz="2000" dirty="0" smtClean="0">
                <a:solidFill>
                  <a:schemeClr val="accent1">
                    <a:lumMod val="75000"/>
                  </a:schemeClr>
                </a:solidFill>
              </a:rPr>
              <a:t>need only </a:t>
            </a:r>
            <a:r>
              <a:rPr lang="en-US" sz="2000" dirty="0">
                <a:solidFill>
                  <a:schemeClr val="accent1">
                    <a:lumMod val="75000"/>
                  </a:schemeClr>
                </a:solidFill>
              </a:rPr>
              <a:t>a spoonful to learn what it tastes like. The issue is the size and randomness of </a:t>
            </a:r>
            <a:r>
              <a:rPr lang="en-US" sz="2000" dirty="0" smtClean="0">
                <a:solidFill>
                  <a:schemeClr val="accent1">
                    <a:lumMod val="75000"/>
                  </a:schemeClr>
                </a:solidFill>
              </a:rPr>
              <a:t>the sample</a:t>
            </a:r>
            <a:r>
              <a:rPr lang="en-US" sz="2000" dirty="0">
                <a:solidFill>
                  <a:schemeClr val="accent1">
                    <a:lumMod val="75000"/>
                  </a:schemeClr>
                </a:solidFill>
              </a:rPr>
              <a:t>, not the size of the population.</a:t>
            </a:r>
          </a:p>
        </p:txBody>
      </p:sp>
    </p:spTree>
    <p:extLst>
      <p:ext uri="{BB962C8B-B14F-4D97-AF65-F5344CB8AC3E}">
        <p14:creationId xmlns:p14="http://schemas.microsoft.com/office/powerpoint/2010/main" xmlns="" val="3900855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2895600" y="0"/>
            <a:ext cx="3505200" cy="5715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p:txBody>
          <a:bodyPr/>
          <a:lstStyle/>
          <a:p>
            <a:r>
              <a:rPr lang="en-US" altLang="en-US"/>
              <a:t>Does a Census Make Sense?</a:t>
            </a:r>
          </a:p>
        </p:txBody>
      </p:sp>
      <p:sp>
        <p:nvSpPr>
          <p:cNvPr id="525315" name="Rectangle 3"/>
          <p:cNvSpPr>
            <a:spLocks noGrp="1" noChangeArrowheads="1"/>
          </p:cNvSpPr>
          <p:nvPr>
            <p:ph idx="1"/>
          </p:nvPr>
        </p:nvSpPr>
        <p:spPr>
          <a:ln/>
        </p:spPr>
        <p:txBody>
          <a:bodyPr/>
          <a:lstStyle/>
          <a:p>
            <a:pPr marL="342900" indent="-342900"/>
            <a:r>
              <a:rPr lang="en-US" altLang="en-US"/>
              <a:t>Why bother determining the right sample size? </a:t>
            </a:r>
          </a:p>
          <a:p>
            <a:pPr marL="342900" indent="-342900"/>
            <a:r>
              <a:rPr lang="en-US" altLang="en-US"/>
              <a:t>Wouldn’t it be better to just include everyone and “sample” the entire population? </a:t>
            </a:r>
          </a:p>
          <a:p>
            <a:pPr marL="742950" lvl="1" indent="-285750"/>
            <a:r>
              <a:rPr lang="en-US" altLang="en-US"/>
              <a:t>Such a special sample is called a </a:t>
            </a:r>
            <a:r>
              <a:rPr lang="en-US" altLang="en-US">
                <a:solidFill>
                  <a:schemeClr val="hlink"/>
                </a:solidFill>
              </a:rPr>
              <a:t>census</a:t>
            </a:r>
            <a:r>
              <a:rPr lang="en-US" altLang="en-US"/>
              <a:t>.</a:t>
            </a:r>
          </a:p>
        </p:txBody>
      </p:sp>
    </p:spTree>
    <p:extLst>
      <p:ext uri="{BB962C8B-B14F-4D97-AF65-F5344CB8AC3E}">
        <p14:creationId xmlns:p14="http://schemas.microsoft.com/office/powerpoint/2010/main" xmlns="" val="6199926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noFill/>
          <a:ln/>
          <a:extLst>
            <a:ext uri="{91240B29-F687-4F45-9708-019B960494DF}">
              <a14:hiddenLine xmlns:a14="http://schemas.microsoft.com/office/drawing/2010/main" xmlns="" w="9525" cap="flat" cmpd="sng" algn="ctr">
                <a:solidFill>
                  <a:schemeClr val="tx1"/>
                </a:solidFill>
                <a:prstDash val="solid"/>
                <a:miter lim="800000"/>
                <a:headEnd/>
                <a:tailEnd/>
              </a14:hiddenLine>
            </a:ext>
          </a:extLst>
        </p:spPr>
        <p:txBody>
          <a:bodyPr/>
          <a:lstStyle/>
          <a:p>
            <a:r>
              <a:rPr lang="en-US" altLang="en-US" dirty="0"/>
              <a:t>Does a Census Make Sense</a:t>
            </a:r>
            <a:r>
              <a:rPr lang="en-US" altLang="en-US" dirty="0" smtClean="0"/>
              <a:t>?</a:t>
            </a:r>
            <a:endParaRPr lang="en-US" altLang="en-US" dirty="0"/>
          </a:p>
        </p:txBody>
      </p:sp>
      <p:sp>
        <p:nvSpPr>
          <p:cNvPr id="526339" name="Rectangle 3"/>
          <p:cNvSpPr>
            <a:spLocks noGrp="1" noChangeArrowheads="1"/>
          </p:cNvSpPr>
          <p:nvPr>
            <p:ph idx="1"/>
          </p:nvPr>
        </p:nvSpPr>
        <p:spPr>
          <a:xfrm>
            <a:off x="304801" y="190500"/>
            <a:ext cx="8294687" cy="4191000"/>
          </a:xfrm>
          <a:ln/>
        </p:spPr>
        <p:txBody>
          <a:bodyPr>
            <a:normAutofit lnSpcReduction="10000"/>
          </a:bodyPr>
          <a:lstStyle/>
          <a:p>
            <a:pPr marL="342900" indent="-342900">
              <a:lnSpc>
                <a:spcPct val="90000"/>
              </a:lnSpc>
            </a:pPr>
            <a:r>
              <a:rPr lang="en-US" altLang="en-US" dirty="0"/>
              <a:t>There are problems with taking a census:</a:t>
            </a:r>
          </a:p>
          <a:p>
            <a:pPr marL="742950" lvl="1" indent="-285750">
              <a:lnSpc>
                <a:spcPct val="90000"/>
              </a:lnSpc>
            </a:pPr>
            <a:r>
              <a:rPr lang="en-US" altLang="en-US" dirty="0"/>
              <a:t>It can be difficult to complete a census—there always seem to be some individuals who are hard (or expensive) to locate or hard to measure; or it may be impractical - food.</a:t>
            </a:r>
          </a:p>
          <a:p>
            <a:pPr marL="742950" lvl="1" indent="-285750">
              <a:lnSpc>
                <a:spcPct val="90000"/>
              </a:lnSpc>
            </a:pPr>
            <a:r>
              <a:rPr lang="en-US" altLang="en-US" dirty="0"/>
              <a:t>Populations rarely stand still. Even if you could take a census, the population changes while you work, so it’s never possible to get a perfect measure.</a:t>
            </a:r>
          </a:p>
          <a:p>
            <a:pPr marL="742950" lvl="1" indent="-285750">
              <a:lnSpc>
                <a:spcPct val="90000"/>
              </a:lnSpc>
            </a:pPr>
            <a:r>
              <a:rPr lang="en-US" altLang="en-US" dirty="0"/>
              <a:t>Taking a census may be more complex than sampling.</a:t>
            </a:r>
          </a:p>
        </p:txBody>
      </p:sp>
    </p:spTree>
    <p:extLst>
      <p:ext uri="{BB962C8B-B14F-4D97-AF65-F5344CB8AC3E}">
        <p14:creationId xmlns:p14="http://schemas.microsoft.com/office/powerpoint/2010/main" xmlns="" val="262364239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r>
              <a:rPr lang="en-US" altLang="en-US"/>
              <a:t>Populations and Parameters</a:t>
            </a:r>
          </a:p>
        </p:txBody>
      </p:sp>
      <p:sp>
        <p:nvSpPr>
          <p:cNvPr id="527363" name="Rectangle 3"/>
          <p:cNvSpPr>
            <a:spLocks noGrp="1" noChangeArrowheads="1"/>
          </p:cNvSpPr>
          <p:nvPr>
            <p:ph idx="1"/>
          </p:nvPr>
        </p:nvSpPr>
        <p:spPr>
          <a:ln/>
        </p:spPr>
        <p:txBody>
          <a:bodyPr>
            <a:normAutofit fontScale="92500"/>
          </a:bodyPr>
          <a:lstStyle/>
          <a:p>
            <a:pPr marL="342900" indent="-342900"/>
            <a:r>
              <a:rPr lang="en-US" altLang="en-US" dirty="0"/>
              <a:t>Models use mathematics to represent reality.</a:t>
            </a:r>
          </a:p>
          <a:p>
            <a:pPr marL="742950" lvl="1" indent="-285750"/>
            <a:r>
              <a:rPr lang="en-US" altLang="en-US" dirty="0"/>
              <a:t>Parameters are the key numbers in those models.</a:t>
            </a:r>
          </a:p>
          <a:p>
            <a:pPr marL="342900" indent="-342900"/>
            <a:r>
              <a:rPr lang="en-US" altLang="en-US" dirty="0"/>
              <a:t>A parameter that is part of a model for a population is called a </a:t>
            </a:r>
            <a:r>
              <a:rPr lang="en-US" altLang="en-US" dirty="0">
                <a:solidFill>
                  <a:srgbClr val="FF0000"/>
                </a:solidFill>
              </a:rPr>
              <a:t>population parameter</a:t>
            </a:r>
            <a:r>
              <a:rPr lang="en-US" altLang="en-US" dirty="0"/>
              <a:t>.</a:t>
            </a:r>
          </a:p>
          <a:p>
            <a:pPr marL="342900" indent="-342900"/>
            <a:r>
              <a:rPr lang="en-US" altLang="en-US" dirty="0"/>
              <a:t>We use data to estimate population parameters.</a:t>
            </a:r>
          </a:p>
          <a:p>
            <a:pPr marL="742950" lvl="1" indent="-285750"/>
            <a:r>
              <a:rPr lang="en-US" altLang="en-US" dirty="0"/>
              <a:t>Any summary found from the data is a </a:t>
            </a:r>
            <a:r>
              <a:rPr lang="en-US" altLang="en-US" dirty="0">
                <a:solidFill>
                  <a:schemeClr val="hlink"/>
                </a:solidFill>
              </a:rPr>
              <a:t>statistic</a:t>
            </a:r>
            <a:r>
              <a:rPr lang="en-US" altLang="en-US" dirty="0">
                <a:solidFill>
                  <a:srgbClr val="FF0066"/>
                </a:solidFill>
              </a:rPr>
              <a:t>.</a:t>
            </a:r>
            <a:r>
              <a:rPr lang="en-US" altLang="en-US" dirty="0"/>
              <a:t> </a:t>
            </a:r>
          </a:p>
          <a:p>
            <a:pPr marL="742950" lvl="1" indent="-285750"/>
            <a:r>
              <a:rPr lang="en-US" altLang="en-US" dirty="0"/>
              <a:t>The statistics that estimate population parameters are called </a:t>
            </a:r>
            <a:r>
              <a:rPr lang="en-US" altLang="en-US" dirty="0">
                <a:solidFill>
                  <a:schemeClr val="hlink"/>
                </a:solidFill>
              </a:rPr>
              <a:t>sample statistics</a:t>
            </a:r>
            <a:r>
              <a:rPr lang="en-US" altLang="en-US" dirty="0"/>
              <a:t>.</a:t>
            </a:r>
          </a:p>
        </p:txBody>
      </p:sp>
    </p:spTree>
    <p:extLst>
      <p:ext uri="{BB962C8B-B14F-4D97-AF65-F5344CB8AC3E}">
        <p14:creationId xmlns:p14="http://schemas.microsoft.com/office/powerpoint/2010/main" xmlns="" val="15218439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p:txBody>
          <a:bodyPr/>
          <a:lstStyle/>
          <a:p>
            <a:r>
              <a:rPr lang="en-US" altLang="en-US"/>
              <a:t>Notation</a:t>
            </a:r>
          </a:p>
        </p:txBody>
      </p:sp>
      <p:sp>
        <p:nvSpPr>
          <p:cNvPr id="528387" name="Rectangle 3"/>
          <p:cNvSpPr>
            <a:spLocks noGrp="1" noChangeArrowheads="1"/>
          </p:cNvSpPr>
          <p:nvPr>
            <p:ph idx="1"/>
          </p:nvPr>
        </p:nvSpPr>
        <p:spPr>
          <a:ln/>
        </p:spPr>
        <p:txBody>
          <a:bodyPr/>
          <a:lstStyle/>
          <a:p>
            <a:pPr marL="342900" indent="-342900"/>
            <a:r>
              <a:rPr lang="en-US" altLang="en-US"/>
              <a:t>We typically use Greek letters to denote parameters and Latin letters to denote statistics.</a:t>
            </a:r>
          </a:p>
        </p:txBody>
      </p:sp>
      <p:pic>
        <p:nvPicPr>
          <p:cNvPr id="528388" name="Picture 4" descr="aitta12-02a"/>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714500"/>
            <a:ext cx="8763000" cy="2057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518124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US" dirty="0" err="1" smtClean="0"/>
              <a:t>JellyBlubbers</a:t>
            </a:r>
            <a:endParaRPr lang="en-US" dirty="0" smtClean="0"/>
          </a:p>
          <a:p>
            <a:endParaRPr lang="en-US" dirty="0" smtClean="0"/>
          </a:p>
          <a:p>
            <a:pPr marL="0" indent="0">
              <a:buNone/>
            </a:pPr>
            <a:r>
              <a:rPr lang="en-US" u="sng" dirty="0" smtClean="0"/>
              <a:t>Supplies needed</a:t>
            </a:r>
          </a:p>
          <a:p>
            <a:r>
              <a:rPr lang="en-US" dirty="0" smtClean="0"/>
              <a:t>Worksheet</a:t>
            </a:r>
          </a:p>
          <a:p>
            <a:r>
              <a:rPr lang="en-US" dirty="0" smtClean="0"/>
              <a:t>Ruler</a:t>
            </a:r>
            <a:endParaRPr lang="en-US" dirty="0"/>
          </a:p>
          <a:p>
            <a:endParaRPr lang="en-US" b="1" dirty="0"/>
          </a:p>
        </p:txBody>
      </p:sp>
      <p:pic>
        <p:nvPicPr>
          <p:cNvPr id="1026" name="Picture 2"/>
          <p:cNvPicPr>
            <a:picLocks noChangeAspect="1" noChangeArrowheads="1"/>
          </p:cNvPicPr>
          <p:nvPr/>
        </p:nvPicPr>
        <p:blipFill>
          <a:blip r:embed="rId2" cstate="print"/>
          <a:srcRect/>
          <a:stretch>
            <a:fillRect/>
          </a:stretch>
        </p:blipFill>
        <p:spPr bwMode="auto">
          <a:xfrm>
            <a:off x="7188200" y="4305300"/>
            <a:ext cx="1955800" cy="1409700"/>
          </a:xfrm>
          <a:prstGeom prst="rect">
            <a:avLst/>
          </a:prstGeom>
          <a:noFill/>
          <a:ln w="9525">
            <a:noFill/>
            <a:miter lim="800000"/>
            <a:headEnd/>
            <a:tailEnd/>
          </a:ln>
        </p:spPr>
      </p:pic>
    </p:spTree>
    <p:extLst>
      <p:ext uri="{BB962C8B-B14F-4D97-AF65-F5344CB8AC3E}">
        <p14:creationId xmlns:p14="http://schemas.microsoft.com/office/powerpoint/2010/main" xmlns="" val="1958741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US" dirty="0" err="1" smtClean="0"/>
              <a:t>JellyBlubbers</a:t>
            </a:r>
            <a:endParaRPr lang="en-US" dirty="0" smtClean="0"/>
          </a:p>
          <a:p>
            <a:endParaRPr lang="en-US" dirty="0" smtClean="0"/>
          </a:p>
          <a:p>
            <a:r>
              <a:rPr lang="en-US" dirty="0" smtClean="0"/>
              <a:t>Recently discovered the </a:t>
            </a:r>
            <a:r>
              <a:rPr lang="en-US" dirty="0"/>
              <a:t>colony of </a:t>
            </a:r>
            <a:r>
              <a:rPr lang="en-US" dirty="0" err="1" smtClean="0"/>
              <a:t>jellyblubbers</a:t>
            </a:r>
            <a:r>
              <a:rPr lang="en-US" dirty="0" smtClean="0"/>
              <a:t> is </a:t>
            </a:r>
            <a:r>
              <a:rPr lang="en-US" dirty="0"/>
              <a:t>a new marine </a:t>
            </a:r>
            <a:r>
              <a:rPr lang="en-US" dirty="0" smtClean="0"/>
              <a:t>species.</a:t>
            </a:r>
          </a:p>
          <a:p>
            <a:r>
              <a:rPr lang="en-US" dirty="0" smtClean="0"/>
              <a:t>Your </a:t>
            </a:r>
            <a:r>
              <a:rPr lang="en-US" dirty="0"/>
              <a:t>task is to try to determine the average length (measured horizontally) of a blubber. 	</a:t>
            </a:r>
          </a:p>
          <a:p>
            <a:endParaRPr lang="en-US" b="1" dirty="0"/>
          </a:p>
        </p:txBody>
      </p:sp>
      <p:pic>
        <p:nvPicPr>
          <p:cNvPr id="4" name="Picture 2"/>
          <p:cNvPicPr>
            <a:picLocks noChangeAspect="1" noChangeArrowheads="1"/>
          </p:cNvPicPr>
          <p:nvPr/>
        </p:nvPicPr>
        <p:blipFill>
          <a:blip r:embed="rId2" cstate="print"/>
          <a:srcRect/>
          <a:stretch>
            <a:fillRect/>
          </a:stretch>
        </p:blipFill>
        <p:spPr bwMode="auto">
          <a:xfrm>
            <a:off x="7188200" y="4305300"/>
            <a:ext cx="1955800" cy="1409700"/>
          </a:xfrm>
          <a:prstGeom prst="rect">
            <a:avLst/>
          </a:prstGeom>
          <a:noFill/>
          <a:ln w="9525">
            <a:noFill/>
            <a:miter lim="800000"/>
            <a:headEnd/>
            <a:tailEnd/>
          </a:ln>
        </p:spPr>
      </p:pic>
    </p:spTree>
    <p:extLst>
      <p:ext uri="{BB962C8B-B14F-4D97-AF65-F5344CB8AC3E}">
        <p14:creationId xmlns:p14="http://schemas.microsoft.com/office/powerpoint/2010/main" xmlns="" val="425524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p:txBody>
          <a:bodyPr/>
          <a:lstStyle/>
          <a:p>
            <a:r>
              <a:rPr lang="en-US" altLang="en-US"/>
              <a:t>Background</a:t>
            </a:r>
          </a:p>
        </p:txBody>
      </p:sp>
      <p:sp>
        <p:nvSpPr>
          <p:cNvPr id="517123" name="Rectangle 3"/>
          <p:cNvSpPr>
            <a:spLocks noGrp="1" noChangeArrowheads="1"/>
          </p:cNvSpPr>
          <p:nvPr>
            <p:ph idx="1"/>
          </p:nvPr>
        </p:nvSpPr>
        <p:spPr>
          <a:ln/>
        </p:spPr>
        <p:txBody>
          <a:bodyPr/>
          <a:lstStyle/>
          <a:p>
            <a:pPr marL="342900" indent="-342900">
              <a:lnSpc>
                <a:spcPct val="90000"/>
              </a:lnSpc>
            </a:pPr>
            <a:r>
              <a:rPr lang="en-US" altLang="en-US"/>
              <a:t>We have learned ways to display, describe, and summarize data, but have been limited to examining the particular batch of data we have.</a:t>
            </a:r>
          </a:p>
          <a:p>
            <a:pPr marL="342900" indent="-342900">
              <a:lnSpc>
                <a:spcPct val="90000"/>
              </a:lnSpc>
            </a:pPr>
            <a:r>
              <a:rPr lang="en-US" altLang="en-US"/>
              <a:t>To make decisions, we need to go beyond the data at hand and to the world at large.</a:t>
            </a:r>
          </a:p>
          <a:p>
            <a:pPr marL="342900" indent="-342900">
              <a:lnSpc>
                <a:spcPct val="90000"/>
              </a:lnSpc>
            </a:pPr>
            <a:r>
              <a:rPr lang="en-US" altLang="en-US"/>
              <a:t>Let’s investigate three major ideas that will allow us to make this stretch…</a:t>
            </a:r>
          </a:p>
        </p:txBody>
      </p:sp>
    </p:spTree>
    <p:extLst>
      <p:ext uri="{BB962C8B-B14F-4D97-AF65-F5344CB8AC3E}">
        <p14:creationId xmlns:p14="http://schemas.microsoft.com/office/powerpoint/2010/main" xmlns="" val="5345948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US" dirty="0" err="1" smtClean="0"/>
              <a:t>JellyBlubbers</a:t>
            </a:r>
            <a:endParaRPr lang="en-US" dirty="0" smtClean="0"/>
          </a:p>
          <a:p>
            <a:endParaRPr lang="en-US" dirty="0" smtClean="0"/>
          </a:p>
          <a:p>
            <a:r>
              <a:rPr lang="en-US" dirty="0" smtClean="0"/>
              <a:t>Do not turn over your worksheet until told to do so.</a:t>
            </a:r>
          </a:p>
          <a:p>
            <a:r>
              <a:rPr lang="en-US" dirty="0" smtClean="0"/>
              <a:t>You will have five seconds to determine the average length of a blubber in your colony</a:t>
            </a:r>
            <a:r>
              <a:rPr lang="en-US" dirty="0"/>
              <a:t>	</a:t>
            </a:r>
          </a:p>
          <a:p>
            <a:endParaRPr lang="en-US" b="1" dirty="0"/>
          </a:p>
        </p:txBody>
      </p:sp>
      <p:pic>
        <p:nvPicPr>
          <p:cNvPr id="4" name="Picture 2"/>
          <p:cNvPicPr>
            <a:picLocks noChangeAspect="1" noChangeArrowheads="1"/>
          </p:cNvPicPr>
          <p:nvPr/>
        </p:nvPicPr>
        <p:blipFill>
          <a:blip r:embed="rId2" cstate="print"/>
          <a:srcRect/>
          <a:stretch>
            <a:fillRect/>
          </a:stretch>
        </p:blipFill>
        <p:spPr bwMode="auto">
          <a:xfrm>
            <a:off x="7188200" y="4305300"/>
            <a:ext cx="1955800" cy="1409700"/>
          </a:xfrm>
          <a:prstGeom prst="rect">
            <a:avLst/>
          </a:prstGeom>
          <a:noFill/>
          <a:ln w="9525">
            <a:noFill/>
            <a:miter lim="800000"/>
            <a:headEnd/>
            <a:tailEnd/>
          </a:ln>
        </p:spPr>
      </p:pic>
    </p:spTree>
    <p:extLst>
      <p:ext uri="{BB962C8B-B14F-4D97-AF65-F5344CB8AC3E}">
        <p14:creationId xmlns:p14="http://schemas.microsoft.com/office/powerpoint/2010/main" xmlns="" val="1464778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US" dirty="0" err="1" smtClean="0"/>
              <a:t>JellyBlubbers</a:t>
            </a:r>
            <a:endParaRPr lang="en-US" dirty="0" smtClean="0"/>
          </a:p>
          <a:p>
            <a:endParaRPr lang="en-US" dirty="0" smtClean="0"/>
          </a:p>
          <a:p>
            <a:r>
              <a:rPr lang="en-US" dirty="0" smtClean="0"/>
              <a:t>Dot Plot of each estimate</a:t>
            </a:r>
            <a:r>
              <a:rPr lang="en-US" dirty="0"/>
              <a:t>	</a:t>
            </a:r>
          </a:p>
          <a:p>
            <a:endParaRPr lang="en-US" b="1" dirty="0"/>
          </a:p>
        </p:txBody>
      </p:sp>
      <p:pic>
        <p:nvPicPr>
          <p:cNvPr id="4" name="Picture 2"/>
          <p:cNvPicPr>
            <a:picLocks noChangeAspect="1" noChangeArrowheads="1"/>
          </p:cNvPicPr>
          <p:nvPr/>
        </p:nvPicPr>
        <p:blipFill>
          <a:blip r:embed="rId2" cstate="print"/>
          <a:srcRect/>
          <a:stretch>
            <a:fillRect/>
          </a:stretch>
        </p:blipFill>
        <p:spPr bwMode="auto">
          <a:xfrm>
            <a:off x="7188200" y="4305300"/>
            <a:ext cx="1955800" cy="1409700"/>
          </a:xfrm>
          <a:prstGeom prst="rect">
            <a:avLst/>
          </a:prstGeom>
          <a:noFill/>
          <a:ln w="9525">
            <a:noFill/>
            <a:miter lim="800000"/>
            <a:headEnd/>
            <a:tailEnd/>
          </a:ln>
        </p:spPr>
      </p:pic>
    </p:spTree>
    <p:extLst>
      <p:ext uri="{BB962C8B-B14F-4D97-AF65-F5344CB8AC3E}">
        <p14:creationId xmlns:p14="http://schemas.microsoft.com/office/powerpoint/2010/main" xmlns="" val="1958741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US" dirty="0" err="1" smtClean="0"/>
              <a:t>JellyBlubbers</a:t>
            </a:r>
            <a:endParaRPr lang="en-US" dirty="0" smtClean="0"/>
          </a:p>
          <a:p>
            <a:endParaRPr lang="en-US" dirty="0" smtClean="0"/>
          </a:p>
          <a:p>
            <a:r>
              <a:rPr lang="en-US" dirty="0" smtClean="0"/>
              <a:t>Now randomly select 5 blubbers that you think are representative of the </a:t>
            </a:r>
            <a:r>
              <a:rPr lang="en-US" dirty="0" err="1" smtClean="0"/>
              <a:t>cology</a:t>
            </a:r>
            <a:r>
              <a:rPr lang="en-US" dirty="0" smtClean="0"/>
              <a:t> and measure each of them to determine the average length of a blubber.</a:t>
            </a:r>
          </a:p>
          <a:p>
            <a:endParaRPr lang="en-US" dirty="0"/>
          </a:p>
          <a:p>
            <a:r>
              <a:rPr lang="en-US" dirty="0" smtClean="0"/>
              <a:t>Dot plot of results</a:t>
            </a:r>
            <a:endParaRPr lang="en-US" dirty="0"/>
          </a:p>
          <a:p>
            <a:endParaRPr lang="en-US" b="1" dirty="0"/>
          </a:p>
        </p:txBody>
      </p:sp>
      <p:pic>
        <p:nvPicPr>
          <p:cNvPr id="4" name="Picture 2"/>
          <p:cNvPicPr>
            <a:picLocks noChangeAspect="1" noChangeArrowheads="1"/>
          </p:cNvPicPr>
          <p:nvPr/>
        </p:nvPicPr>
        <p:blipFill>
          <a:blip r:embed="rId2" cstate="print"/>
          <a:srcRect/>
          <a:stretch>
            <a:fillRect/>
          </a:stretch>
        </p:blipFill>
        <p:spPr bwMode="auto">
          <a:xfrm>
            <a:off x="7188200" y="4305300"/>
            <a:ext cx="1955800" cy="1409700"/>
          </a:xfrm>
          <a:prstGeom prst="rect">
            <a:avLst/>
          </a:prstGeom>
          <a:noFill/>
          <a:ln w="9525">
            <a:noFill/>
            <a:miter lim="800000"/>
            <a:headEnd/>
            <a:tailEnd/>
          </a:ln>
        </p:spPr>
      </p:pic>
    </p:spTree>
    <p:extLst>
      <p:ext uri="{BB962C8B-B14F-4D97-AF65-F5344CB8AC3E}">
        <p14:creationId xmlns:p14="http://schemas.microsoft.com/office/powerpoint/2010/main" xmlns="" val="134041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US" dirty="0" err="1" smtClean="0"/>
              <a:t>JellyBlubbers</a:t>
            </a:r>
            <a:endParaRPr lang="en-US" dirty="0" smtClean="0"/>
          </a:p>
          <a:p>
            <a:endParaRPr lang="en-US" dirty="0" smtClean="0"/>
          </a:p>
          <a:p>
            <a:r>
              <a:rPr lang="en-US" dirty="0" smtClean="0"/>
              <a:t>Select ten numbers randomly (with calculator or table) and measure only those blubbers</a:t>
            </a:r>
          </a:p>
          <a:p>
            <a:endParaRPr lang="en-US" dirty="0"/>
          </a:p>
          <a:p>
            <a:r>
              <a:rPr lang="en-US" dirty="0" smtClean="0"/>
              <a:t>Dot plot of results</a:t>
            </a:r>
            <a:endParaRPr lang="en-US" dirty="0"/>
          </a:p>
          <a:p>
            <a:endParaRPr lang="en-US" b="1" dirty="0"/>
          </a:p>
        </p:txBody>
      </p:sp>
      <p:pic>
        <p:nvPicPr>
          <p:cNvPr id="4" name="Picture 2"/>
          <p:cNvPicPr>
            <a:picLocks noChangeAspect="1" noChangeArrowheads="1"/>
          </p:cNvPicPr>
          <p:nvPr/>
        </p:nvPicPr>
        <p:blipFill>
          <a:blip r:embed="rId2" cstate="print"/>
          <a:srcRect/>
          <a:stretch>
            <a:fillRect/>
          </a:stretch>
        </p:blipFill>
        <p:spPr bwMode="auto">
          <a:xfrm>
            <a:off x="7188200" y="4305300"/>
            <a:ext cx="1955800" cy="1409700"/>
          </a:xfrm>
          <a:prstGeom prst="rect">
            <a:avLst/>
          </a:prstGeom>
          <a:noFill/>
          <a:ln w="9525">
            <a:noFill/>
            <a:miter lim="800000"/>
            <a:headEnd/>
            <a:tailEnd/>
          </a:ln>
        </p:spPr>
      </p:pic>
    </p:spTree>
    <p:extLst>
      <p:ext uri="{BB962C8B-B14F-4D97-AF65-F5344CB8AC3E}">
        <p14:creationId xmlns:p14="http://schemas.microsoft.com/office/powerpoint/2010/main" xmlns="" val="1049605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a:t>
            </a:r>
            <a:endParaRPr lang="en-US" dirty="0"/>
          </a:p>
        </p:txBody>
      </p:sp>
      <p:sp>
        <p:nvSpPr>
          <p:cNvPr id="3" name="Content Placeholder 2"/>
          <p:cNvSpPr>
            <a:spLocks noGrp="1"/>
          </p:cNvSpPr>
          <p:nvPr>
            <p:ph idx="1"/>
          </p:nvPr>
        </p:nvSpPr>
        <p:spPr/>
        <p:txBody>
          <a:bodyPr/>
          <a:lstStyle/>
          <a:p>
            <a:r>
              <a:rPr lang="en-US" dirty="0" err="1" smtClean="0"/>
              <a:t>JellyBlubbers</a:t>
            </a:r>
            <a:endParaRPr lang="en-US" dirty="0" smtClean="0"/>
          </a:p>
          <a:p>
            <a:endParaRPr lang="en-US" dirty="0" smtClean="0"/>
          </a:p>
          <a:p>
            <a:r>
              <a:rPr lang="en-US" dirty="0" smtClean="0"/>
              <a:t>Actual blubber average is 19.4 cm</a:t>
            </a:r>
            <a:endParaRPr lang="en-US" dirty="0"/>
          </a:p>
          <a:p>
            <a:endParaRPr lang="en-US" b="1" dirty="0"/>
          </a:p>
        </p:txBody>
      </p:sp>
      <p:pic>
        <p:nvPicPr>
          <p:cNvPr id="4" name="Picture 2"/>
          <p:cNvPicPr>
            <a:picLocks noChangeAspect="1" noChangeArrowheads="1"/>
          </p:cNvPicPr>
          <p:nvPr/>
        </p:nvPicPr>
        <p:blipFill>
          <a:blip r:embed="rId2" cstate="print"/>
          <a:srcRect/>
          <a:stretch>
            <a:fillRect/>
          </a:stretch>
        </p:blipFill>
        <p:spPr bwMode="auto">
          <a:xfrm>
            <a:off x="7188200" y="4305300"/>
            <a:ext cx="1955800" cy="1409700"/>
          </a:xfrm>
          <a:prstGeom prst="rect">
            <a:avLst/>
          </a:prstGeom>
          <a:noFill/>
          <a:ln w="9525">
            <a:noFill/>
            <a:miter lim="800000"/>
            <a:headEnd/>
            <a:tailEnd/>
          </a:ln>
        </p:spPr>
      </p:pic>
    </p:spTree>
    <p:extLst>
      <p:ext uri="{BB962C8B-B14F-4D97-AF65-F5344CB8AC3E}">
        <p14:creationId xmlns:p14="http://schemas.microsoft.com/office/powerpoint/2010/main" xmlns="" val="34355252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p:txBody>
          <a:bodyPr/>
          <a:lstStyle/>
          <a:p>
            <a:r>
              <a:rPr lang="en-US" altLang="en-US"/>
              <a:t>Simple Random Samples</a:t>
            </a:r>
          </a:p>
        </p:txBody>
      </p:sp>
      <p:sp>
        <p:nvSpPr>
          <p:cNvPr id="529411" name="Rectangle 3"/>
          <p:cNvSpPr>
            <a:spLocks noGrp="1" noChangeArrowheads="1"/>
          </p:cNvSpPr>
          <p:nvPr>
            <p:ph idx="1"/>
          </p:nvPr>
        </p:nvSpPr>
        <p:spPr>
          <a:ln/>
        </p:spPr>
        <p:txBody>
          <a:bodyPr/>
          <a:lstStyle/>
          <a:p>
            <a:pPr marL="342900" indent="-342900">
              <a:lnSpc>
                <a:spcPct val="90000"/>
              </a:lnSpc>
            </a:pPr>
            <a:r>
              <a:rPr lang="en-US" altLang="en-US"/>
              <a:t>We draw samples because we can’t work with the entire population.</a:t>
            </a:r>
          </a:p>
          <a:p>
            <a:pPr marL="742950" lvl="1" indent="-285750">
              <a:lnSpc>
                <a:spcPct val="90000"/>
              </a:lnSpc>
            </a:pPr>
            <a:r>
              <a:rPr lang="en-US" altLang="en-US"/>
              <a:t>We need to be sure that the statistics we compute from the sample reflect the corresponding parameters accurately. </a:t>
            </a:r>
          </a:p>
          <a:p>
            <a:pPr marL="742950" lvl="1" indent="-285750">
              <a:lnSpc>
                <a:spcPct val="90000"/>
              </a:lnSpc>
            </a:pPr>
            <a:r>
              <a:rPr lang="en-US" altLang="en-US"/>
              <a:t>A sample that does this is said to be </a:t>
            </a:r>
            <a:r>
              <a:rPr lang="en-US" altLang="en-US">
                <a:solidFill>
                  <a:schemeClr val="hlink"/>
                </a:solidFill>
              </a:rPr>
              <a:t>representative</a:t>
            </a:r>
            <a:r>
              <a:rPr lang="en-US" altLang="en-US"/>
              <a:t>.</a:t>
            </a:r>
          </a:p>
        </p:txBody>
      </p:sp>
    </p:spTree>
    <p:extLst>
      <p:ext uri="{BB962C8B-B14F-4D97-AF65-F5344CB8AC3E}">
        <p14:creationId xmlns:p14="http://schemas.microsoft.com/office/powerpoint/2010/main" xmlns="" val="75287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p:txBody>
          <a:bodyPr/>
          <a:lstStyle/>
          <a:p>
            <a:r>
              <a:rPr lang="en-US" altLang="en-US" dirty="0"/>
              <a:t>Simple Random </a:t>
            </a:r>
            <a:r>
              <a:rPr lang="en-US" altLang="en-US" dirty="0" smtClean="0"/>
              <a:t>Samples</a:t>
            </a:r>
            <a:endParaRPr lang="en-US" altLang="en-US" dirty="0"/>
          </a:p>
        </p:txBody>
      </p:sp>
      <p:sp>
        <p:nvSpPr>
          <p:cNvPr id="530435" name="Rectangle 3"/>
          <p:cNvSpPr>
            <a:spLocks noGrp="1" noChangeArrowheads="1"/>
          </p:cNvSpPr>
          <p:nvPr>
            <p:ph idx="1"/>
          </p:nvPr>
        </p:nvSpPr>
        <p:spPr>
          <a:ln/>
        </p:spPr>
        <p:txBody>
          <a:bodyPr>
            <a:normAutofit/>
          </a:bodyPr>
          <a:lstStyle/>
          <a:p>
            <a:pPr marL="342900" indent="-342900">
              <a:lnSpc>
                <a:spcPct val="90000"/>
              </a:lnSpc>
            </a:pPr>
            <a:r>
              <a:rPr lang="en-US" altLang="en-US" sz="2000" dirty="0"/>
              <a:t>We will insist that every possible </a:t>
            </a:r>
            <a:r>
              <a:rPr lang="en-US" altLang="en-US" sz="2000" i="1" dirty="0"/>
              <a:t>sample</a:t>
            </a:r>
            <a:r>
              <a:rPr lang="en-US" altLang="en-US" sz="2000" dirty="0"/>
              <a:t> of the size we plan to draw has an equal chance to be selected. </a:t>
            </a:r>
          </a:p>
          <a:p>
            <a:pPr marL="742950" lvl="1" indent="-285750">
              <a:lnSpc>
                <a:spcPct val="90000"/>
              </a:lnSpc>
            </a:pPr>
            <a:r>
              <a:rPr lang="en-US" altLang="en-US" sz="2000" dirty="0"/>
              <a:t>Such samples also guarantee that each individual has an equal chance of being selected.</a:t>
            </a:r>
          </a:p>
          <a:p>
            <a:pPr marL="742950" lvl="1" indent="-285750">
              <a:lnSpc>
                <a:spcPct val="90000"/>
              </a:lnSpc>
            </a:pPr>
            <a:r>
              <a:rPr lang="en-US" altLang="en-US" sz="2000" dirty="0"/>
              <a:t>With this method each </a:t>
            </a:r>
            <a:r>
              <a:rPr lang="en-US" altLang="en-US" sz="2000" i="1" dirty="0"/>
              <a:t>combination</a:t>
            </a:r>
            <a:r>
              <a:rPr lang="en-US" altLang="en-US" sz="2000" dirty="0"/>
              <a:t> of people has an equal chance of being selected as well.</a:t>
            </a:r>
          </a:p>
          <a:p>
            <a:pPr marL="742950" lvl="1" indent="-285750">
              <a:lnSpc>
                <a:spcPct val="90000"/>
              </a:lnSpc>
            </a:pPr>
            <a:r>
              <a:rPr lang="en-US" altLang="en-US" sz="2000" dirty="0"/>
              <a:t>A sample drawn in this way is called a </a:t>
            </a:r>
            <a:r>
              <a:rPr lang="en-US" altLang="en-US" sz="2000" dirty="0">
                <a:solidFill>
                  <a:schemeClr val="hlink"/>
                </a:solidFill>
              </a:rPr>
              <a:t>Simple Random</a:t>
            </a:r>
            <a:r>
              <a:rPr lang="en-US" altLang="en-US" sz="2000" dirty="0">
                <a:solidFill>
                  <a:srgbClr val="FF0000"/>
                </a:solidFill>
              </a:rPr>
              <a:t> </a:t>
            </a:r>
            <a:r>
              <a:rPr lang="en-US" altLang="en-US" sz="2000" dirty="0">
                <a:solidFill>
                  <a:schemeClr val="hlink"/>
                </a:solidFill>
              </a:rPr>
              <a:t>Sample (SRS).</a:t>
            </a:r>
          </a:p>
          <a:p>
            <a:pPr marL="342900" indent="-342900">
              <a:lnSpc>
                <a:spcPct val="90000"/>
              </a:lnSpc>
            </a:pPr>
            <a:r>
              <a:rPr lang="en-US" altLang="en-US" sz="2000" dirty="0"/>
              <a:t>An SRS is the standard against which we measure other sampling methods, and the sampling method on which the theory of working with sampled data is based.</a:t>
            </a:r>
          </a:p>
        </p:txBody>
      </p:sp>
      <p:pic>
        <p:nvPicPr>
          <p:cNvPr id="6146" name="Picture 2"/>
          <p:cNvPicPr>
            <a:picLocks noChangeAspect="1" noChangeArrowheads="1"/>
          </p:cNvPicPr>
          <p:nvPr/>
        </p:nvPicPr>
        <p:blipFill>
          <a:blip r:embed="rId2" cstate="print"/>
          <a:srcRect/>
          <a:stretch>
            <a:fillRect/>
          </a:stretch>
        </p:blipFill>
        <p:spPr bwMode="auto">
          <a:xfrm>
            <a:off x="1447800" y="3467100"/>
            <a:ext cx="6477000" cy="1277583"/>
          </a:xfrm>
          <a:prstGeom prst="rect">
            <a:avLst/>
          </a:prstGeom>
          <a:noFill/>
          <a:ln w="9525">
            <a:noFill/>
            <a:miter lim="800000"/>
            <a:headEnd/>
            <a:tailEnd/>
          </a:ln>
        </p:spPr>
      </p:pic>
    </p:spTree>
    <p:extLst>
      <p:ext uri="{BB962C8B-B14F-4D97-AF65-F5344CB8AC3E}">
        <p14:creationId xmlns:p14="http://schemas.microsoft.com/office/powerpoint/2010/main" xmlns="" val="30214394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Grp="1" noChangeArrowheads="1"/>
          </p:cNvSpPr>
          <p:nvPr>
            <p:ph type="title"/>
          </p:nvPr>
        </p:nvSpPr>
        <p:spPr/>
        <p:txBody>
          <a:bodyPr/>
          <a:lstStyle/>
          <a:p>
            <a:r>
              <a:rPr lang="en-US" altLang="en-US" sz="3200" dirty="0"/>
              <a:t>Simple Random </a:t>
            </a:r>
            <a:r>
              <a:rPr lang="en-US" altLang="en-US" sz="3200" dirty="0" smtClean="0"/>
              <a:t>Samples</a:t>
            </a:r>
            <a:endParaRPr lang="en-US" altLang="en-US" sz="3200" dirty="0"/>
          </a:p>
        </p:txBody>
      </p:sp>
      <p:sp>
        <p:nvSpPr>
          <p:cNvPr id="531459" name="Rectangle 3"/>
          <p:cNvSpPr>
            <a:spLocks noGrp="1" noChangeArrowheads="1"/>
          </p:cNvSpPr>
          <p:nvPr>
            <p:ph idx="1"/>
          </p:nvPr>
        </p:nvSpPr>
        <p:spPr>
          <a:ln/>
        </p:spPr>
        <p:txBody>
          <a:bodyPr/>
          <a:lstStyle/>
          <a:p>
            <a:pPr marL="342900" indent="-342900"/>
            <a:r>
              <a:rPr lang="en-US" altLang="en-US"/>
              <a:t>To select a sample at random, we first need to define where the sample will come from. </a:t>
            </a:r>
          </a:p>
          <a:p>
            <a:pPr marL="742950" lvl="1" indent="-285750"/>
            <a:r>
              <a:rPr lang="en-US" altLang="en-US"/>
              <a:t>The </a:t>
            </a:r>
            <a:r>
              <a:rPr lang="en-US" altLang="en-US">
                <a:solidFill>
                  <a:schemeClr val="hlink"/>
                </a:solidFill>
              </a:rPr>
              <a:t>sampling frame</a:t>
            </a:r>
            <a:r>
              <a:rPr lang="en-US" altLang="en-US"/>
              <a:t> is a list of individuals from which the sample is drawn.</a:t>
            </a:r>
          </a:p>
          <a:p>
            <a:pPr marL="342900" indent="-342900"/>
            <a:r>
              <a:rPr lang="en-US" altLang="en-US"/>
              <a:t>Once we have our sampling frame, the easiest way to choose an SRS is to assign a random number to each individual in the sampling frame.</a:t>
            </a:r>
          </a:p>
        </p:txBody>
      </p:sp>
    </p:spTree>
    <p:extLst>
      <p:ext uri="{BB962C8B-B14F-4D97-AF65-F5344CB8AC3E}">
        <p14:creationId xmlns:p14="http://schemas.microsoft.com/office/powerpoint/2010/main" xmlns="" val="414682061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2" name="Rectangle 2"/>
          <p:cNvSpPr>
            <a:spLocks noGrp="1" noChangeArrowheads="1"/>
          </p:cNvSpPr>
          <p:nvPr>
            <p:ph type="title"/>
          </p:nvPr>
        </p:nvSpPr>
        <p:spPr/>
        <p:txBody>
          <a:bodyPr/>
          <a:lstStyle/>
          <a:p>
            <a:r>
              <a:rPr lang="en-US" altLang="en-US" sz="3200" dirty="0"/>
              <a:t>Simple Random </a:t>
            </a:r>
            <a:r>
              <a:rPr lang="en-US" altLang="en-US" sz="3200" dirty="0" smtClean="0"/>
              <a:t>Samples</a:t>
            </a:r>
            <a:endParaRPr lang="en-US" altLang="en-US" sz="3200" dirty="0"/>
          </a:p>
        </p:txBody>
      </p:sp>
      <p:sp>
        <p:nvSpPr>
          <p:cNvPr id="532483" name="Rectangle 3"/>
          <p:cNvSpPr>
            <a:spLocks noGrp="1" noChangeArrowheads="1"/>
          </p:cNvSpPr>
          <p:nvPr>
            <p:ph idx="1"/>
          </p:nvPr>
        </p:nvSpPr>
        <p:spPr>
          <a:ln/>
        </p:spPr>
        <p:txBody>
          <a:bodyPr/>
          <a:lstStyle/>
          <a:p>
            <a:pPr marL="342900" indent="-342900"/>
            <a:r>
              <a:rPr lang="en-US" altLang="en-US"/>
              <a:t>Samples drawn at random generally differ from one another.</a:t>
            </a:r>
          </a:p>
          <a:p>
            <a:pPr marL="742950" lvl="1" indent="-285750"/>
            <a:r>
              <a:rPr lang="en-US" altLang="en-US"/>
              <a:t>Each draw of random numbers selects </a:t>
            </a:r>
            <a:r>
              <a:rPr lang="en-US" altLang="en-US" i="1"/>
              <a:t>different</a:t>
            </a:r>
            <a:r>
              <a:rPr lang="en-US" altLang="en-US"/>
              <a:t> people for our sample.</a:t>
            </a:r>
          </a:p>
          <a:p>
            <a:pPr marL="742950" lvl="1" indent="-285750"/>
            <a:r>
              <a:rPr lang="en-US" altLang="en-US"/>
              <a:t>These differences lead to different values for the variables we measure.</a:t>
            </a:r>
          </a:p>
          <a:p>
            <a:pPr marL="742950" lvl="1" indent="-285750"/>
            <a:r>
              <a:rPr lang="en-US" altLang="en-US"/>
              <a:t>We call these sample-to-sample differences </a:t>
            </a:r>
            <a:r>
              <a:rPr lang="en-US" altLang="en-US">
                <a:solidFill>
                  <a:schemeClr val="hlink"/>
                </a:solidFill>
              </a:rPr>
              <a:t>sampling variability</a:t>
            </a:r>
            <a:r>
              <a:rPr lang="en-US" altLang="en-US"/>
              <a:t>.</a:t>
            </a:r>
          </a:p>
        </p:txBody>
      </p:sp>
    </p:spTree>
    <p:extLst>
      <p:ext uri="{BB962C8B-B14F-4D97-AF65-F5344CB8AC3E}">
        <p14:creationId xmlns:p14="http://schemas.microsoft.com/office/powerpoint/2010/main" xmlns="" val="22332344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6" name="Rectangle 2"/>
          <p:cNvSpPr>
            <a:spLocks noGrp="1" noChangeArrowheads="1"/>
          </p:cNvSpPr>
          <p:nvPr>
            <p:ph type="title"/>
          </p:nvPr>
        </p:nvSpPr>
        <p:spPr/>
        <p:txBody>
          <a:bodyPr/>
          <a:lstStyle/>
          <a:p>
            <a:r>
              <a:rPr lang="en-US" altLang="en-US"/>
              <a:t>Stratified Sampling</a:t>
            </a:r>
          </a:p>
        </p:txBody>
      </p:sp>
      <p:sp>
        <p:nvSpPr>
          <p:cNvPr id="533507" name="Rectangle 3"/>
          <p:cNvSpPr>
            <a:spLocks noGrp="1" noChangeArrowheads="1"/>
          </p:cNvSpPr>
          <p:nvPr>
            <p:ph idx="1"/>
          </p:nvPr>
        </p:nvSpPr>
        <p:spPr/>
        <p:txBody>
          <a:bodyPr/>
          <a:lstStyle/>
          <a:p>
            <a:pPr marL="342900" indent="-342900"/>
            <a:r>
              <a:rPr lang="en-US" altLang="en-US"/>
              <a:t>Simple random sampling is not the only fair way to sample.</a:t>
            </a:r>
          </a:p>
          <a:p>
            <a:pPr marL="342900" indent="-342900"/>
            <a:r>
              <a:rPr lang="en-US" altLang="en-US"/>
              <a:t>More complicated designs may save time or money or help avoid sampling problems.</a:t>
            </a:r>
          </a:p>
          <a:p>
            <a:pPr marL="342900" indent="-342900"/>
            <a:r>
              <a:rPr lang="en-US" altLang="en-US"/>
              <a:t>All statistical sampling designs have in common the idea that chance, rather than human choice, is used to select the sample.</a:t>
            </a:r>
          </a:p>
          <a:p>
            <a:pPr marL="342900" indent="-342900"/>
            <a:endParaRPr lang="en-US" altLang="en-US"/>
          </a:p>
        </p:txBody>
      </p:sp>
    </p:spTree>
    <p:extLst>
      <p:ext uri="{BB962C8B-B14F-4D97-AF65-F5344CB8AC3E}">
        <p14:creationId xmlns:p14="http://schemas.microsoft.com/office/powerpoint/2010/main" xmlns="" val="25873289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Rectangle 2"/>
          <p:cNvSpPr>
            <a:spLocks noGrp="1" noChangeArrowheads="1"/>
          </p:cNvSpPr>
          <p:nvPr>
            <p:ph type="title"/>
          </p:nvPr>
        </p:nvSpPr>
        <p:spPr/>
        <p:txBody>
          <a:bodyPr/>
          <a:lstStyle/>
          <a:p>
            <a:r>
              <a:rPr lang="en-US" altLang="en-US" sz="3200"/>
              <a:t>Idea 1: Examine a Part of the Whole</a:t>
            </a:r>
          </a:p>
        </p:txBody>
      </p:sp>
      <p:sp>
        <p:nvSpPr>
          <p:cNvPr id="518147" name="Rectangle 3"/>
          <p:cNvSpPr>
            <a:spLocks noGrp="1" noChangeArrowheads="1"/>
          </p:cNvSpPr>
          <p:nvPr>
            <p:ph idx="1"/>
          </p:nvPr>
        </p:nvSpPr>
        <p:spPr>
          <a:ln/>
        </p:spPr>
        <p:txBody>
          <a:bodyPr>
            <a:normAutofit/>
          </a:bodyPr>
          <a:lstStyle/>
          <a:p>
            <a:pPr marL="342900" indent="-342900"/>
            <a:r>
              <a:rPr lang="en-US" altLang="en-US" sz="2800" dirty="0"/>
              <a:t>The first idea is to draw a sample. </a:t>
            </a:r>
          </a:p>
          <a:p>
            <a:pPr marL="742950" lvl="1" indent="-285750"/>
            <a:r>
              <a:rPr lang="en-US" altLang="en-US" sz="2400" dirty="0"/>
              <a:t>We’d like to know about an entire </a:t>
            </a:r>
            <a:r>
              <a:rPr lang="en-US" altLang="en-US" sz="2400" dirty="0">
                <a:solidFill>
                  <a:schemeClr val="hlink"/>
                </a:solidFill>
              </a:rPr>
              <a:t>population</a:t>
            </a:r>
            <a:r>
              <a:rPr lang="en-US" altLang="en-US" sz="2400" dirty="0"/>
              <a:t> of individuals, but examining all of them is usually impractical, if not impossible. </a:t>
            </a:r>
          </a:p>
          <a:p>
            <a:pPr marL="742950" lvl="1" indent="-285750"/>
            <a:r>
              <a:rPr lang="en-US" altLang="en-US" sz="2400" dirty="0"/>
              <a:t>We settle for examining a smaller group of individuals—a </a:t>
            </a:r>
            <a:r>
              <a:rPr lang="en-US" altLang="en-US" sz="2400" dirty="0">
                <a:solidFill>
                  <a:schemeClr val="hlink"/>
                </a:solidFill>
              </a:rPr>
              <a:t>sample</a:t>
            </a:r>
            <a:r>
              <a:rPr lang="en-US" altLang="en-US" sz="2400" dirty="0"/>
              <a:t>—selected from the population.</a:t>
            </a:r>
          </a:p>
        </p:txBody>
      </p:sp>
      <p:pic>
        <p:nvPicPr>
          <p:cNvPr id="3075" name="Picture 3"/>
          <p:cNvPicPr>
            <a:picLocks noChangeAspect="1" noChangeArrowheads="1"/>
          </p:cNvPicPr>
          <p:nvPr/>
        </p:nvPicPr>
        <p:blipFill>
          <a:blip r:embed="rId2" cstate="print"/>
          <a:srcRect/>
          <a:stretch>
            <a:fillRect/>
          </a:stretch>
        </p:blipFill>
        <p:spPr bwMode="auto">
          <a:xfrm>
            <a:off x="914400" y="2705100"/>
            <a:ext cx="7467600" cy="1911136"/>
          </a:xfrm>
          <a:prstGeom prst="rect">
            <a:avLst/>
          </a:prstGeom>
          <a:noFill/>
          <a:ln w="9525">
            <a:noFill/>
            <a:miter lim="800000"/>
            <a:headEnd/>
            <a:tailEnd/>
          </a:ln>
        </p:spPr>
      </p:pic>
    </p:spTree>
    <p:extLst>
      <p:ext uri="{BB962C8B-B14F-4D97-AF65-F5344CB8AC3E}">
        <p14:creationId xmlns:p14="http://schemas.microsoft.com/office/powerpoint/2010/main" xmlns="" val="1853341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0" name="Rectangle 2"/>
          <p:cNvSpPr>
            <a:spLocks noGrp="1" noChangeArrowheads="1"/>
          </p:cNvSpPr>
          <p:nvPr>
            <p:ph type="title"/>
          </p:nvPr>
        </p:nvSpPr>
        <p:spPr/>
        <p:txBody>
          <a:bodyPr/>
          <a:lstStyle/>
          <a:p>
            <a:r>
              <a:rPr lang="en-US" altLang="en-US" dirty="0"/>
              <a:t>Stratified </a:t>
            </a:r>
            <a:r>
              <a:rPr lang="en-US" altLang="en-US" dirty="0" smtClean="0"/>
              <a:t>Sampling</a:t>
            </a:r>
            <a:endParaRPr lang="en-US" altLang="en-US" dirty="0"/>
          </a:p>
        </p:txBody>
      </p:sp>
      <p:sp>
        <p:nvSpPr>
          <p:cNvPr id="534531" name="Rectangle 3"/>
          <p:cNvSpPr>
            <a:spLocks noGrp="1" noChangeArrowheads="1"/>
          </p:cNvSpPr>
          <p:nvPr>
            <p:ph idx="1"/>
          </p:nvPr>
        </p:nvSpPr>
        <p:spPr/>
        <p:txBody>
          <a:bodyPr>
            <a:normAutofit/>
          </a:bodyPr>
          <a:lstStyle/>
          <a:p>
            <a:pPr marL="342900" indent="-342900">
              <a:lnSpc>
                <a:spcPct val="90000"/>
              </a:lnSpc>
            </a:pPr>
            <a:r>
              <a:rPr lang="en-US" altLang="en-US" sz="2400" dirty="0"/>
              <a:t>Designs used to sample from large populations are often more complicated than simple random samples.</a:t>
            </a:r>
          </a:p>
          <a:p>
            <a:pPr marL="342900" indent="-342900">
              <a:lnSpc>
                <a:spcPct val="90000"/>
              </a:lnSpc>
            </a:pPr>
            <a:r>
              <a:rPr lang="en-US" altLang="en-US" sz="2400" dirty="0"/>
              <a:t>Sometimes the population is first sliced into homogeneous groups, called </a:t>
            </a:r>
            <a:r>
              <a:rPr lang="en-US" altLang="en-US" sz="2400" dirty="0">
                <a:solidFill>
                  <a:schemeClr val="hlink"/>
                </a:solidFill>
              </a:rPr>
              <a:t>strata</a:t>
            </a:r>
            <a:r>
              <a:rPr lang="en-US" altLang="en-US" sz="2400" dirty="0"/>
              <a:t>, before the sample is selected.</a:t>
            </a:r>
          </a:p>
          <a:p>
            <a:pPr marL="342900" indent="-342900">
              <a:lnSpc>
                <a:spcPct val="90000"/>
              </a:lnSpc>
            </a:pPr>
            <a:r>
              <a:rPr lang="en-US" altLang="en-US" sz="2400" dirty="0"/>
              <a:t>Then simple random sampling is used within each stratum before the results are combined.</a:t>
            </a:r>
          </a:p>
          <a:p>
            <a:pPr marL="342900" indent="-342900">
              <a:lnSpc>
                <a:spcPct val="90000"/>
              </a:lnSpc>
            </a:pPr>
            <a:r>
              <a:rPr lang="en-US" altLang="en-US" sz="2400" dirty="0"/>
              <a:t>This common sampling design is called </a:t>
            </a:r>
            <a:r>
              <a:rPr lang="en-US" altLang="en-US" sz="2400" dirty="0">
                <a:solidFill>
                  <a:schemeClr val="hlink"/>
                </a:solidFill>
              </a:rPr>
              <a:t>stratified random sampling</a:t>
            </a:r>
            <a:r>
              <a:rPr lang="en-US" altLang="en-US" sz="2400" dirty="0"/>
              <a:t>.</a:t>
            </a:r>
          </a:p>
          <a:p>
            <a:pPr marL="342900" indent="-342900">
              <a:lnSpc>
                <a:spcPct val="90000"/>
              </a:lnSpc>
            </a:pPr>
            <a:endParaRPr lang="en-US" altLang="en-US" sz="2400" dirty="0"/>
          </a:p>
        </p:txBody>
      </p:sp>
      <p:pic>
        <p:nvPicPr>
          <p:cNvPr id="8194" name="Picture 2"/>
          <p:cNvPicPr>
            <a:picLocks noChangeAspect="1" noChangeArrowheads="1"/>
          </p:cNvPicPr>
          <p:nvPr/>
        </p:nvPicPr>
        <p:blipFill>
          <a:blip r:embed="rId2" cstate="print"/>
          <a:srcRect/>
          <a:stretch>
            <a:fillRect/>
          </a:stretch>
        </p:blipFill>
        <p:spPr bwMode="auto">
          <a:xfrm>
            <a:off x="1447800" y="3238500"/>
            <a:ext cx="6629400" cy="1313671"/>
          </a:xfrm>
          <a:prstGeom prst="rect">
            <a:avLst/>
          </a:prstGeom>
          <a:noFill/>
          <a:ln w="9525">
            <a:noFill/>
            <a:miter lim="800000"/>
            <a:headEnd/>
            <a:tailEnd/>
          </a:ln>
        </p:spPr>
      </p:pic>
    </p:spTree>
    <p:extLst>
      <p:ext uri="{BB962C8B-B14F-4D97-AF65-F5344CB8AC3E}">
        <p14:creationId xmlns:p14="http://schemas.microsoft.com/office/powerpoint/2010/main" xmlns="" val="372656066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4" name="Rectangle 2"/>
          <p:cNvSpPr>
            <a:spLocks noGrp="1" noChangeArrowheads="1"/>
          </p:cNvSpPr>
          <p:nvPr>
            <p:ph type="title"/>
          </p:nvPr>
        </p:nvSpPr>
        <p:spPr/>
        <p:txBody>
          <a:bodyPr/>
          <a:lstStyle/>
          <a:p>
            <a:r>
              <a:rPr lang="en-US" altLang="en-US" dirty="0"/>
              <a:t>Stratified </a:t>
            </a:r>
            <a:r>
              <a:rPr lang="en-US" altLang="en-US" dirty="0" smtClean="0"/>
              <a:t>Sampling</a:t>
            </a:r>
            <a:endParaRPr lang="en-US" altLang="en-US" dirty="0"/>
          </a:p>
        </p:txBody>
      </p:sp>
      <p:sp>
        <p:nvSpPr>
          <p:cNvPr id="535555" name="Rectangle 3"/>
          <p:cNvSpPr>
            <a:spLocks noGrp="1" noChangeArrowheads="1"/>
          </p:cNvSpPr>
          <p:nvPr>
            <p:ph idx="1"/>
          </p:nvPr>
        </p:nvSpPr>
        <p:spPr/>
        <p:txBody>
          <a:bodyPr>
            <a:normAutofit lnSpcReduction="10000"/>
          </a:bodyPr>
          <a:lstStyle/>
          <a:p>
            <a:pPr marL="342900" indent="-342900"/>
            <a:r>
              <a:rPr lang="en-US" altLang="en-US"/>
              <a:t>The most important benefit is Stratifying can reduce the variability of our results.</a:t>
            </a:r>
          </a:p>
          <a:p>
            <a:pPr marL="742950" lvl="1" indent="-285750"/>
            <a:r>
              <a:rPr lang="en-US" altLang="en-US"/>
              <a:t>When we restrict by strata, additional samples are more like one another, so statistics calculated for the sampled values will vary less from one sample to another.</a:t>
            </a:r>
          </a:p>
          <a:p>
            <a:pPr marL="342900" indent="-342900"/>
            <a:r>
              <a:rPr lang="en-US" altLang="en-US"/>
              <a:t>Stratified random sampling can reduce bias.</a:t>
            </a:r>
          </a:p>
          <a:p>
            <a:pPr marL="342900" indent="-342900"/>
            <a:r>
              <a:rPr lang="en-US" altLang="en-US"/>
              <a:t>Stratified sampling can also help us notice important differences among groups.</a:t>
            </a:r>
          </a:p>
        </p:txBody>
      </p:sp>
    </p:spTree>
    <p:extLst>
      <p:ext uri="{BB962C8B-B14F-4D97-AF65-F5344CB8AC3E}">
        <p14:creationId xmlns:p14="http://schemas.microsoft.com/office/powerpoint/2010/main" xmlns="" val="28039700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Example</a:t>
            </a:r>
            <a:endParaRPr lang="en-US" dirty="0"/>
          </a:p>
        </p:txBody>
      </p:sp>
      <p:pic>
        <p:nvPicPr>
          <p:cNvPr id="9218" name="Picture 2"/>
          <p:cNvPicPr>
            <a:picLocks noChangeAspect="1" noChangeArrowheads="1"/>
          </p:cNvPicPr>
          <p:nvPr/>
        </p:nvPicPr>
        <p:blipFill>
          <a:blip r:embed="rId2" cstate="print"/>
          <a:srcRect/>
          <a:stretch>
            <a:fillRect/>
          </a:stretch>
        </p:blipFill>
        <p:spPr bwMode="auto">
          <a:xfrm>
            <a:off x="609600" y="0"/>
            <a:ext cx="8001000" cy="4757352"/>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8" name="Rectangle 2"/>
          <p:cNvSpPr>
            <a:spLocks noGrp="1" noChangeArrowheads="1"/>
          </p:cNvSpPr>
          <p:nvPr>
            <p:ph type="title"/>
          </p:nvPr>
        </p:nvSpPr>
        <p:spPr/>
        <p:txBody>
          <a:bodyPr>
            <a:normAutofit/>
          </a:bodyPr>
          <a:lstStyle/>
          <a:p>
            <a:r>
              <a:rPr lang="en-US" altLang="en-US" sz="3600" dirty="0"/>
              <a:t>Cluster and Multistage Sampling</a:t>
            </a:r>
          </a:p>
        </p:txBody>
      </p:sp>
      <p:sp>
        <p:nvSpPr>
          <p:cNvPr id="536579" name="Rectangle 3"/>
          <p:cNvSpPr>
            <a:spLocks noGrp="1" noChangeArrowheads="1"/>
          </p:cNvSpPr>
          <p:nvPr>
            <p:ph idx="1"/>
          </p:nvPr>
        </p:nvSpPr>
        <p:spPr>
          <a:xfrm>
            <a:off x="381000" y="190500"/>
            <a:ext cx="8294687" cy="4191000"/>
          </a:xfrm>
        </p:spPr>
        <p:txBody>
          <a:bodyPr>
            <a:normAutofit/>
          </a:bodyPr>
          <a:lstStyle/>
          <a:p>
            <a:pPr marL="342900" indent="-342900">
              <a:lnSpc>
                <a:spcPct val="90000"/>
              </a:lnSpc>
            </a:pPr>
            <a:r>
              <a:rPr lang="en-US" altLang="en-US" sz="2400" dirty="0"/>
              <a:t>Sometimes stratifying isn’t practical and simple random sampling is difficult.</a:t>
            </a:r>
          </a:p>
          <a:p>
            <a:pPr marL="342900" indent="-342900">
              <a:lnSpc>
                <a:spcPct val="90000"/>
              </a:lnSpc>
            </a:pPr>
            <a:r>
              <a:rPr lang="en-US" altLang="en-US" sz="2400" dirty="0"/>
              <a:t>Splitting the population into similar parts or </a:t>
            </a:r>
            <a:r>
              <a:rPr lang="en-US" altLang="en-US" sz="2400" dirty="0">
                <a:solidFill>
                  <a:schemeClr val="hlink"/>
                </a:solidFill>
              </a:rPr>
              <a:t>clusters</a:t>
            </a:r>
            <a:r>
              <a:rPr lang="en-US" altLang="en-US" sz="2400" dirty="0"/>
              <a:t> can make sampling more practical.</a:t>
            </a:r>
          </a:p>
          <a:p>
            <a:pPr marL="742950" lvl="1" indent="-285750">
              <a:lnSpc>
                <a:spcPct val="90000"/>
              </a:lnSpc>
            </a:pPr>
            <a:r>
              <a:rPr lang="en-US" altLang="en-US" sz="2000" dirty="0"/>
              <a:t>Then we could select one or a few clusters at random and perform a census within each of them.</a:t>
            </a:r>
          </a:p>
          <a:p>
            <a:pPr marL="742950" lvl="1" indent="-285750">
              <a:lnSpc>
                <a:spcPct val="90000"/>
              </a:lnSpc>
            </a:pPr>
            <a:r>
              <a:rPr lang="en-US" altLang="en-US" sz="2000" dirty="0"/>
              <a:t>This sampling design is called </a:t>
            </a:r>
            <a:r>
              <a:rPr lang="en-US" altLang="en-US" sz="2000" dirty="0">
                <a:solidFill>
                  <a:schemeClr val="hlink"/>
                </a:solidFill>
              </a:rPr>
              <a:t>cluster sampling</a:t>
            </a:r>
            <a:r>
              <a:rPr lang="en-US" altLang="en-US" sz="2000" dirty="0"/>
              <a:t>.</a:t>
            </a:r>
          </a:p>
          <a:p>
            <a:pPr marL="742950" lvl="1" indent="-285750">
              <a:lnSpc>
                <a:spcPct val="90000"/>
              </a:lnSpc>
            </a:pPr>
            <a:r>
              <a:rPr lang="en-US" altLang="en-US" sz="2000" dirty="0"/>
              <a:t>If each cluster fairly represents the full population, cluster sampling will give us an unbiased sample.</a:t>
            </a:r>
          </a:p>
        </p:txBody>
      </p:sp>
      <p:pic>
        <p:nvPicPr>
          <p:cNvPr id="10242" name="Picture 2"/>
          <p:cNvPicPr>
            <a:picLocks noChangeAspect="1" noChangeArrowheads="1"/>
          </p:cNvPicPr>
          <p:nvPr/>
        </p:nvPicPr>
        <p:blipFill>
          <a:blip r:embed="rId2" cstate="print"/>
          <a:srcRect/>
          <a:stretch>
            <a:fillRect/>
          </a:stretch>
        </p:blipFill>
        <p:spPr bwMode="auto">
          <a:xfrm>
            <a:off x="533400" y="3238500"/>
            <a:ext cx="7839367" cy="1447800"/>
          </a:xfrm>
          <a:prstGeom prst="rect">
            <a:avLst/>
          </a:prstGeom>
          <a:noFill/>
          <a:ln w="9525">
            <a:noFill/>
            <a:miter lim="800000"/>
            <a:headEnd/>
            <a:tailEnd/>
          </a:ln>
        </p:spPr>
      </p:pic>
    </p:spTree>
    <p:extLst>
      <p:ext uri="{BB962C8B-B14F-4D97-AF65-F5344CB8AC3E}">
        <p14:creationId xmlns:p14="http://schemas.microsoft.com/office/powerpoint/2010/main" xmlns="" val="392139104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2" name="Rectangle 2"/>
          <p:cNvSpPr>
            <a:spLocks noGrp="1" noChangeArrowheads="1"/>
          </p:cNvSpPr>
          <p:nvPr>
            <p:ph type="title"/>
          </p:nvPr>
        </p:nvSpPr>
        <p:spPr/>
        <p:txBody>
          <a:bodyPr>
            <a:normAutofit/>
          </a:bodyPr>
          <a:lstStyle/>
          <a:p>
            <a:r>
              <a:rPr lang="en-US" altLang="en-US" sz="3600" dirty="0"/>
              <a:t>Cluster and Multistage </a:t>
            </a:r>
            <a:r>
              <a:rPr lang="en-US" altLang="en-US" sz="3600" dirty="0" smtClean="0"/>
              <a:t>Sampling</a:t>
            </a:r>
            <a:endParaRPr lang="en-US" altLang="en-US" sz="3600" dirty="0"/>
          </a:p>
        </p:txBody>
      </p:sp>
      <p:sp>
        <p:nvSpPr>
          <p:cNvPr id="537603" name="Rectangle 3"/>
          <p:cNvSpPr>
            <a:spLocks noGrp="1" noChangeArrowheads="1"/>
          </p:cNvSpPr>
          <p:nvPr>
            <p:ph idx="1"/>
          </p:nvPr>
        </p:nvSpPr>
        <p:spPr/>
        <p:txBody>
          <a:bodyPr>
            <a:normAutofit fontScale="92500" lnSpcReduction="10000"/>
          </a:bodyPr>
          <a:lstStyle/>
          <a:p>
            <a:pPr marL="342900" indent="-342900">
              <a:lnSpc>
                <a:spcPct val="90000"/>
              </a:lnSpc>
            </a:pPr>
            <a:r>
              <a:rPr lang="en-US" altLang="en-US"/>
              <a:t>Cluster sampling is not the same as stratified sampling.</a:t>
            </a:r>
          </a:p>
          <a:p>
            <a:pPr marL="742950" lvl="1" indent="-285750">
              <a:lnSpc>
                <a:spcPct val="90000"/>
              </a:lnSpc>
            </a:pPr>
            <a:r>
              <a:rPr lang="en-US" altLang="en-US"/>
              <a:t>We stratify to ensure that our sample represents different groups in the population, and sample randomly within each stratum.</a:t>
            </a:r>
            <a:endParaRPr lang="en-US" altLang="en-US" sz="2600"/>
          </a:p>
          <a:p>
            <a:pPr marL="1143000" lvl="2" indent="-228600">
              <a:lnSpc>
                <a:spcPct val="90000"/>
              </a:lnSpc>
            </a:pPr>
            <a:r>
              <a:rPr lang="en-US" altLang="en-US" sz="2600"/>
              <a:t>Strata are internally homogeneous, but differ from one another.</a:t>
            </a:r>
            <a:endParaRPr lang="en-US" altLang="en-US" sz="2800"/>
          </a:p>
          <a:p>
            <a:pPr marL="742950" lvl="1" indent="-285750">
              <a:lnSpc>
                <a:spcPct val="90000"/>
              </a:lnSpc>
            </a:pPr>
            <a:r>
              <a:rPr lang="en-US" altLang="en-US"/>
              <a:t>Clusters are more or less alike, are internally heterogeneous and each resembling the overall population.</a:t>
            </a:r>
          </a:p>
          <a:p>
            <a:pPr marL="1143000" lvl="2" indent="-228600">
              <a:lnSpc>
                <a:spcPct val="90000"/>
              </a:lnSpc>
            </a:pPr>
            <a:r>
              <a:rPr lang="en-US" altLang="en-US" sz="2600"/>
              <a:t>We select clusters to make sampling more practical or affordable.</a:t>
            </a:r>
            <a:endParaRPr lang="en-US" altLang="en-US" sz="2800"/>
          </a:p>
        </p:txBody>
      </p:sp>
    </p:spTree>
    <p:extLst>
      <p:ext uri="{BB962C8B-B14F-4D97-AF65-F5344CB8AC3E}">
        <p14:creationId xmlns:p14="http://schemas.microsoft.com/office/powerpoint/2010/main" xmlns="" val="22881005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6" name="Rectangle 2"/>
          <p:cNvSpPr>
            <a:spLocks noGrp="1" noChangeArrowheads="1"/>
          </p:cNvSpPr>
          <p:nvPr>
            <p:ph type="title"/>
          </p:nvPr>
        </p:nvSpPr>
        <p:spPr/>
        <p:txBody>
          <a:bodyPr>
            <a:normAutofit/>
          </a:bodyPr>
          <a:lstStyle/>
          <a:p>
            <a:r>
              <a:rPr lang="en-US" altLang="en-US" sz="3600" dirty="0"/>
              <a:t>Cluster and Multistage </a:t>
            </a:r>
            <a:r>
              <a:rPr lang="en-US" altLang="en-US" sz="3600" dirty="0" smtClean="0"/>
              <a:t>Sampling</a:t>
            </a:r>
            <a:endParaRPr lang="en-US" altLang="en-US" sz="3600" dirty="0"/>
          </a:p>
        </p:txBody>
      </p:sp>
      <p:sp>
        <p:nvSpPr>
          <p:cNvPr id="538627" name="Rectangle 3"/>
          <p:cNvSpPr>
            <a:spLocks noGrp="1" noChangeArrowheads="1"/>
          </p:cNvSpPr>
          <p:nvPr>
            <p:ph idx="1"/>
          </p:nvPr>
        </p:nvSpPr>
        <p:spPr/>
        <p:txBody>
          <a:bodyPr/>
          <a:lstStyle/>
          <a:p>
            <a:pPr marL="342900" indent="-342900"/>
            <a:r>
              <a:rPr lang="en-US" altLang="en-US"/>
              <a:t>Sometimes we use a variety of sampling methods together.</a:t>
            </a:r>
          </a:p>
          <a:p>
            <a:pPr marL="342900" indent="-342900"/>
            <a:r>
              <a:rPr lang="en-US" altLang="en-US"/>
              <a:t>Sampling schemes that combine several methods are called </a:t>
            </a:r>
            <a:r>
              <a:rPr lang="en-US" altLang="en-US">
                <a:solidFill>
                  <a:schemeClr val="hlink"/>
                </a:solidFill>
              </a:rPr>
              <a:t>multistage samples</a:t>
            </a:r>
            <a:r>
              <a:rPr lang="en-US" altLang="en-US"/>
              <a:t>.</a:t>
            </a:r>
          </a:p>
          <a:p>
            <a:pPr marL="342900" indent="-342900"/>
            <a:r>
              <a:rPr lang="en-US" altLang="en-US"/>
              <a:t>Most surveys conducted by professional polling organizations use some combination of stratified and cluster sampling as well as simple random sampling.</a:t>
            </a:r>
            <a:endParaRPr lang="en-US" altLang="en-US" sz="3000"/>
          </a:p>
        </p:txBody>
      </p:sp>
    </p:spTree>
    <p:extLst>
      <p:ext uri="{BB962C8B-B14F-4D97-AF65-F5344CB8AC3E}">
        <p14:creationId xmlns:p14="http://schemas.microsoft.com/office/powerpoint/2010/main" xmlns="" val="10709774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50" name="Rectangle 2"/>
          <p:cNvSpPr>
            <a:spLocks noGrp="1" noChangeArrowheads="1"/>
          </p:cNvSpPr>
          <p:nvPr>
            <p:ph type="title"/>
          </p:nvPr>
        </p:nvSpPr>
        <p:spPr/>
        <p:txBody>
          <a:bodyPr/>
          <a:lstStyle/>
          <a:p>
            <a:r>
              <a:rPr lang="en-US" altLang="en-US"/>
              <a:t>Systematic Samples</a:t>
            </a:r>
          </a:p>
        </p:txBody>
      </p:sp>
      <p:sp>
        <p:nvSpPr>
          <p:cNvPr id="539651" name="Rectangle 3"/>
          <p:cNvSpPr>
            <a:spLocks noGrp="1" noChangeArrowheads="1"/>
          </p:cNvSpPr>
          <p:nvPr>
            <p:ph idx="1"/>
          </p:nvPr>
        </p:nvSpPr>
        <p:spPr/>
        <p:txBody>
          <a:bodyPr>
            <a:normAutofit fontScale="92500" lnSpcReduction="10000"/>
          </a:bodyPr>
          <a:lstStyle/>
          <a:p>
            <a:pPr marL="342900" indent="-342900">
              <a:lnSpc>
                <a:spcPct val="90000"/>
              </a:lnSpc>
            </a:pPr>
            <a:r>
              <a:rPr lang="en-US" altLang="en-US"/>
              <a:t>Sometimes we draw a sample by selecting individuals systematically.</a:t>
            </a:r>
          </a:p>
          <a:p>
            <a:pPr marL="742950" lvl="1" indent="-285750">
              <a:lnSpc>
                <a:spcPct val="90000"/>
              </a:lnSpc>
            </a:pPr>
            <a:r>
              <a:rPr lang="en-US" altLang="en-US"/>
              <a:t>For example, you might survey every 10th person on an alphabetical list of students.</a:t>
            </a:r>
          </a:p>
          <a:p>
            <a:pPr marL="342900" indent="-342900">
              <a:lnSpc>
                <a:spcPct val="90000"/>
              </a:lnSpc>
            </a:pPr>
            <a:r>
              <a:rPr lang="en-US" altLang="en-US"/>
              <a:t>To make it random, you must still start the systematic selection from a randomly selected individual.</a:t>
            </a:r>
          </a:p>
          <a:p>
            <a:pPr marL="342900" indent="-342900">
              <a:lnSpc>
                <a:spcPct val="90000"/>
              </a:lnSpc>
            </a:pPr>
            <a:r>
              <a:rPr lang="en-US" altLang="en-US"/>
              <a:t>When there is no reason to believe that the order of the list could be associated in any way with the responses sought, </a:t>
            </a:r>
            <a:r>
              <a:rPr lang="en-US" altLang="en-US">
                <a:solidFill>
                  <a:schemeClr val="hlink"/>
                </a:solidFill>
              </a:rPr>
              <a:t>systematic sampling</a:t>
            </a:r>
            <a:r>
              <a:rPr lang="en-US" altLang="en-US"/>
              <a:t> can give a representative sample.</a:t>
            </a:r>
          </a:p>
        </p:txBody>
      </p:sp>
    </p:spTree>
    <p:extLst>
      <p:ext uri="{BB962C8B-B14F-4D97-AF65-F5344CB8AC3E}">
        <p14:creationId xmlns:p14="http://schemas.microsoft.com/office/powerpoint/2010/main" xmlns="" val="26945376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4" name="Rectangle 2"/>
          <p:cNvSpPr>
            <a:spLocks noGrp="1" noChangeArrowheads="1"/>
          </p:cNvSpPr>
          <p:nvPr>
            <p:ph type="title"/>
          </p:nvPr>
        </p:nvSpPr>
        <p:spPr/>
        <p:txBody>
          <a:bodyPr/>
          <a:lstStyle/>
          <a:p>
            <a:r>
              <a:rPr lang="en-US" altLang="en-US" dirty="0"/>
              <a:t>Systematic </a:t>
            </a:r>
            <a:r>
              <a:rPr lang="en-US" altLang="en-US" dirty="0" smtClean="0"/>
              <a:t>Samples</a:t>
            </a:r>
            <a:endParaRPr lang="en-US" altLang="en-US" dirty="0"/>
          </a:p>
        </p:txBody>
      </p:sp>
      <p:sp>
        <p:nvSpPr>
          <p:cNvPr id="540675" name="Rectangle 3"/>
          <p:cNvSpPr>
            <a:spLocks noGrp="1" noChangeArrowheads="1"/>
          </p:cNvSpPr>
          <p:nvPr>
            <p:ph idx="1"/>
          </p:nvPr>
        </p:nvSpPr>
        <p:spPr/>
        <p:txBody>
          <a:bodyPr/>
          <a:lstStyle/>
          <a:p>
            <a:pPr marL="342900" indent="-342900"/>
            <a:r>
              <a:rPr lang="en-US" altLang="en-US"/>
              <a:t>Systematic sampling can be much less expensive than true random sampling.</a:t>
            </a:r>
          </a:p>
          <a:p>
            <a:pPr marL="342900" indent="-342900"/>
            <a:r>
              <a:rPr lang="en-US" altLang="en-US"/>
              <a:t>When you use a systematic sample, you need to justify the assumption that the systematic method is not associated with any of the measured variables.</a:t>
            </a:r>
          </a:p>
        </p:txBody>
      </p:sp>
    </p:spTree>
    <p:extLst>
      <p:ext uri="{BB962C8B-B14F-4D97-AF65-F5344CB8AC3E}">
        <p14:creationId xmlns:p14="http://schemas.microsoft.com/office/powerpoint/2010/main" xmlns="" val="26081694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8" name="Rectangle 2"/>
          <p:cNvSpPr>
            <a:spLocks noGrp="1" noChangeArrowheads="1"/>
          </p:cNvSpPr>
          <p:nvPr>
            <p:ph type="title"/>
          </p:nvPr>
        </p:nvSpPr>
        <p:spPr/>
        <p:txBody>
          <a:bodyPr/>
          <a:lstStyle/>
          <a:p>
            <a:r>
              <a:rPr lang="en-US" altLang="en-US"/>
              <a:t>Defining the “Who”</a:t>
            </a:r>
          </a:p>
        </p:txBody>
      </p:sp>
      <p:sp>
        <p:nvSpPr>
          <p:cNvPr id="541699" name="Rectangle 3"/>
          <p:cNvSpPr>
            <a:spLocks noGrp="1" noChangeArrowheads="1"/>
          </p:cNvSpPr>
          <p:nvPr>
            <p:ph idx="1"/>
          </p:nvPr>
        </p:nvSpPr>
        <p:spPr>
          <a:ln/>
        </p:spPr>
        <p:txBody>
          <a:bodyPr/>
          <a:lstStyle/>
          <a:p>
            <a:pPr marL="342900" indent="-342900">
              <a:lnSpc>
                <a:spcPct val="90000"/>
              </a:lnSpc>
            </a:pPr>
            <a:r>
              <a:rPr lang="en-US" altLang="en-US"/>
              <a:t>The </a:t>
            </a:r>
            <a:r>
              <a:rPr lang="en-US" altLang="en-US" i="1"/>
              <a:t>Who</a:t>
            </a:r>
            <a:r>
              <a:rPr lang="en-US" altLang="en-US"/>
              <a:t> of a survey can refer to different groups, and the resulting ambiguity can tell you a lot about the success of a study.</a:t>
            </a:r>
          </a:p>
          <a:p>
            <a:pPr marL="342900" indent="-342900">
              <a:lnSpc>
                <a:spcPct val="90000"/>
              </a:lnSpc>
            </a:pPr>
            <a:r>
              <a:rPr lang="en-US" altLang="en-US"/>
              <a:t>To start, think about the population of interest. Often, you’ll find that this is not really a well-defined group.</a:t>
            </a:r>
          </a:p>
          <a:p>
            <a:pPr marL="742950" lvl="1" indent="-285750">
              <a:lnSpc>
                <a:spcPct val="90000"/>
              </a:lnSpc>
            </a:pPr>
            <a:r>
              <a:rPr lang="en-US" altLang="en-US"/>
              <a:t>Even if the population is clear, it may not be a practical group to study.</a:t>
            </a:r>
          </a:p>
        </p:txBody>
      </p:sp>
    </p:spTree>
    <p:extLst>
      <p:ext uri="{BB962C8B-B14F-4D97-AF65-F5344CB8AC3E}">
        <p14:creationId xmlns:p14="http://schemas.microsoft.com/office/powerpoint/2010/main" xmlns="" val="366477727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2" name="Rectangle 2"/>
          <p:cNvSpPr>
            <a:spLocks noGrp="1" noChangeArrowheads="1"/>
          </p:cNvSpPr>
          <p:nvPr>
            <p:ph type="title"/>
          </p:nvPr>
        </p:nvSpPr>
        <p:spPr/>
        <p:txBody>
          <a:bodyPr/>
          <a:lstStyle/>
          <a:p>
            <a:r>
              <a:rPr lang="en-US" altLang="en-US" dirty="0"/>
              <a:t>Defining the “Who</a:t>
            </a:r>
            <a:r>
              <a:rPr lang="en-US" altLang="en-US" dirty="0" smtClean="0"/>
              <a:t>”</a:t>
            </a:r>
            <a:endParaRPr lang="en-US" altLang="en-US" dirty="0"/>
          </a:p>
        </p:txBody>
      </p:sp>
      <p:sp>
        <p:nvSpPr>
          <p:cNvPr id="542723" name="Rectangle 3"/>
          <p:cNvSpPr>
            <a:spLocks noGrp="1" noChangeArrowheads="1"/>
          </p:cNvSpPr>
          <p:nvPr>
            <p:ph idx="1"/>
          </p:nvPr>
        </p:nvSpPr>
        <p:spPr>
          <a:ln/>
        </p:spPr>
        <p:txBody>
          <a:bodyPr/>
          <a:lstStyle/>
          <a:p>
            <a:pPr marL="342900" indent="-342900">
              <a:lnSpc>
                <a:spcPct val="90000"/>
              </a:lnSpc>
            </a:pPr>
            <a:r>
              <a:rPr lang="en-US" altLang="en-US"/>
              <a:t>Second, you must specify the sampling frame. </a:t>
            </a:r>
          </a:p>
          <a:p>
            <a:pPr marL="742950" lvl="1" indent="-285750">
              <a:lnSpc>
                <a:spcPct val="90000"/>
              </a:lnSpc>
            </a:pPr>
            <a:r>
              <a:rPr lang="en-US" altLang="en-US"/>
              <a:t>Usually, the sampling frame is not the group you </a:t>
            </a:r>
            <a:r>
              <a:rPr lang="en-US" altLang="en-US" i="1"/>
              <a:t>really</a:t>
            </a:r>
            <a:r>
              <a:rPr lang="en-US" altLang="en-US"/>
              <a:t> want to know about. </a:t>
            </a:r>
          </a:p>
          <a:p>
            <a:pPr marL="742950" lvl="1" indent="-285750">
              <a:lnSpc>
                <a:spcPct val="90000"/>
              </a:lnSpc>
            </a:pPr>
            <a:r>
              <a:rPr lang="en-US" altLang="en-US"/>
              <a:t>The sampling frame limits what your survey can find out.</a:t>
            </a:r>
          </a:p>
        </p:txBody>
      </p:sp>
    </p:spTree>
    <p:extLst>
      <p:ext uri="{BB962C8B-B14F-4D97-AF65-F5344CB8AC3E}">
        <p14:creationId xmlns:p14="http://schemas.microsoft.com/office/powerpoint/2010/main" xmlns="" val="277558944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70" name="Rectangle 2"/>
          <p:cNvSpPr>
            <a:spLocks noGrp="1" noChangeArrowheads="1"/>
          </p:cNvSpPr>
          <p:nvPr>
            <p:ph type="title"/>
          </p:nvPr>
        </p:nvSpPr>
        <p:spPr/>
        <p:txBody>
          <a:bodyPr/>
          <a:lstStyle/>
          <a:p>
            <a:r>
              <a:rPr lang="en-US" altLang="en-US" sz="3200" dirty="0"/>
              <a:t>Idea 1: Examine a Part of the </a:t>
            </a:r>
            <a:r>
              <a:rPr lang="en-US" altLang="en-US" sz="3200" dirty="0" smtClean="0"/>
              <a:t>Whole</a:t>
            </a:r>
            <a:endParaRPr lang="en-US" altLang="en-US" sz="3200" dirty="0"/>
          </a:p>
        </p:txBody>
      </p:sp>
      <p:sp>
        <p:nvSpPr>
          <p:cNvPr id="519171" name="Rectangle 3"/>
          <p:cNvSpPr>
            <a:spLocks noGrp="1" noChangeArrowheads="1"/>
          </p:cNvSpPr>
          <p:nvPr>
            <p:ph idx="1"/>
          </p:nvPr>
        </p:nvSpPr>
        <p:spPr>
          <a:ln/>
        </p:spPr>
        <p:txBody>
          <a:bodyPr/>
          <a:lstStyle/>
          <a:p>
            <a:pPr marL="342900" indent="-342900"/>
            <a:r>
              <a:rPr lang="en-US" altLang="en-US"/>
              <a:t>Sampling is a natural thing to do. Think about sampling something you are cooking—you taste (examine) a small part of what you’re cooking to get an idea about the dish as a whole.</a:t>
            </a:r>
          </a:p>
        </p:txBody>
      </p:sp>
    </p:spTree>
    <p:extLst>
      <p:ext uri="{BB962C8B-B14F-4D97-AF65-F5344CB8AC3E}">
        <p14:creationId xmlns:p14="http://schemas.microsoft.com/office/powerpoint/2010/main" xmlns="" val="24423154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6" name="Rectangle 2"/>
          <p:cNvSpPr>
            <a:spLocks noGrp="1" noChangeArrowheads="1"/>
          </p:cNvSpPr>
          <p:nvPr>
            <p:ph type="title"/>
          </p:nvPr>
        </p:nvSpPr>
        <p:spPr/>
        <p:txBody>
          <a:bodyPr/>
          <a:lstStyle/>
          <a:p>
            <a:r>
              <a:rPr lang="en-US" altLang="en-US" dirty="0"/>
              <a:t>Defining the “Who</a:t>
            </a:r>
            <a:r>
              <a:rPr lang="en-US" altLang="en-US" dirty="0" smtClean="0"/>
              <a:t>”</a:t>
            </a:r>
            <a:endParaRPr lang="en-US" altLang="en-US" dirty="0"/>
          </a:p>
        </p:txBody>
      </p:sp>
      <p:sp>
        <p:nvSpPr>
          <p:cNvPr id="543747" name="Rectangle 3"/>
          <p:cNvSpPr>
            <a:spLocks noGrp="1" noChangeArrowheads="1"/>
          </p:cNvSpPr>
          <p:nvPr>
            <p:ph idx="1"/>
          </p:nvPr>
        </p:nvSpPr>
        <p:spPr>
          <a:ln/>
        </p:spPr>
        <p:txBody>
          <a:bodyPr/>
          <a:lstStyle/>
          <a:p>
            <a:pPr marL="342900" indent="-342900">
              <a:lnSpc>
                <a:spcPct val="90000"/>
              </a:lnSpc>
            </a:pPr>
            <a:r>
              <a:rPr lang="en-US" altLang="en-US"/>
              <a:t>Then there’s your target sample. </a:t>
            </a:r>
          </a:p>
          <a:p>
            <a:pPr marL="742950" lvl="1" indent="-285750">
              <a:lnSpc>
                <a:spcPct val="90000"/>
              </a:lnSpc>
            </a:pPr>
            <a:r>
              <a:rPr lang="en-US" altLang="en-US"/>
              <a:t>These are the individuals for whom you </a:t>
            </a:r>
            <a:r>
              <a:rPr lang="en-US" altLang="en-US" i="1"/>
              <a:t>intend</a:t>
            </a:r>
            <a:r>
              <a:rPr lang="en-US" altLang="en-US"/>
              <a:t> to measure responses. </a:t>
            </a:r>
          </a:p>
          <a:p>
            <a:pPr marL="742950" lvl="1" indent="-285750">
              <a:lnSpc>
                <a:spcPct val="90000"/>
              </a:lnSpc>
            </a:pPr>
            <a:r>
              <a:rPr lang="en-US" altLang="en-US"/>
              <a:t>You’re not likely to get responses from all of them. Nonresponse is a problem in many surveys.</a:t>
            </a:r>
          </a:p>
        </p:txBody>
      </p:sp>
    </p:spTree>
    <p:extLst>
      <p:ext uri="{BB962C8B-B14F-4D97-AF65-F5344CB8AC3E}">
        <p14:creationId xmlns:p14="http://schemas.microsoft.com/office/powerpoint/2010/main" xmlns="" val="14767334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70" name="Rectangle 2"/>
          <p:cNvSpPr>
            <a:spLocks noGrp="1" noChangeArrowheads="1"/>
          </p:cNvSpPr>
          <p:nvPr>
            <p:ph type="title"/>
          </p:nvPr>
        </p:nvSpPr>
        <p:spPr/>
        <p:txBody>
          <a:bodyPr/>
          <a:lstStyle/>
          <a:p>
            <a:r>
              <a:rPr lang="en-US" altLang="en-US" dirty="0"/>
              <a:t>Defining the “Who</a:t>
            </a:r>
            <a:r>
              <a:rPr lang="en-US" altLang="en-US" dirty="0" smtClean="0"/>
              <a:t>”</a:t>
            </a:r>
            <a:endParaRPr lang="en-US" altLang="en-US" dirty="0"/>
          </a:p>
        </p:txBody>
      </p:sp>
      <p:sp>
        <p:nvSpPr>
          <p:cNvPr id="544771" name="Rectangle 3"/>
          <p:cNvSpPr>
            <a:spLocks noGrp="1" noChangeArrowheads="1"/>
          </p:cNvSpPr>
          <p:nvPr>
            <p:ph idx="1"/>
          </p:nvPr>
        </p:nvSpPr>
        <p:spPr>
          <a:ln/>
        </p:spPr>
        <p:txBody>
          <a:bodyPr/>
          <a:lstStyle/>
          <a:p>
            <a:pPr marL="342900" indent="-342900"/>
            <a:r>
              <a:rPr lang="en-US" altLang="en-US"/>
              <a:t>Finally, there is your sample—the actual respondents. </a:t>
            </a:r>
          </a:p>
          <a:p>
            <a:pPr marL="742950" lvl="1" indent="-285750"/>
            <a:r>
              <a:rPr lang="en-US" altLang="en-US"/>
              <a:t>These are the individuals about whom you </a:t>
            </a:r>
            <a:r>
              <a:rPr lang="en-US" altLang="en-US" i="1"/>
              <a:t>do </a:t>
            </a:r>
            <a:r>
              <a:rPr lang="en-US" altLang="en-US"/>
              <a:t>get data and can draw conclusions. </a:t>
            </a:r>
          </a:p>
          <a:p>
            <a:pPr marL="742950" lvl="1" indent="-285750"/>
            <a:r>
              <a:rPr lang="en-US" altLang="en-US"/>
              <a:t>Unfortunately, they might not be representative of the sample, the sampling frame, or the population.</a:t>
            </a:r>
          </a:p>
        </p:txBody>
      </p:sp>
    </p:spTree>
    <p:extLst>
      <p:ext uri="{BB962C8B-B14F-4D97-AF65-F5344CB8AC3E}">
        <p14:creationId xmlns:p14="http://schemas.microsoft.com/office/powerpoint/2010/main" xmlns="" val="195732198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4" name="Rectangle 2"/>
          <p:cNvSpPr>
            <a:spLocks noGrp="1" noChangeArrowheads="1"/>
          </p:cNvSpPr>
          <p:nvPr>
            <p:ph type="title"/>
          </p:nvPr>
        </p:nvSpPr>
        <p:spPr/>
        <p:txBody>
          <a:bodyPr/>
          <a:lstStyle/>
          <a:p>
            <a:r>
              <a:rPr lang="en-US" altLang="en-US" dirty="0"/>
              <a:t>Defining the “Who</a:t>
            </a:r>
            <a:r>
              <a:rPr lang="en-US" altLang="en-US" dirty="0" smtClean="0"/>
              <a:t>”</a:t>
            </a:r>
            <a:endParaRPr lang="en-US" altLang="en-US" dirty="0"/>
          </a:p>
        </p:txBody>
      </p:sp>
      <p:sp>
        <p:nvSpPr>
          <p:cNvPr id="545795" name="Rectangle 3"/>
          <p:cNvSpPr>
            <a:spLocks noGrp="1" noChangeArrowheads="1"/>
          </p:cNvSpPr>
          <p:nvPr>
            <p:ph idx="1"/>
          </p:nvPr>
        </p:nvSpPr>
        <p:spPr>
          <a:ln/>
        </p:spPr>
        <p:txBody>
          <a:bodyPr/>
          <a:lstStyle/>
          <a:p>
            <a:pPr marL="342900" indent="-342900"/>
            <a:r>
              <a:rPr lang="en-US" altLang="en-US"/>
              <a:t>At each step, the group we can study may be constrained further.</a:t>
            </a:r>
          </a:p>
          <a:p>
            <a:pPr marL="342900" indent="-342900"/>
            <a:r>
              <a:rPr lang="en-US" altLang="en-US"/>
              <a:t>The </a:t>
            </a:r>
            <a:r>
              <a:rPr lang="en-US" altLang="en-US" i="1"/>
              <a:t>Who</a:t>
            </a:r>
            <a:r>
              <a:rPr lang="en-US" altLang="en-US"/>
              <a:t> keeps changing, and each constraint can introduce biases.</a:t>
            </a:r>
          </a:p>
          <a:p>
            <a:pPr marL="342900" indent="-342900"/>
            <a:r>
              <a:rPr lang="en-US" altLang="en-US"/>
              <a:t>A careful study should address the question of how well each group matches the population of interest.</a:t>
            </a:r>
          </a:p>
        </p:txBody>
      </p:sp>
    </p:spTree>
    <p:extLst>
      <p:ext uri="{BB962C8B-B14F-4D97-AF65-F5344CB8AC3E}">
        <p14:creationId xmlns:p14="http://schemas.microsoft.com/office/powerpoint/2010/main" xmlns="" val="23676028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8" name="Rectangle 2"/>
          <p:cNvSpPr>
            <a:spLocks noGrp="1" noChangeArrowheads="1"/>
          </p:cNvSpPr>
          <p:nvPr>
            <p:ph type="title"/>
          </p:nvPr>
        </p:nvSpPr>
        <p:spPr/>
        <p:txBody>
          <a:bodyPr/>
          <a:lstStyle/>
          <a:p>
            <a:r>
              <a:rPr lang="en-US" altLang="en-US" dirty="0"/>
              <a:t>Defining the “Who</a:t>
            </a:r>
            <a:r>
              <a:rPr lang="en-US" altLang="en-US" dirty="0" smtClean="0"/>
              <a:t>”</a:t>
            </a:r>
            <a:endParaRPr lang="en-US" altLang="en-US" dirty="0"/>
          </a:p>
        </p:txBody>
      </p:sp>
      <p:sp>
        <p:nvSpPr>
          <p:cNvPr id="546819" name="Rectangle 3"/>
          <p:cNvSpPr>
            <a:spLocks noGrp="1" noChangeArrowheads="1"/>
          </p:cNvSpPr>
          <p:nvPr>
            <p:ph idx="1"/>
          </p:nvPr>
        </p:nvSpPr>
        <p:spPr>
          <a:ln/>
        </p:spPr>
        <p:txBody>
          <a:bodyPr/>
          <a:lstStyle/>
          <a:p>
            <a:pPr marL="342900" indent="-342900">
              <a:lnSpc>
                <a:spcPct val="90000"/>
              </a:lnSpc>
            </a:pPr>
            <a:r>
              <a:rPr lang="en-US" altLang="en-US"/>
              <a:t>One of the main benefits of simple random sampling is that it never loses its sense of who’s </a:t>
            </a:r>
            <a:r>
              <a:rPr lang="en-US" altLang="en-US" i="1"/>
              <a:t>Who</a:t>
            </a:r>
            <a:r>
              <a:rPr lang="en-US" altLang="en-US"/>
              <a:t>. </a:t>
            </a:r>
          </a:p>
          <a:p>
            <a:pPr marL="742950" lvl="1" indent="-285750">
              <a:lnSpc>
                <a:spcPct val="90000"/>
              </a:lnSpc>
            </a:pPr>
            <a:r>
              <a:rPr lang="en-US" altLang="en-US"/>
              <a:t>The </a:t>
            </a:r>
            <a:r>
              <a:rPr lang="en-US" altLang="en-US" i="1"/>
              <a:t>Who</a:t>
            </a:r>
            <a:r>
              <a:rPr lang="en-US" altLang="en-US"/>
              <a:t> in a SRS is the population of interest from which we’ve drawn a representative sample. (That’s not always true for other kinds of samples.)</a:t>
            </a:r>
          </a:p>
        </p:txBody>
      </p:sp>
    </p:spTree>
    <p:extLst>
      <p:ext uri="{BB962C8B-B14F-4D97-AF65-F5344CB8AC3E}">
        <p14:creationId xmlns:p14="http://schemas.microsoft.com/office/powerpoint/2010/main" xmlns="" val="259411893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Brainstorming</a:t>
            </a:r>
            <a:endParaRPr lang="en-US" dirty="0"/>
          </a:p>
        </p:txBody>
      </p:sp>
      <p:sp>
        <p:nvSpPr>
          <p:cNvPr id="3" name="Content Placeholder 2"/>
          <p:cNvSpPr>
            <a:spLocks noGrp="1"/>
          </p:cNvSpPr>
          <p:nvPr>
            <p:ph idx="1"/>
          </p:nvPr>
        </p:nvSpPr>
        <p:spPr/>
        <p:txBody>
          <a:bodyPr/>
          <a:lstStyle/>
          <a:p>
            <a:r>
              <a:rPr lang="en-US" dirty="0" smtClean="0"/>
              <a:t>List ways that a sample could be biased</a:t>
            </a:r>
            <a:endParaRPr lang="en-US" dirty="0"/>
          </a:p>
        </p:txBody>
      </p:sp>
    </p:spTree>
    <p:extLst>
      <p:ext uri="{BB962C8B-B14F-4D97-AF65-F5344CB8AC3E}">
        <p14:creationId xmlns:p14="http://schemas.microsoft.com/office/powerpoint/2010/main" xmlns="" val="27281210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Brainstorming</a:t>
            </a:r>
            <a:endParaRPr lang="en-US" dirty="0"/>
          </a:p>
        </p:txBody>
      </p:sp>
      <p:sp>
        <p:nvSpPr>
          <p:cNvPr id="3" name="Content Placeholder 2"/>
          <p:cNvSpPr>
            <a:spLocks noGrp="1"/>
          </p:cNvSpPr>
          <p:nvPr>
            <p:ph idx="1"/>
          </p:nvPr>
        </p:nvSpPr>
        <p:spPr/>
        <p:txBody>
          <a:bodyPr/>
          <a:lstStyle/>
          <a:p>
            <a:r>
              <a:rPr lang="en-US" dirty="0" smtClean="0"/>
              <a:t>List ways that a sample could be biased</a:t>
            </a:r>
            <a:endParaRPr lang="en-US" dirty="0"/>
          </a:p>
        </p:txBody>
      </p:sp>
      <p:sp>
        <p:nvSpPr>
          <p:cNvPr id="4" name="TextBox 3"/>
          <p:cNvSpPr txBox="1"/>
          <p:nvPr/>
        </p:nvSpPr>
        <p:spPr>
          <a:xfrm>
            <a:off x="2209800" y="1104900"/>
            <a:ext cx="4028860" cy="3046988"/>
          </a:xfrm>
          <a:prstGeom prst="rect">
            <a:avLst/>
          </a:prstGeom>
          <a:noFill/>
        </p:spPr>
        <p:txBody>
          <a:bodyPr wrap="none" rtlCol="0">
            <a:spAutoFit/>
          </a:bodyPr>
          <a:lstStyle/>
          <a:p>
            <a:pPr marL="457200" indent="-457200">
              <a:buFont typeface="Arial" panose="020B0604020202020204" pitchFamily="34" charset="0"/>
              <a:buChar char="•"/>
            </a:pPr>
            <a:r>
              <a:rPr lang="en-US" sz="3200" dirty="0" err="1" smtClean="0">
                <a:solidFill>
                  <a:srgbClr val="7030A0"/>
                </a:solidFill>
              </a:rPr>
              <a:t>undercoverage</a:t>
            </a:r>
            <a:endParaRPr lang="en-US" sz="3200" dirty="0" smtClean="0">
              <a:solidFill>
                <a:srgbClr val="7030A0"/>
              </a:solidFill>
            </a:endParaRPr>
          </a:p>
          <a:p>
            <a:pPr marL="457200" indent="-457200">
              <a:buFont typeface="Arial" panose="020B0604020202020204" pitchFamily="34" charset="0"/>
              <a:buChar char="•"/>
            </a:pPr>
            <a:r>
              <a:rPr lang="en-US" sz="3200" dirty="0" smtClean="0">
                <a:solidFill>
                  <a:srgbClr val="7030A0"/>
                </a:solidFill>
              </a:rPr>
              <a:t>judgment sample</a:t>
            </a:r>
          </a:p>
          <a:p>
            <a:pPr marL="457200" indent="-457200">
              <a:buFont typeface="Arial" panose="020B0604020202020204" pitchFamily="34" charset="0"/>
              <a:buChar char="•"/>
            </a:pPr>
            <a:r>
              <a:rPr lang="en-US" sz="3200" dirty="0" smtClean="0">
                <a:solidFill>
                  <a:srgbClr val="7030A0"/>
                </a:solidFill>
              </a:rPr>
              <a:t>convenience sample</a:t>
            </a:r>
            <a:endParaRPr lang="en-US" sz="3200" dirty="0">
              <a:solidFill>
                <a:srgbClr val="7030A0"/>
              </a:solidFill>
            </a:endParaRPr>
          </a:p>
          <a:p>
            <a:pPr marL="457200" indent="-457200">
              <a:buFont typeface="Arial" panose="020B0604020202020204" pitchFamily="34" charset="0"/>
              <a:buChar char="•"/>
            </a:pPr>
            <a:r>
              <a:rPr lang="en-US" sz="3200" dirty="0">
                <a:solidFill>
                  <a:srgbClr val="7030A0"/>
                </a:solidFill>
              </a:rPr>
              <a:t>voluntary </a:t>
            </a:r>
            <a:r>
              <a:rPr lang="en-US" sz="3200" dirty="0" smtClean="0">
                <a:solidFill>
                  <a:srgbClr val="7030A0"/>
                </a:solidFill>
              </a:rPr>
              <a:t>response</a:t>
            </a:r>
          </a:p>
          <a:p>
            <a:pPr marL="457200" indent="-457200">
              <a:buFont typeface="Arial" panose="020B0604020202020204" pitchFamily="34" charset="0"/>
              <a:buChar char="•"/>
            </a:pPr>
            <a:r>
              <a:rPr lang="en-US" sz="3200" dirty="0" smtClean="0">
                <a:solidFill>
                  <a:srgbClr val="7030A0"/>
                </a:solidFill>
              </a:rPr>
              <a:t>nonresponse</a:t>
            </a:r>
          </a:p>
          <a:p>
            <a:pPr marL="457200" indent="-457200">
              <a:buFont typeface="Arial" panose="020B0604020202020204" pitchFamily="34" charset="0"/>
              <a:buChar char="•"/>
            </a:pPr>
            <a:r>
              <a:rPr lang="en-US" sz="3200" dirty="0" smtClean="0">
                <a:solidFill>
                  <a:srgbClr val="7030A0"/>
                </a:solidFill>
              </a:rPr>
              <a:t>response </a:t>
            </a:r>
            <a:r>
              <a:rPr lang="en-US" sz="3200" dirty="0">
                <a:solidFill>
                  <a:srgbClr val="7030A0"/>
                </a:solidFill>
              </a:rPr>
              <a:t>bias</a:t>
            </a:r>
          </a:p>
        </p:txBody>
      </p:sp>
    </p:spTree>
    <p:extLst>
      <p:ext uri="{BB962C8B-B14F-4D97-AF65-F5344CB8AC3E}">
        <p14:creationId xmlns:p14="http://schemas.microsoft.com/office/powerpoint/2010/main" xmlns="" val="884316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Sample Bias</a:t>
            </a: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533400" y="495300"/>
            <a:ext cx="7924800" cy="1314715"/>
          </a:xfrm>
          <a:prstGeom prst="rect">
            <a:avLst/>
          </a:prstGeom>
          <a:noFill/>
          <a:ln w="9525">
            <a:noFill/>
            <a:miter lim="800000"/>
            <a:headEnd/>
            <a:tailEnd/>
          </a:ln>
        </p:spPr>
      </p:pic>
      <p:pic>
        <p:nvPicPr>
          <p:cNvPr id="11267" name="Picture 3"/>
          <p:cNvPicPr>
            <a:picLocks noChangeAspect="1" noChangeArrowheads="1"/>
          </p:cNvPicPr>
          <p:nvPr/>
        </p:nvPicPr>
        <p:blipFill>
          <a:blip r:embed="rId3" cstate="print"/>
          <a:srcRect/>
          <a:stretch>
            <a:fillRect/>
          </a:stretch>
        </p:blipFill>
        <p:spPr bwMode="auto">
          <a:xfrm>
            <a:off x="533400" y="2095500"/>
            <a:ext cx="8001000" cy="1345963"/>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a:t>How could you get an SRS of the students at </a:t>
            </a:r>
            <a:r>
              <a:rPr lang="en-US" dirty="0" smtClean="0"/>
              <a:t>school</a:t>
            </a:r>
            <a:r>
              <a:rPr lang="en-US" dirty="0"/>
              <a:t>? How about stratified or </a:t>
            </a:r>
            <a:r>
              <a:rPr lang="en-US" dirty="0" smtClean="0"/>
              <a:t>cluster samples</a:t>
            </a:r>
            <a:r>
              <a:rPr lang="en-US" dirty="0"/>
              <a:t>? Or a systematic sample?</a:t>
            </a:r>
          </a:p>
        </p:txBody>
      </p:sp>
      <p:pic>
        <p:nvPicPr>
          <p:cNvPr id="2050" name="Picture 2"/>
          <p:cNvPicPr>
            <a:picLocks noChangeAspect="1" noChangeArrowheads="1"/>
          </p:cNvPicPr>
          <p:nvPr/>
        </p:nvPicPr>
        <p:blipFill>
          <a:blip r:embed="rId2" cstate="print"/>
          <a:srcRect/>
          <a:stretch>
            <a:fillRect/>
          </a:stretch>
        </p:blipFill>
        <p:spPr bwMode="auto">
          <a:xfrm>
            <a:off x="0" y="4762500"/>
            <a:ext cx="3349350" cy="952500"/>
          </a:xfrm>
          <a:prstGeom prst="rect">
            <a:avLst/>
          </a:prstGeom>
          <a:noFill/>
          <a:ln w="9525">
            <a:noFill/>
            <a:miter lim="800000"/>
            <a:headEnd/>
            <a:tailEnd/>
          </a:ln>
        </p:spPr>
      </p:pic>
    </p:spTree>
    <p:extLst>
      <p:ext uri="{BB962C8B-B14F-4D97-AF65-F5344CB8AC3E}">
        <p14:creationId xmlns:p14="http://schemas.microsoft.com/office/powerpoint/2010/main" xmlns="" val="34659173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20000"/>
          </a:bodyPr>
          <a:lstStyle/>
          <a:p>
            <a:r>
              <a:rPr lang="en-US" dirty="0"/>
              <a:t>How could you get an SRS of the students at </a:t>
            </a:r>
            <a:r>
              <a:rPr lang="en-US" dirty="0" smtClean="0"/>
              <a:t>school</a:t>
            </a:r>
            <a:r>
              <a:rPr lang="en-US" dirty="0"/>
              <a:t>? </a:t>
            </a:r>
          </a:p>
          <a:p>
            <a:r>
              <a:rPr lang="en-US" dirty="0"/>
              <a:t>To obtain an SRS of the students at </a:t>
            </a:r>
            <a:r>
              <a:rPr lang="en-US" dirty="0" smtClean="0"/>
              <a:t>school</a:t>
            </a:r>
            <a:r>
              <a:rPr lang="en-US" dirty="0"/>
              <a:t>, you could number the names in </a:t>
            </a:r>
            <a:r>
              <a:rPr lang="en-US" dirty="0" smtClean="0"/>
              <a:t>the student </a:t>
            </a:r>
            <a:r>
              <a:rPr lang="en-US" dirty="0"/>
              <a:t>directory, and choose your sample by generating random numbers and </a:t>
            </a:r>
            <a:r>
              <a:rPr lang="en-US" dirty="0" smtClean="0"/>
              <a:t>matching the </a:t>
            </a:r>
            <a:r>
              <a:rPr lang="en-US" dirty="0"/>
              <a:t>numbers with the students in your sample. This may raise some issues, however. Are </a:t>
            </a:r>
            <a:r>
              <a:rPr lang="en-US" dirty="0" smtClean="0"/>
              <a:t>all students </a:t>
            </a:r>
            <a:r>
              <a:rPr lang="en-US" dirty="0"/>
              <a:t>included in the directory? If not, do the students excluded differ in any </a:t>
            </a:r>
            <a:r>
              <a:rPr lang="en-US" dirty="0" smtClean="0"/>
              <a:t>systematic way </a:t>
            </a:r>
            <a:r>
              <a:rPr lang="en-US" dirty="0"/>
              <a:t>from the students in the directory?</a:t>
            </a:r>
          </a:p>
        </p:txBody>
      </p:sp>
      <p:pic>
        <p:nvPicPr>
          <p:cNvPr id="4" name="Picture 2"/>
          <p:cNvPicPr>
            <a:picLocks noChangeAspect="1" noChangeArrowheads="1"/>
          </p:cNvPicPr>
          <p:nvPr/>
        </p:nvPicPr>
        <p:blipFill>
          <a:blip r:embed="rId2" cstate="print"/>
          <a:srcRect/>
          <a:stretch>
            <a:fillRect/>
          </a:stretch>
        </p:blipFill>
        <p:spPr bwMode="auto">
          <a:xfrm>
            <a:off x="0" y="4762500"/>
            <a:ext cx="3349350" cy="952500"/>
          </a:xfrm>
          <a:prstGeom prst="rect">
            <a:avLst/>
          </a:prstGeom>
          <a:noFill/>
          <a:ln w="9525">
            <a:noFill/>
            <a:miter lim="800000"/>
            <a:headEnd/>
            <a:tailEnd/>
          </a:ln>
        </p:spPr>
      </p:pic>
    </p:spTree>
    <p:extLst>
      <p:ext uri="{BB962C8B-B14F-4D97-AF65-F5344CB8AC3E}">
        <p14:creationId xmlns:p14="http://schemas.microsoft.com/office/powerpoint/2010/main" xmlns="" val="41127807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a:t>
            </a:r>
            <a:r>
              <a:rPr lang="en-US" dirty="0"/>
              <a:t>about stratified or </a:t>
            </a:r>
            <a:r>
              <a:rPr lang="en-US" dirty="0" smtClean="0"/>
              <a:t>cluster samples?</a:t>
            </a:r>
          </a:p>
          <a:p>
            <a:r>
              <a:rPr lang="en-US" dirty="0"/>
              <a:t>A stratified sample may consist of a certain number each of freshman, sophomores, juniors</a:t>
            </a:r>
            <a:r>
              <a:rPr lang="en-US" dirty="0" smtClean="0"/>
              <a:t>, and </a:t>
            </a:r>
            <a:r>
              <a:rPr lang="en-US" dirty="0"/>
              <a:t>seniors. Other strata may be males and females, athletes and non-athletes, or any </a:t>
            </a:r>
            <a:r>
              <a:rPr lang="en-US" dirty="0" smtClean="0"/>
              <a:t>other groupings </a:t>
            </a:r>
            <a:r>
              <a:rPr lang="en-US" dirty="0"/>
              <a:t>that you feel would decrease variability in each stratum.</a:t>
            </a:r>
          </a:p>
          <a:p>
            <a:r>
              <a:rPr lang="en-US" dirty="0"/>
              <a:t>You might choose a cluster sample by choosing a homeroom at random, and sampling </a:t>
            </a:r>
            <a:r>
              <a:rPr lang="en-US" dirty="0" smtClean="0"/>
              <a:t>each student </a:t>
            </a:r>
            <a:r>
              <a:rPr lang="en-US" dirty="0"/>
              <a:t>in that homeroom, or choosing a class at random and sampling all of the students </a:t>
            </a:r>
            <a:r>
              <a:rPr lang="en-US" dirty="0" smtClean="0"/>
              <a:t>in that </a:t>
            </a:r>
            <a:r>
              <a:rPr lang="en-US" dirty="0"/>
              <a:t>class.</a:t>
            </a:r>
            <a:r>
              <a:rPr lang="en-US" dirty="0" smtClean="0"/>
              <a:t> </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0" y="4762500"/>
            <a:ext cx="3349350" cy="952500"/>
          </a:xfrm>
          <a:prstGeom prst="rect">
            <a:avLst/>
          </a:prstGeom>
          <a:noFill/>
          <a:ln w="9525">
            <a:noFill/>
            <a:miter lim="800000"/>
            <a:headEnd/>
            <a:tailEnd/>
          </a:ln>
        </p:spPr>
      </p:pic>
    </p:spTree>
    <p:extLst>
      <p:ext uri="{BB962C8B-B14F-4D97-AF65-F5344CB8AC3E}">
        <p14:creationId xmlns:p14="http://schemas.microsoft.com/office/powerpoint/2010/main" xmlns="" val="291686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4" name="Rectangle 2"/>
          <p:cNvSpPr>
            <a:spLocks noGrp="1" noChangeArrowheads="1"/>
          </p:cNvSpPr>
          <p:nvPr>
            <p:ph type="title"/>
          </p:nvPr>
        </p:nvSpPr>
        <p:spPr/>
        <p:txBody>
          <a:bodyPr/>
          <a:lstStyle/>
          <a:p>
            <a:r>
              <a:rPr lang="en-US" altLang="en-US" sz="3200" dirty="0"/>
              <a:t>Idea 1: Examine Part of the </a:t>
            </a:r>
            <a:r>
              <a:rPr lang="en-US" altLang="en-US" sz="3200" dirty="0" smtClean="0"/>
              <a:t>Whole</a:t>
            </a:r>
            <a:endParaRPr lang="en-US" altLang="en-US" sz="3200" dirty="0"/>
          </a:p>
        </p:txBody>
      </p:sp>
      <p:sp>
        <p:nvSpPr>
          <p:cNvPr id="520195" name="Rectangle 3"/>
          <p:cNvSpPr>
            <a:spLocks noGrp="1" noChangeArrowheads="1"/>
          </p:cNvSpPr>
          <p:nvPr>
            <p:ph idx="1"/>
          </p:nvPr>
        </p:nvSpPr>
        <p:spPr>
          <a:ln/>
        </p:spPr>
        <p:txBody>
          <a:bodyPr/>
          <a:lstStyle/>
          <a:p>
            <a:pPr marL="342900" indent="-342900"/>
            <a:r>
              <a:rPr lang="en-US" altLang="en-US"/>
              <a:t>Opinion polls are examples of </a:t>
            </a:r>
            <a:r>
              <a:rPr lang="en-US" altLang="en-US">
                <a:solidFill>
                  <a:schemeClr val="hlink"/>
                </a:solidFill>
              </a:rPr>
              <a:t>sample surveys</a:t>
            </a:r>
            <a:r>
              <a:rPr lang="en-US" altLang="en-US"/>
              <a:t>, designed to ask questions of a small group of people in the hope of learning something about the entire population.</a:t>
            </a:r>
          </a:p>
          <a:p>
            <a:pPr marL="742950" lvl="1" indent="-285750"/>
            <a:r>
              <a:rPr lang="en-US" altLang="en-US"/>
              <a:t>Professional pollsters work quite hard to ensure that the sample they take is representative of the population.</a:t>
            </a:r>
          </a:p>
          <a:p>
            <a:pPr marL="742950" lvl="1" indent="-285750"/>
            <a:r>
              <a:rPr lang="en-US" altLang="en-US"/>
              <a:t>If not, the sample can give misleading information about the population.</a:t>
            </a:r>
          </a:p>
        </p:txBody>
      </p:sp>
    </p:spTree>
    <p:extLst>
      <p:ext uri="{BB962C8B-B14F-4D97-AF65-F5344CB8AC3E}">
        <p14:creationId xmlns:p14="http://schemas.microsoft.com/office/powerpoint/2010/main" xmlns="" val="117202406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dirty="0" smtClean="0"/>
              <a:t>How about a </a:t>
            </a:r>
            <a:r>
              <a:rPr lang="en-US" dirty="0"/>
              <a:t>systematic sample</a:t>
            </a:r>
            <a:r>
              <a:rPr lang="en-US" dirty="0" smtClean="0"/>
              <a:t>?</a:t>
            </a:r>
          </a:p>
          <a:p>
            <a:r>
              <a:rPr lang="en-US" dirty="0"/>
              <a:t>A systematic sample could be obtained from a list of all students at the school. </a:t>
            </a:r>
            <a:r>
              <a:rPr lang="en-US" dirty="0" smtClean="0"/>
              <a:t>Suppose you </a:t>
            </a:r>
            <a:r>
              <a:rPr lang="en-US" dirty="0"/>
              <a:t>want to sample 50 students from a school of 500. Number the students 001 to 500</a:t>
            </a:r>
            <a:r>
              <a:rPr lang="en-US" dirty="0" smtClean="0"/>
              <a:t>. Generate </a:t>
            </a:r>
            <a:r>
              <a:rPr lang="en-US" dirty="0"/>
              <a:t>a random number from 001 to 010, and start with that student. Every 10th </a:t>
            </a:r>
            <a:r>
              <a:rPr lang="en-US" dirty="0" smtClean="0"/>
              <a:t>student in </a:t>
            </a:r>
            <a:r>
              <a:rPr lang="en-US" dirty="0"/>
              <a:t>the list becomes part of your sample.</a:t>
            </a:r>
          </a:p>
        </p:txBody>
      </p:sp>
      <p:pic>
        <p:nvPicPr>
          <p:cNvPr id="4" name="Picture 2"/>
          <p:cNvPicPr>
            <a:picLocks noChangeAspect="1" noChangeArrowheads="1"/>
          </p:cNvPicPr>
          <p:nvPr/>
        </p:nvPicPr>
        <p:blipFill>
          <a:blip r:embed="rId2" cstate="print"/>
          <a:srcRect/>
          <a:stretch>
            <a:fillRect/>
          </a:stretch>
        </p:blipFill>
        <p:spPr bwMode="auto">
          <a:xfrm>
            <a:off x="0" y="4762500"/>
            <a:ext cx="3349350" cy="952500"/>
          </a:xfrm>
          <a:prstGeom prst="rect">
            <a:avLst/>
          </a:prstGeom>
          <a:noFill/>
          <a:ln w="9525">
            <a:noFill/>
            <a:miter lim="800000"/>
            <a:headEnd/>
            <a:tailEnd/>
          </a:ln>
        </p:spPr>
      </p:pic>
    </p:spTree>
    <p:extLst>
      <p:ext uri="{BB962C8B-B14F-4D97-AF65-F5344CB8AC3E}">
        <p14:creationId xmlns:p14="http://schemas.microsoft.com/office/powerpoint/2010/main" xmlns="" val="5981775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t>A British farmer grows sunflowers for making sunflower oil.  Her field is arranged in a grid pattern, with 10 rows and 10 columns as shown.  Irrigation ditches run along the top and bottom of the field as shown.  The farmer would like to estimate the number of healthy plants in the field so she can project how much money she’ll make from selling them.  It would take too much time to count the plants in all 100 squares, so she’ll accept an estimate based on a sample of ten squares.</a:t>
            </a:r>
          </a:p>
        </p:txBody>
      </p:sp>
      <p:pic>
        <p:nvPicPr>
          <p:cNvPr id="13315" name="Picture 3"/>
          <p:cNvPicPr>
            <a:picLocks noChangeAspect="1" noChangeArrowheads="1"/>
          </p:cNvPicPr>
          <p:nvPr/>
        </p:nvPicPr>
        <p:blipFill>
          <a:blip r:embed="rId2" cstate="print"/>
          <a:srcRect/>
          <a:stretch>
            <a:fillRect/>
          </a:stretch>
        </p:blipFill>
        <p:spPr bwMode="auto">
          <a:xfrm>
            <a:off x="7315201" y="4735293"/>
            <a:ext cx="1828800" cy="979707"/>
          </a:xfrm>
          <a:prstGeom prst="rect">
            <a:avLst/>
          </a:prstGeom>
          <a:noFill/>
          <a:ln w="9525">
            <a:noFill/>
            <a:miter lim="800000"/>
            <a:headEnd/>
            <a:tailEnd/>
          </a:ln>
        </p:spPr>
      </p:pic>
      <p:pic>
        <p:nvPicPr>
          <p:cNvPr id="13316" name="Picture 4"/>
          <p:cNvPicPr>
            <a:picLocks noChangeAspect="1" noChangeArrowheads="1"/>
          </p:cNvPicPr>
          <p:nvPr/>
        </p:nvPicPr>
        <p:blipFill>
          <a:blip r:embed="rId3" cstate="print"/>
          <a:srcRect/>
          <a:stretch>
            <a:fillRect/>
          </a:stretch>
        </p:blipFill>
        <p:spPr bwMode="auto">
          <a:xfrm>
            <a:off x="1524000" y="4349949"/>
            <a:ext cx="1770062" cy="1365052"/>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6" name="Content Placeholder 5"/>
          <p:cNvSpPr>
            <a:spLocks noGrp="1"/>
          </p:cNvSpPr>
          <p:nvPr>
            <p:ph idx="1"/>
          </p:nvPr>
        </p:nvSpPr>
        <p:spPr/>
        <p:txBody>
          <a:bodyPr>
            <a:normAutofit/>
          </a:bodyPr>
          <a:lstStyle/>
          <a:p>
            <a:r>
              <a:rPr lang="en-US" dirty="0" smtClean="0"/>
              <a:t>Use technology to take a simple random sample of 10 grid squares.  Record the location of each square you select</a:t>
            </a:r>
          </a:p>
        </p:txBody>
      </p:sp>
      <p:pic>
        <p:nvPicPr>
          <p:cNvPr id="13315" name="Picture 3"/>
          <p:cNvPicPr>
            <a:picLocks noChangeAspect="1" noChangeArrowheads="1"/>
          </p:cNvPicPr>
          <p:nvPr/>
        </p:nvPicPr>
        <p:blipFill>
          <a:blip r:embed="rId2" cstate="print"/>
          <a:srcRect/>
          <a:stretch>
            <a:fillRect/>
          </a:stretch>
        </p:blipFill>
        <p:spPr bwMode="auto">
          <a:xfrm>
            <a:off x="7315201" y="4735293"/>
            <a:ext cx="1828800" cy="979707"/>
          </a:xfrm>
          <a:prstGeom prst="rect">
            <a:avLst/>
          </a:prstGeom>
          <a:noFill/>
          <a:ln w="9525">
            <a:noFill/>
            <a:miter lim="800000"/>
            <a:headEnd/>
            <a:tailEnd/>
          </a:ln>
        </p:spPr>
      </p:pic>
      <p:pic>
        <p:nvPicPr>
          <p:cNvPr id="13316" name="Picture 4"/>
          <p:cNvPicPr>
            <a:picLocks noChangeAspect="1" noChangeArrowheads="1"/>
          </p:cNvPicPr>
          <p:nvPr/>
        </p:nvPicPr>
        <p:blipFill>
          <a:blip r:embed="rId3" cstate="print"/>
          <a:srcRect/>
          <a:stretch>
            <a:fillRect/>
          </a:stretch>
        </p:blipFill>
        <p:spPr bwMode="auto">
          <a:xfrm>
            <a:off x="2667000" y="1790700"/>
            <a:ext cx="3810000" cy="2938229"/>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6" name="Content Placeholder 5"/>
          <p:cNvSpPr>
            <a:spLocks noGrp="1"/>
          </p:cNvSpPr>
          <p:nvPr>
            <p:ph idx="1"/>
          </p:nvPr>
        </p:nvSpPr>
        <p:spPr/>
        <p:txBody>
          <a:bodyPr>
            <a:normAutofit/>
          </a:bodyPr>
          <a:lstStyle/>
          <a:p>
            <a:r>
              <a:rPr lang="en-US" dirty="0" smtClean="0"/>
              <a:t>Take a stratified random sample using the rows as the strata.  Use technology to randomly select one square from each horizontal row.  Record the location of each square</a:t>
            </a:r>
          </a:p>
        </p:txBody>
      </p:sp>
      <p:pic>
        <p:nvPicPr>
          <p:cNvPr id="13315" name="Picture 3"/>
          <p:cNvPicPr>
            <a:picLocks noChangeAspect="1" noChangeArrowheads="1"/>
          </p:cNvPicPr>
          <p:nvPr/>
        </p:nvPicPr>
        <p:blipFill>
          <a:blip r:embed="rId2" cstate="print"/>
          <a:srcRect/>
          <a:stretch>
            <a:fillRect/>
          </a:stretch>
        </p:blipFill>
        <p:spPr bwMode="auto">
          <a:xfrm>
            <a:off x="7315201" y="4735293"/>
            <a:ext cx="1828800" cy="979707"/>
          </a:xfrm>
          <a:prstGeom prst="rect">
            <a:avLst/>
          </a:prstGeom>
          <a:noFill/>
          <a:ln w="9525">
            <a:noFill/>
            <a:miter lim="800000"/>
            <a:headEnd/>
            <a:tailEnd/>
          </a:ln>
        </p:spPr>
      </p:pic>
      <p:pic>
        <p:nvPicPr>
          <p:cNvPr id="13316" name="Picture 4"/>
          <p:cNvPicPr>
            <a:picLocks noChangeAspect="1" noChangeArrowheads="1"/>
          </p:cNvPicPr>
          <p:nvPr/>
        </p:nvPicPr>
        <p:blipFill>
          <a:blip r:embed="rId3" cstate="print"/>
          <a:srcRect/>
          <a:stretch>
            <a:fillRect/>
          </a:stretch>
        </p:blipFill>
        <p:spPr bwMode="auto">
          <a:xfrm>
            <a:off x="2133600" y="2247900"/>
            <a:ext cx="3200400" cy="2468112"/>
          </a:xfrm>
          <a:prstGeom prst="rect">
            <a:avLst/>
          </a:prstGeom>
          <a:noFill/>
          <a:ln w="9525">
            <a:noFill/>
            <a:miter lim="800000"/>
            <a:headEnd/>
            <a:tailEnd/>
          </a:ln>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6" name="Content Placeholder 5"/>
          <p:cNvSpPr>
            <a:spLocks noGrp="1"/>
          </p:cNvSpPr>
          <p:nvPr>
            <p:ph idx="1"/>
          </p:nvPr>
        </p:nvSpPr>
        <p:spPr/>
        <p:txBody>
          <a:bodyPr>
            <a:normAutofit/>
          </a:bodyPr>
          <a:lstStyle/>
          <a:p>
            <a:r>
              <a:rPr lang="en-US" dirty="0" smtClean="0"/>
              <a:t>Now, take a stratified random sample using the columns as strata.  Record the location of each square</a:t>
            </a:r>
          </a:p>
        </p:txBody>
      </p:sp>
      <p:pic>
        <p:nvPicPr>
          <p:cNvPr id="13315" name="Picture 3"/>
          <p:cNvPicPr>
            <a:picLocks noChangeAspect="1" noChangeArrowheads="1"/>
          </p:cNvPicPr>
          <p:nvPr/>
        </p:nvPicPr>
        <p:blipFill>
          <a:blip r:embed="rId2" cstate="print"/>
          <a:srcRect/>
          <a:stretch>
            <a:fillRect/>
          </a:stretch>
        </p:blipFill>
        <p:spPr bwMode="auto">
          <a:xfrm>
            <a:off x="7315201" y="4735293"/>
            <a:ext cx="1828800" cy="979707"/>
          </a:xfrm>
          <a:prstGeom prst="rect">
            <a:avLst/>
          </a:prstGeom>
          <a:noFill/>
          <a:ln w="9525">
            <a:noFill/>
            <a:miter lim="800000"/>
            <a:headEnd/>
            <a:tailEnd/>
          </a:ln>
        </p:spPr>
      </p:pic>
      <p:pic>
        <p:nvPicPr>
          <p:cNvPr id="13316" name="Picture 4"/>
          <p:cNvPicPr>
            <a:picLocks noChangeAspect="1" noChangeArrowheads="1"/>
          </p:cNvPicPr>
          <p:nvPr/>
        </p:nvPicPr>
        <p:blipFill>
          <a:blip r:embed="rId3" cstate="print"/>
          <a:srcRect/>
          <a:stretch>
            <a:fillRect/>
          </a:stretch>
        </p:blipFill>
        <p:spPr bwMode="auto">
          <a:xfrm>
            <a:off x="3352800" y="1409700"/>
            <a:ext cx="3810000" cy="2938229"/>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6" name="Content Placeholder 5"/>
          <p:cNvSpPr>
            <a:spLocks noGrp="1"/>
          </p:cNvSpPr>
          <p:nvPr>
            <p:ph idx="1"/>
          </p:nvPr>
        </p:nvSpPr>
        <p:spPr>
          <a:xfrm>
            <a:off x="228600" y="190500"/>
            <a:ext cx="3733800" cy="4508500"/>
          </a:xfrm>
        </p:spPr>
        <p:txBody>
          <a:bodyPr>
            <a:normAutofit/>
          </a:bodyPr>
          <a:lstStyle/>
          <a:p>
            <a:r>
              <a:rPr lang="en-US" dirty="0" smtClean="0"/>
              <a:t>Use the table to calculate your estimate from each of the three preceding methods</a:t>
            </a:r>
          </a:p>
        </p:txBody>
      </p:sp>
      <p:pic>
        <p:nvPicPr>
          <p:cNvPr id="13315" name="Picture 3"/>
          <p:cNvPicPr>
            <a:picLocks noChangeAspect="1" noChangeArrowheads="1"/>
          </p:cNvPicPr>
          <p:nvPr/>
        </p:nvPicPr>
        <p:blipFill>
          <a:blip r:embed="rId2" cstate="print"/>
          <a:srcRect/>
          <a:stretch>
            <a:fillRect/>
          </a:stretch>
        </p:blipFill>
        <p:spPr bwMode="auto">
          <a:xfrm>
            <a:off x="7315201" y="4735293"/>
            <a:ext cx="1828800" cy="979707"/>
          </a:xfrm>
          <a:prstGeom prst="rect">
            <a:avLst/>
          </a:prstGeom>
          <a:noFill/>
          <a:ln w="9525">
            <a:noFill/>
            <a:miter lim="800000"/>
            <a:headEnd/>
            <a:tailEnd/>
          </a:ln>
        </p:spPr>
      </p:pic>
      <p:pic>
        <p:nvPicPr>
          <p:cNvPr id="17410" name="Picture 2"/>
          <p:cNvPicPr>
            <a:picLocks noChangeAspect="1" noChangeArrowheads="1"/>
          </p:cNvPicPr>
          <p:nvPr/>
        </p:nvPicPr>
        <p:blipFill>
          <a:blip r:embed="rId3" cstate="print"/>
          <a:srcRect/>
          <a:stretch>
            <a:fillRect/>
          </a:stretch>
        </p:blipFill>
        <p:spPr bwMode="auto">
          <a:xfrm>
            <a:off x="3853929" y="190500"/>
            <a:ext cx="5290071" cy="4197783"/>
          </a:xfrm>
          <a:prstGeom prst="rect">
            <a:avLst/>
          </a:prstGeom>
          <a:noFill/>
          <a:ln w="9525">
            <a:noFill/>
            <a:miter lim="800000"/>
            <a:headEnd/>
            <a:tailEnd/>
          </a:ln>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r>
              <a:rPr lang="en-US" altLang="en-US"/>
              <a:t>The Valid Survey</a:t>
            </a:r>
          </a:p>
        </p:txBody>
      </p:sp>
      <p:sp>
        <p:nvSpPr>
          <p:cNvPr id="560131" name="Rectangle 3"/>
          <p:cNvSpPr>
            <a:spLocks noGrp="1" noChangeArrowheads="1"/>
          </p:cNvSpPr>
          <p:nvPr>
            <p:ph idx="1"/>
          </p:nvPr>
        </p:nvSpPr>
        <p:spPr>
          <a:xfrm>
            <a:off x="381000" y="266700"/>
            <a:ext cx="8294687" cy="4127500"/>
          </a:xfrm>
        </p:spPr>
        <p:txBody>
          <a:bodyPr>
            <a:normAutofit fontScale="92500" lnSpcReduction="20000"/>
          </a:bodyPr>
          <a:lstStyle/>
          <a:p>
            <a:r>
              <a:rPr lang="en-US" altLang="en-US" dirty="0"/>
              <a:t>It isn’t sufficient to just draw a sample and start asking questions. A </a:t>
            </a:r>
            <a:r>
              <a:rPr lang="en-US" altLang="en-US" i="1" dirty="0"/>
              <a:t>valid</a:t>
            </a:r>
            <a:r>
              <a:rPr lang="en-US" altLang="en-US" dirty="0"/>
              <a:t> survey yields the information we are seeking about </a:t>
            </a:r>
            <a:r>
              <a:rPr lang="en-US" altLang="en-US" dirty="0" smtClean="0"/>
              <a:t>the population </a:t>
            </a:r>
            <a:r>
              <a:rPr lang="en-US" altLang="en-US" dirty="0"/>
              <a:t>we are interested in.  Before you set out to survey, ask yourself:</a:t>
            </a:r>
          </a:p>
          <a:p>
            <a:pPr lvl="1"/>
            <a:r>
              <a:rPr lang="en-US" altLang="en-US" dirty="0"/>
              <a:t>What do I want to know?</a:t>
            </a:r>
          </a:p>
          <a:p>
            <a:pPr lvl="1"/>
            <a:r>
              <a:rPr lang="en-US" altLang="en-US" dirty="0"/>
              <a:t>Am I asking the right respondents?</a:t>
            </a:r>
          </a:p>
          <a:p>
            <a:pPr lvl="1"/>
            <a:r>
              <a:rPr lang="en-US" altLang="en-US" dirty="0"/>
              <a:t>Am I asking the right questions?</a:t>
            </a:r>
          </a:p>
          <a:p>
            <a:pPr lvl="1"/>
            <a:r>
              <a:rPr lang="en-US" altLang="en-US" dirty="0"/>
              <a:t>What would I do with the answers if I had them; would they address the things I want to know?</a:t>
            </a:r>
          </a:p>
        </p:txBody>
      </p:sp>
    </p:spTree>
    <p:extLst>
      <p:ext uri="{BB962C8B-B14F-4D97-AF65-F5344CB8AC3E}">
        <p14:creationId xmlns:p14="http://schemas.microsoft.com/office/powerpoint/2010/main" xmlns="" val="37018177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9" name="Rectangle 3"/>
          <p:cNvSpPr>
            <a:spLocks noGrp="1" noChangeArrowheads="1"/>
          </p:cNvSpPr>
          <p:nvPr>
            <p:ph type="title"/>
          </p:nvPr>
        </p:nvSpPr>
        <p:spPr>
          <a:noFill/>
          <a:ln/>
        </p:spPr>
        <p:txBody>
          <a:bodyPr>
            <a:normAutofit/>
          </a:bodyPr>
          <a:lstStyle/>
          <a:p>
            <a:r>
              <a:rPr lang="en-US" altLang="en-US" sz="3600" dirty="0"/>
              <a:t>The Valid </a:t>
            </a:r>
            <a:r>
              <a:rPr lang="en-US" altLang="en-US" sz="3600" dirty="0" smtClean="0"/>
              <a:t>Survey</a:t>
            </a:r>
            <a:endParaRPr lang="en-US" altLang="en-US" sz="3600" dirty="0"/>
          </a:p>
        </p:txBody>
      </p:sp>
      <p:sp>
        <p:nvSpPr>
          <p:cNvPr id="562178" name="Rectangle 2"/>
          <p:cNvSpPr>
            <a:spLocks noGrp="1" noChangeArrowheads="1"/>
          </p:cNvSpPr>
          <p:nvPr>
            <p:ph idx="1"/>
          </p:nvPr>
        </p:nvSpPr>
        <p:spPr>
          <a:xfrm>
            <a:off x="304800" y="266700"/>
            <a:ext cx="8294687" cy="4098396"/>
          </a:xfrm>
        </p:spPr>
        <p:txBody>
          <a:bodyPr>
            <a:normAutofit fontScale="92500" lnSpcReduction="10000"/>
          </a:bodyPr>
          <a:lstStyle/>
          <a:p>
            <a:pPr marL="342900" indent="-342900">
              <a:lnSpc>
                <a:spcPct val="90000"/>
              </a:lnSpc>
              <a:buFont typeface="Wingdings" pitchFamily="1" charset="2"/>
              <a:buNone/>
            </a:pPr>
            <a:r>
              <a:rPr lang="en-US" altLang="en-US" dirty="0"/>
              <a:t>These questions may sound obvious, but there are a number of pitfalls to avoid.</a:t>
            </a:r>
          </a:p>
          <a:p>
            <a:pPr marL="342900" indent="-342900">
              <a:lnSpc>
                <a:spcPct val="90000"/>
              </a:lnSpc>
            </a:pPr>
            <a:r>
              <a:rPr lang="en-US" altLang="en-US" dirty="0"/>
              <a:t>Know what you want to know.</a:t>
            </a:r>
          </a:p>
          <a:p>
            <a:pPr marL="742950" lvl="1" indent="-285750">
              <a:lnSpc>
                <a:spcPct val="90000"/>
              </a:lnSpc>
            </a:pPr>
            <a:r>
              <a:rPr lang="en-US" altLang="en-US" dirty="0"/>
              <a:t>Understand what you hope to learn and from whom you hope to learn it.</a:t>
            </a:r>
          </a:p>
          <a:p>
            <a:pPr marL="342900" indent="-342900">
              <a:lnSpc>
                <a:spcPct val="90000"/>
              </a:lnSpc>
            </a:pPr>
            <a:r>
              <a:rPr lang="en-US" altLang="en-US" dirty="0"/>
              <a:t>Use the right frame.</a:t>
            </a:r>
          </a:p>
          <a:p>
            <a:pPr marL="742950" lvl="1" indent="-285750">
              <a:lnSpc>
                <a:spcPct val="90000"/>
              </a:lnSpc>
            </a:pPr>
            <a:r>
              <a:rPr lang="en-US" altLang="en-US" dirty="0"/>
              <a:t>Be sure you have a suitable </a:t>
            </a:r>
            <a:r>
              <a:rPr lang="en-US" altLang="en-US" dirty="0">
                <a:solidFill>
                  <a:schemeClr val="hlink"/>
                </a:solidFill>
              </a:rPr>
              <a:t>sampling frame</a:t>
            </a:r>
            <a:r>
              <a:rPr lang="en-US" altLang="en-US" dirty="0"/>
              <a:t>.</a:t>
            </a:r>
          </a:p>
          <a:p>
            <a:pPr marL="342900" indent="-342900">
              <a:lnSpc>
                <a:spcPct val="90000"/>
              </a:lnSpc>
            </a:pPr>
            <a:r>
              <a:rPr lang="en-US" altLang="en-US" dirty="0"/>
              <a:t>Tune your instrument.</a:t>
            </a:r>
          </a:p>
          <a:p>
            <a:pPr marL="742950" lvl="1" indent="-285750">
              <a:lnSpc>
                <a:spcPct val="90000"/>
              </a:lnSpc>
            </a:pPr>
            <a:r>
              <a:rPr lang="en-US" altLang="en-US" dirty="0"/>
              <a:t>The survey instrument itself can be the source of errors - too long yields less responses.</a:t>
            </a:r>
          </a:p>
          <a:p>
            <a:pPr marL="342900" indent="-342900">
              <a:lnSpc>
                <a:spcPct val="90000"/>
              </a:lnSpc>
            </a:pPr>
            <a:endParaRPr lang="en-US" altLang="en-US" dirty="0"/>
          </a:p>
        </p:txBody>
      </p:sp>
    </p:spTree>
    <p:extLst>
      <p:ext uri="{BB962C8B-B14F-4D97-AF65-F5344CB8AC3E}">
        <p14:creationId xmlns:p14="http://schemas.microsoft.com/office/powerpoint/2010/main" xmlns="" val="294164147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27" name="Rectangle 3"/>
          <p:cNvSpPr>
            <a:spLocks noGrp="1" noChangeArrowheads="1"/>
          </p:cNvSpPr>
          <p:nvPr>
            <p:ph type="title"/>
          </p:nvPr>
        </p:nvSpPr>
        <p:spPr>
          <a:noFill/>
          <a:ln/>
        </p:spPr>
        <p:txBody>
          <a:bodyPr/>
          <a:lstStyle/>
          <a:p>
            <a:r>
              <a:rPr lang="en-US" altLang="en-US" dirty="0"/>
              <a:t>The Valid </a:t>
            </a:r>
            <a:r>
              <a:rPr lang="en-US" altLang="en-US" dirty="0" smtClean="0"/>
              <a:t>Survey</a:t>
            </a:r>
            <a:endParaRPr lang="en-US" altLang="en-US" dirty="0"/>
          </a:p>
        </p:txBody>
      </p:sp>
      <p:sp>
        <p:nvSpPr>
          <p:cNvPr id="564226" name="Rectangle 2"/>
          <p:cNvSpPr>
            <a:spLocks noGrp="1" noChangeArrowheads="1"/>
          </p:cNvSpPr>
          <p:nvPr>
            <p:ph idx="1"/>
          </p:nvPr>
        </p:nvSpPr>
        <p:spPr/>
        <p:txBody>
          <a:bodyPr/>
          <a:lstStyle/>
          <a:p>
            <a:pPr>
              <a:lnSpc>
                <a:spcPct val="90000"/>
              </a:lnSpc>
            </a:pPr>
            <a:r>
              <a:rPr lang="en-US" altLang="en-US"/>
              <a:t>Ask specific rather than general questions.</a:t>
            </a:r>
          </a:p>
          <a:p>
            <a:pPr>
              <a:lnSpc>
                <a:spcPct val="90000"/>
              </a:lnSpc>
            </a:pPr>
            <a:r>
              <a:rPr lang="en-US" altLang="en-US"/>
              <a:t>Ask for quantitative results when possible.</a:t>
            </a:r>
          </a:p>
          <a:p>
            <a:pPr>
              <a:lnSpc>
                <a:spcPct val="90000"/>
              </a:lnSpc>
            </a:pPr>
            <a:r>
              <a:rPr lang="en-US" altLang="en-US"/>
              <a:t>Be careful in phrasing questions.</a:t>
            </a:r>
          </a:p>
          <a:p>
            <a:pPr lvl="1">
              <a:lnSpc>
                <a:spcPct val="90000"/>
              </a:lnSpc>
            </a:pPr>
            <a:r>
              <a:rPr lang="en-US" altLang="en-US"/>
              <a:t>A respondent may not understand the question or may understand the question differently than the way the researcher intended it.</a:t>
            </a:r>
          </a:p>
          <a:p>
            <a:pPr>
              <a:lnSpc>
                <a:spcPct val="90000"/>
              </a:lnSpc>
            </a:pPr>
            <a:r>
              <a:rPr lang="en-US" altLang="en-US"/>
              <a:t>Even subtle differences in phrasing can make a difference.</a:t>
            </a: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a:p>
            <a:pPr>
              <a:lnSpc>
                <a:spcPct val="90000"/>
              </a:lnSpc>
            </a:pPr>
            <a:endParaRPr lang="en-US" altLang="en-US" sz="2400"/>
          </a:p>
          <a:p>
            <a:pPr lvl="1">
              <a:lnSpc>
                <a:spcPct val="90000"/>
              </a:lnSpc>
            </a:pPr>
            <a:endParaRPr lang="en-US" altLang="en-US" sz="2400"/>
          </a:p>
        </p:txBody>
      </p:sp>
    </p:spTree>
    <p:extLst>
      <p:ext uri="{BB962C8B-B14F-4D97-AF65-F5344CB8AC3E}">
        <p14:creationId xmlns:p14="http://schemas.microsoft.com/office/powerpoint/2010/main" xmlns="" val="145824634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381000" y="4888177"/>
            <a:ext cx="8305800" cy="826823"/>
          </a:xfrm>
          <a:noFill/>
          <a:ln/>
        </p:spPr>
        <p:txBody>
          <a:bodyPr/>
          <a:lstStyle/>
          <a:p>
            <a:r>
              <a:rPr lang="en-US" altLang="en-US" dirty="0"/>
              <a:t>The Valid </a:t>
            </a:r>
            <a:r>
              <a:rPr lang="en-US" altLang="en-US" dirty="0" smtClean="0"/>
              <a:t>Survey</a:t>
            </a:r>
            <a:endParaRPr lang="en-US" altLang="en-US" dirty="0"/>
          </a:p>
        </p:txBody>
      </p:sp>
      <p:sp>
        <p:nvSpPr>
          <p:cNvPr id="566275" name="Rectangle 3"/>
          <p:cNvSpPr>
            <a:spLocks noGrp="1" noChangeArrowheads="1"/>
          </p:cNvSpPr>
          <p:nvPr>
            <p:ph type="body" sz="half" idx="1"/>
          </p:nvPr>
        </p:nvSpPr>
        <p:spPr>
          <a:xfrm>
            <a:off x="381000" y="190500"/>
            <a:ext cx="8197850" cy="3810000"/>
          </a:xfrm>
        </p:spPr>
        <p:txBody>
          <a:bodyPr/>
          <a:lstStyle/>
          <a:p>
            <a:r>
              <a:rPr lang="en-US" altLang="en-US" dirty="0"/>
              <a:t>Be careful in phrasing answers.</a:t>
            </a:r>
          </a:p>
          <a:p>
            <a:pPr lvl="1"/>
            <a:r>
              <a:rPr lang="en-US" altLang="en-US" dirty="0"/>
              <a:t>It’s often a better idea to offer choices rather than inviting a free response.</a:t>
            </a:r>
            <a:endParaRPr lang="en-US" altLang="en-US" sz="2400" dirty="0"/>
          </a:p>
        </p:txBody>
      </p:sp>
    </p:spTree>
    <p:extLst>
      <p:ext uri="{BB962C8B-B14F-4D97-AF65-F5344CB8AC3E}">
        <p14:creationId xmlns:p14="http://schemas.microsoft.com/office/powerpoint/2010/main" xmlns="" val="212283579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normAutofit/>
          </a:bodyPr>
          <a:lstStyle/>
          <a:p>
            <a:r>
              <a:rPr lang="en-US" altLang="en-US" sz="4000" dirty="0"/>
              <a:t>Bias</a:t>
            </a:r>
          </a:p>
        </p:txBody>
      </p:sp>
      <p:sp>
        <p:nvSpPr>
          <p:cNvPr id="521219" name="Rectangle 3"/>
          <p:cNvSpPr>
            <a:spLocks noGrp="1" noChangeArrowheads="1"/>
          </p:cNvSpPr>
          <p:nvPr>
            <p:ph idx="1"/>
          </p:nvPr>
        </p:nvSpPr>
        <p:spPr>
          <a:xfrm>
            <a:off x="228600" y="254000"/>
            <a:ext cx="8534400" cy="4127500"/>
          </a:xfrm>
          <a:ln/>
        </p:spPr>
        <p:txBody>
          <a:bodyPr>
            <a:noAutofit/>
          </a:bodyPr>
          <a:lstStyle/>
          <a:p>
            <a:pPr marL="342900" indent="-342900">
              <a:lnSpc>
                <a:spcPct val="90000"/>
              </a:lnSpc>
            </a:pPr>
            <a:r>
              <a:rPr lang="en-US" altLang="en-US" sz="2800" dirty="0"/>
              <a:t>Sampling methods that, by their nature, tend to over- or under- emphasize some characteristics of the population are said to be </a:t>
            </a:r>
            <a:r>
              <a:rPr lang="en-US" altLang="en-US" sz="2800" dirty="0">
                <a:solidFill>
                  <a:srgbClr val="FF0000"/>
                </a:solidFill>
              </a:rPr>
              <a:t>biased</a:t>
            </a:r>
            <a:r>
              <a:rPr lang="en-US" altLang="en-US" sz="2800" dirty="0"/>
              <a:t>.</a:t>
            </a:r>
          </a:p>
          <a:p>
            <a:pPr marL="742950" lvl="1" indent="-285750">
              <a:lnSpc>
                <a:spcPct val="90000"/>
              </a:lnSpc>
            </a:pPr>
            <a:r>
              <a:rPr lang="en-US" altLang="en-US" sz="2400" dirty="0"/>
              <a:t>Bias is the bane of sampling—the one thing above all to avoid.</a:t>
            </a:r>
          </a:p>
          <a:p>
            <a:pPr marL="742950" lvl="1" indent="-285750">
              <a:lnSpc>
                <a:spcPct val="90000"/>
              </a:lnSpc>
            </a:pPr>
            <a:r>
              <a:rPr lang="en-US" altLang="en-US" sz="2400" dirty="0"/>
              <a:t>There is usually no way to fix a biased sample and no way to salvage useful information from it</a:t>
            </a:r>
            <a:r>
              <a:rPr lang="en-US" altLang="en-US" sz="2400" dirty="0" smtClean="0"/>
              <a:t>.</a:t>
            </a:r>
            <a:endParaRPr lang="en-US" altLang="en-US" sz="2400" dirty="0"/>
          </a:p>
        </p:txBody>
      </p:sp>
      <p:pic>
        <p:nvPicPr>
          <p:cNvPr id="4099" name="Picture 3"/>
          <p:cNvPicPr>
            <a:picLocks noChangeAspect="1" noChangeArrowheads="1"/>
          </p:cNvPicPr>
          <p:nvPr/>
        </p:nvPicPr>
        <p:blipFill>
          <a:blip r:embed="rId2" cstate="print"/>
          <a:srcRect/>
          <a:stretch>
            <a:fillRect/>
          </a:stretch>
        </p:blipFill>
        <p:spPr bwMode="auto">
          <a:xfrm>
            <a:off x="838200" y="3314700"/>
            <a:ext cx="7543800" cy="1001072"/>
          </a:xfrm>
          <a:prstGeom prst="rect">
            <a:avLst/>
          </a:prstGeom>
          <a:noFill/>
          <a:ln w="9525">
            <a:noFill/>
            <a:miter lim="800000"/>
            <a:headEnd/>
            <a:tailEnd/>
          </a:ln>
        </p:spPr>
      </p:pic>
    </p:spTree>
    <p:extLst>
      <p:ext uri="{BB962C8B-B14F-4D97-AF65-F5344CB8AC3E}">
        <p14:creationId xmlns:p14="http://schemas.microsoft.com/office/powerpoint/2010/main" xmlns="" val="6370709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ChangeArrowheads="1"/>
          </p:cNvSpPr>
          <p:nvPr/>
        </p:nvSpPr>
        <p:spPr bwMode="auto">
          <a:xfrm>
            <a:off x="304800" y="190500"/>
            <a:ext cx="8294688" cy="4038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rIns="0"/>
          <a:lstStyle>
            <a:lvl1pPr marL="292100" indent="-292100">
              <a:spcBef>
                <a:spcPct val="20000"/>
              </a:spcBef>
              <a:buClr>
                <a:schemeClr val="accent1"/>
              </a:buClr>
              <a:buSzPct val="60000"/>
              <a:buFont typeface="Wingdings" pitchFamily="1" charset="2"/>
              <a:buChar char="n"/>
              <a:defRPr sz="2800">
                <a:solidFill>
                  <a:schemeClr val="tx1"/>
                </a:solidFill>
                <a:latin typeface="Arial" charset="0"/>
                <a:cs typeface="Arial" charset="0"/>
              </a:defRPr>
            </a:lvl1pPr>
            <a:lvl2pPr marL="566738" indent="-254000">
              <a:spcBef>
                <a:spcPct val="20000"/>
              </a:spcBef>
              <a:buClr>
                <a:srgbClr val="EF9C51"/>
              </a:buClr>
              <a:buSzPct val="55000"/>
              <a:buFont typeface="Wingdings" pitchFamily="1" charset="2"/>
              <a:buChar char="n"/>
              <a:defRPr sz="2800">
                <a:solidFill>
                  <a:schemeClr val="tx1"/>
                </a:solidFill>
                <a:latin typeface="Arial" charset="0"/>
                <a:cs typeface="Arial" charset="0"/>
              </a:defRPr>
            </a:lvl2pPr>
            <a:lvl3pPr marL="784225" indent="-215900">
              <a:spcBef>
                <a:spcPct val="20000"/>
              </a:spcBef>
              <a:buClr>
                <a:srgbClr val="FDDCA1"/>
              </a:buClr>
              <a:buSzPct val="50000"/>
              <a:buFont typeface="Wingdings" pitchFamily="1" charset="2"/>
              <a:buChar char="n"/>
              <a:defRPr sz="2400">
                <a:solidFill>
                  <a:schemeClr val="tx1"/>
                </a:solidFill>
                <a:latin typeface="Arial" charset="0"/>
                <a:cs typeface="Arial" charset="0"/>
              </a:defRPr>
            </a:lvl3pPr>
            <a:lvl4pPr marL="1014413" indent="-228600">
              <a:spcBef>
                <a:spcPct val="20000"/>
              </a:spcBef>
              <a:buClr>
                <a:schemeClr val="hlink"/>
              </a:buClr>
              <a:buSzPct val="55000"/>
              <a:buFont typeface="Wingdings" pitchFamily="1" charset="2"/>
              <a:buChar char="n"/>
              <a:defRPr sz="2000">
                <a:solidFill>
                  <a:schemeClr val="tx1"/>
                </a:solidFill>
                <a:latin typeface="Arial" charset="0"/>
                <a:cs typeface="Arial" charset="0"/>
              </a:defRPr>
            </a:lvl4pPr>
            <a:lvl5pPr marL="1206500" indent="-190500">
              <a:spcBef>
                <a:spcPct val="20000"/>
              </a:spcBef>
              <a:buClr>
                <a:srgbClr val="CCECFF"/>
              </a:buClr>
              <a:buSzPct val="50000"/>
              <a:buFont typeface="Wingdings" pitchFamily="1" charset="2"/>
              <a:buChar char="n"/>
              <a:defRPr sz="2000">
                <a:solidFill>
                  <a:schemeClr val="tx1"/>
                </a:solidFill>
                <a:latin typeface="Arial" charset="0"/>
                <a:cs typeface="Arial" charset="0"/>
              </a:defRPr>
            </a:lvl5pPr>
            <a:lvl6pPr marL="1663700" indent="-190500" fontAlgn="base">
              <a:spcBef>
                <a:spcPct val="20000"/>
              </a:spcBef>
              <a:spcAft>
                <a:spcPct val="0"/>
              </a:spcAft>
              <a:buClr>
                <a:srgbClr val="CCECFF"/>
              </a:buClr>
              <a:buSzPct val="50000"/>
              <a:buFont typeface="Wingdings" pitchFamily="1" charset="2"/>
              <a:buChar char="n"/>
              <a:defRPr sz="2000">
                <a:solidFill>
                  <a:schemeClr val="tx1"/>
                </a:solidFill>
                <a:latin typeface="Arial" charset="0"/>
                <a:cs typeface="Arial" charset="0"/>
              </a:defRPr>
            </a:lvl6pPr>
            <a:lvl7pPr marL="2120900" indent="-190500" fontAlgn="base">
              <a:spcBef>
                <a:spcPct val="20000"/>
              </a:spcBef>
              <a:spcAft>
                <a:spcPct val="0"/>
              </a:spcAft>
              <a:buClr>
                <a:srgbClr val="CCECFF"/>
              </a:buClr>
              <a:buSzPct val="50000"/>
              <a:buFont typeface="Wingdings" pitchFamily="1" charset="2"/>
              <a:buChar char="n"/>
              <a:defRPr sz="2000">
                <a:solidFill>
                  <a:schemeClr val="tx1"/>
                </a:solidFill>
                <a:latin typeface="Arial" charset="0"/>
                <a:cs typeface="Arial" charset="0"/>
              </a:defRPr>
            </a:lvl7pPr>
            <a:lvl8pPr marL="2578100" indent="-190500" fontAlgn="base">
              <a:spcBef>
                <a:spcPct val="20000"/>
              </a:spcBef>
              <a:spcAft>
                <a:spcPct val="0"/>
              </a:spcAft>
              <a:buClr>
                <a:srgbClr val="CCECFF"/>
              </a:buClr>
              <a:buSzPct val="50000"/>
              <a:buFont typeface="Wingdings" pitchFamily="1" charset="2"/>
              <a:buChar char="n"/>
              <a:defRPr sz="2000">
                <a:solidFill>
                  <a:schemeClr val="tx1"/>
                </a:solidFill>
                <a:latin typeface="Arial" charset="0"/>
                <a:cs typeface="Arial" charset="0"/>
              </a:defRPr>
            </a:lvl8pPr>
            <a:lvl9pPr marL="3035300" indent="-190500" fontAlgn="base">
              <a:spcBef>
                <a:spcPct val="20000"/>
              </a:spcBef>
              <a:spcAft>
                <a:spcPct val="0"/>
              </a:spcAft>
              <a:buClr>
                <a:srgbClr val="CCECFF"/>
              </a:buClr>
              <a:buSzPct val="50000"/>
              <a:buFont typeface="Wingdings" pitchFamily="1" charset="2"/>
              <a:buChar char="n"/>
              <a:defRPr sz="2000">
                <a:solidFill>
                  <a:schemeClr val="tx1"/>
                </a:solidFill>
                <a:latin typeface="Arial" charset="0"/>
                <a:cs typeface="Arial" charset="0"/>
              </a:defRPr>
            </a:lvl9pPr>
          </a:lstStyle>
          <a:p>
            <a:r>
              <a:rPr lang="en-US" altLang="en-US" dirty="0"/>
              <a:t>The best way to protect a survey from unanticipated measurement errors is to perform a pilot survey.</a:t>
            </a:r>
          </a:p>
          <a:p>
            <a:pPr lvl="1"/>
            <a:r>
              <a:rPr lang="en-US" altLang="en-US" dirty="0"/>
              <a:t>A </a:t>
            </a:r>
            <a:r>
              <a:rPr lang="en-US" altLang="en-US" dirty="0">
                <a:solidFill>
                  <a:schemeClr val="hlink"/>
                </a:solidFill>
              </a:rPr>
              <a:t>pilot</a:t>
            </a:r>
            <a:r>
              <a:rPr lang="en-US" altLang="en-US" dirty="0"/>
              <a:t> is a trial run of a survey you eventually plan to give to a larger group.</a:t>
            </a:r>
          </a:p>
          <a:p>
            <a:pPr lvl="1">
              <a:buFont typeface="Wingdings" pitchFamily="1" charset="2"/>
              <a:buNone/>
            </a:pPr>
            <a:endParaRPr lang="en-US" altLang="en-US" dirty="0"/>
          </a:p>
        </p:txBody>
      </p:sp>
      <p:sp>
        <p:nvSpPr>
          <p:cNvPr id="568323" name="Rectangle 3"/>
          <p:cNvSpPr>
            <a:spLocks noGrp="1" noChangeArrowheads="1"/>
          </p:cNvSpPr>
          <p:nvPr>
            <p:ph type="title"/>
          </p:nvPr>
        </p:nvSpPr>
        <p:spPr>
          <a:noFill/>
          <a:ln/>
        </p:spPr>
        <p:txBody>
          <a:bodyPr/>
          <a:lstStyle/>
          <a:p>
            <a:r>
              <a:rPr lang="en-US" altLang="en-US" dirty="0"/>
              <a:t>The Valid </a:t>
            </a:r>
            <a:r>
              <a:rPr lang="en-US" altLang="en-US" dirty="0" smtClean="0"/>
              <a:t>Survey</a:t>
            </a:r>
            <a:endParaRPr lang="en-US" altLang="en-US" dirty="0"/>
          </a:p>
        </p:txBody>
      </p:sp>
    </p:spTree>
    <p:extLst>
      <p:ext uri="{BB962C8B-B14F-4D97-AF65-F5344CB8AC3E}">
        <p14:creationId xmlns:p14="http://schemas.microsoft.com/office/powerpoint/2010/main" xmlns="" val="14727357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srcRect/>
          <a:stretch>
            <a:fillRect/>
          </a:stretch>
        </p:blipFill>
        <p:spPr bwMode="auto">
          <a:xfrm>
            <a:off x="0" y="647700"/>
            <a:ext cx="9144000" cy="3003504"/>
          </a:xfrm>
          <a:prstGeom prst="rect">
            <a:avLst/>
          </a:prstGeom>
          <a:noFill/>
          <a:ln w="9525">
            <a:noFill/>
            <a:miter lim="800000"/>
            <a:headEnd/>
            <a:tailEnd/>
          </a:ln>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6" name="Rectangle 2"/>
          <p:cNvSpPr>
            <a:spLocks noGrp="1" noChangeArrowheads="1"/>
          </p:cNvSpPr>
          <p:nvPr>
            <p:ph type="title"/>
          </p:nvPr>
        </p:nvSpPr>
        <p:spPr>
          <a:xfrm>
            <a:off x="457200" y="4762500"/>
            <a:ext cx="8229600" cy="952500"/>
          </a:xfrm>
        </p:spPr>
        <p:txBody>
          <a:bodyPr>
            <a:normAutofit fontScale="90000"/>
          </a:bodyPr>
          <a:lstStyle/>
          <a:p>
            <a:r>
              <a:rPr lang="en-US" altLang="en-US" sz="3200" dirty="0"/>
              <a:t>What Can Go Wrong?—or,</a:t>
            </a:r>
            <a:br>
              <a:rPr lang="en-US" altLang="en-US" sz="3200" dirty="0"/>
            </a:br>
            <a:r>
              <a:rPr lang="en-US" altLang="en-US" sz="3200" dirty="0"/>
              <a:t>How to Sample Badly</a:t>
            </a:r>
          </a:p>
        </p:txBody>
      </p:sp>
      <p:sp>
        <p:nvSpPr>
          <p:cNvPr id="548867" name="Rectangle 3"/>
          <p:cNvSpPr>
            <a:spLocks noGrp="1" noChangeArrowheads="1"/>
          </p:cNvSpPr>
          <p:nvPr>
            <p:ph idx="1"/>
          </p:nvPr>
        </p:nvSpPr>
        <p:spPr>
          <a:xfrm>
            <a:off x="304800" y="190500"/>
            <a:ext cx="8294687" cy="4127500"/>
          </a:xfrm>
          <a:ln/>
        </p:spPr>
        <p:txBody>
          <a:bodyPr>
            <a:normAutofit/>
          </a:bodyPr>
          <a:lstStyle/>
          <a:p>
            <a:pPr marL="342900" indent="-342900"/>
            <a:r>
              <a:rPr lang="en-US" altLang="en-US" sz="2000" dirty="0">
                <a:solidFill>
                  <a:schemeClr val="hlink"/>
                </a:solidFill>
              </a:rPr>
              <a:t>Sample Badly with Volunteers:</a:t>
            </a:r>
          </a:p>
          <a:p>
            <a:pPr marL="742950" lvl="1" indent="-285750"/>
            <a:r>
              <a:rPr lang="en-US" altLang="en-US" sz="2000" dirty="0"/>
              <a:t>In a </a:t>
            </a:r>
            <a:r>
              <a:rPr lang="en-US" altLang="en-US" sz="2000" dirty="0">
                <a:solidFill>
                  <a:schemeClr val="hlink"/>
                </a:solidFill>
              </a:rPr>
              <a:t>voluntary response sample</a:t>
            </a:r>
            <a:r>
              <a:rPr lang="en-US" altLang="en-US" sz="2000" dirty="0"/>
              <a:t>, a large group of individuals is invited to respond, and all who do respond are counted. </a:t>
            </a:r>
          </a:p>
          <a:p>
            <a:pPr marL="1143000" lvl="2" indent="-228600"/>
            <a:r>
              <a:rPr lang="en-US" altLang="en-US" sz="2000" dirty="0"/>
              <a:t>Voluntary response samples are almost always biased, and so conclusions drawn from them are almost always wrong.</a:t>
            </a:r>
            <a:endParaRPr lang="en-US" altLang="en-US" sz="1800" dirty="0"/>
          </a:p>
          <a:p>
            <a:pPr marL="742950" lvl="1" indent="-285750"/>
            <a:r>
              <a:rPr lang="en-US" altLang="en-US" sz="2000" dirty="0"/>
              <a:t>Voluntary response samples are often biased toward those with strong opinions or those who are strongly motivated.</a:t>
            </a:r>
          </a:p>
          <a:p>
            <a:pPr marL="742950" lvl="1" indent="-285750"/>
            <a:r>
              <a:rPr lang="en-US" altLang="en-US" sz="2000" dirty="0"/>
              <a:t>Since the sample is not representative, the resulting </a:t>
            </a:r>
            <a:r>
              <a:rPr lang="en-US" altLang="en-US" sz="2000" dirty="0">
                <a:solidFill>
                  <a:schemeClr val="hlink"/>
                </a:solidFill>
              </a:rPr>
              <a:t>voluntary response bias</a:t>
            </a:r>
            <a:r>
              <a:rPr lang="en-US" altLang="en-US" sz="2000" dirty="0"/>
              <a:t> invalidates the survey.</a:t>
            </a:r>
          </a:p>
        </p:txBody>
      </p:sp>
      <p:pic>
        <p:nvPicPr>
          <p:cNvPr id="5122" name="Picture 2"/>
          <p:cNvPicPr>
            <a:picLocks noChangeAspect="1" noChangeArrowheads="1"/>
          </p:cNvPicPr>
          <p:nvPr/>
        </p:nvPicPr>
        <p:blipFill>
          <a:blip r:embed="rId2" cstate="print"/>
          <a:srcRect/>
          <a:stretch>
            <a:fillRect/>
          </a:stretch>
        </p:blipFill>
        <p:spPr bwMode="auto">
          <a:xfrm>
            <a:off x="1143000" y="3238500"/>
            <a:ext cx="6858000" cy="1447101"/>
          </a:xfrm>
          <a:prstGeom prst="rect">
            <a:avLst/>
          </a:prstGeom>
          <a:noFill/>
          <a:ln w="9525">
            <a:noFill/>
            <a:miter lim="800000"/>
            <a:headEnd/>
            <a:tailEnd/>
          </a:ln>
        </p:spPr>
      </p:pic>
    </p:spTree>
    <p:extLst>
      <p:ext uri="{BB962C8B-B14F-4D97-AF65-F5344CB8AC3E}">
        <p14:creationId xmlns:p14="http://schemas.microsoft.com/office/powerpoint/2010/main" xmlns="" val="39572321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Rectangle 2"/>
          <p:cNvSpPr>
            <a:spLocks noGrp="1" noChangeArrowheads="1"/>
          </p:cNvSpPr>
          <p:nvPr>
            <p:ph type="title"/>
          </p:nvPr>
        </p:nvSpPr>
        <p:spPr>
          <a:xfrm>
            <a:off x="457200" y="4762500"/>
            <a:ext cx="8229600" cy="952500"/>
          </a:xfrm>
        </p:spPr>
        <p:txBody>
          <a:bodyPr>
            <a:normAutofit fontScale="90000"/>
          </a:bodyPr>
          <a:lstStyle/>
          <a:p>
            <a:r>
              <a:rPr lang="en-US" altLang="en-US" sz="3200" dirty="0"/>
              <a:t>What Can Go Wrong?—or,</a:t>
            </a:r>
            <a:br>
              <a:rPr lang="en-US" altLang="en-US" sz="3200" dirty="0"/>
            </a:br>
            <a:r>
              <a:rPr lang="en-US" altLang="en-US" sz="3200" dirty="0"/>
              <a:t>How to Sample </a:t>
            </a:r>
            <a:r>
              <a:rPr lang="en-US" altLang="en-US" sz="3200" dirty="0" smtClean="0"/>
              <a:t>Badly</a:t>
            </a:r>
            <a:endParaRPr lang="en-US" altLang="en-US" sz="3200" dirty="0"/>
          </a:p>
        </p:txBody>
      </p:sp>
      <p:sp>
        <p:nvSpPr>
          <p:cNvPr id="549891" name="Rectangle 3"/>
          <p:cNvSpPr>
            <a:spLocks noGrp="1" noChangeArrowheads="1"/>
          </p:cNvSpPr>
          <p:nvPr>
            <p:ph idx="1"/>
          </p:nvPr>
        </p:nvSpPr>
        <p:spPr>
          <a:ln/>
        </p:spPr>
        <p:txBody>
          <a:bodyPr/>
          <a:lstStyle/>
          <a:p>
            <a:pPr marL="342900" indent="-342900">
              <a:lnSpc>
                <a:spcPct val="90000"/>
              </a:lnSpc>
            </a:pPr>
            <a:r>
              <a:rPr lang="en-US" altLang="en-US" dirty="0">
                <a:solidFill>
                  <a:schemeClr val="hlink"/>
                </a:solidFill>
              </a:rPr>
              <a:t>Sample Badly, but Conveniently:</a:t>
            </a:r>
          </a:p>
          <a:p>
            <a:pPr marL="742950" lvl="1" indent="-285750">
              <a:lnSpc>
                <a:spcPct val="90000"/>
              </a:lnSpc>
            </a:pPr>
            <a:r>
              <a:rPr lang="en-US" altLang="en-US" dirty="0"/>
              <a:t>In </a:t>
            </a:r>
            <a:r>
              <a:rPr lang="en-US" altLang="en-US" dirty="0">
                <a:solidFill>
                  <a:schemeClr val="hlink"/>
                </a:solidFill>
              </a:rPr>
              <a:t>convenience sampling</a:t>
            </a:r>
            <a:r>
              <a:rPr lang="en-US" altLang="en-US" dirty="0"/>
              <a:t>, we simply include the individuals who are convenient. </a:t>
            </a:r>
          </a:p>
          <a:p>
            <a:pPr marL="1143000" lvl="2" indent="-228600">
              <a:lnSpc>
                <a:spcPct val="90000"/>
              </a:lnSpc>
            </a:pPr>
            <a:r>
              <a:rPr lang="en-US" altLang="en-US" sz="2800" dirty="0"/>
              <a:t>Unfortunately, this group may not be representative of the population.</a:t>
            </a:r>
            <a:endParaRPr lang="en-US" altLang="en-US" dirty="0"/>
          </a:p>
          <a:p>
            <a:pPr marL="742950" lvl="1" indent="-285750">
              <a:lnSpc>
                <a:spcPct val="90000"/>
              </a:lnSpc>
            </a:pPr>
            <a:r>
              <a:rPr lang="en-US" altLang="en-US" dirty="0"/>
              <a:t>Convenience sampling is not only a problem for students or other beginning samplers.</a:t>
            </a:r>
          </a:p>
          <a:p>
            <a:pPr marL="1143000" lvl="2" indent="-228600">
              <a:lnSpc>
                <a:spcPct val="90000"/>
              </a:lnSpc>
            </a:pPr>
            <a:r>
              <a:rPr lang="en-US" altLang="en-US" sz="2800" dirty="0"/>
              <a:t>In fact, it is a widespread problem in the business world—the easiest people for a company to sample are its own customers.</a:t>
            </a:r>
            <a:endParaRPr lang="en-US" altLang="en-US" dirty="0"/>
          </a:p>
        </p:txBody>
      </p:sp>
    </p:spTree>
    <p:extLst>
      <p:ext uri="{BB962C8B-B14F-4D97-AF65-F5344CB8AC3E}">
        <p14:creationId xmlns:p14="http://schemas.microsoft.com/office/powerpoint/2010/main" xmlns="" val="38709138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a:xfrm>
            <a:off x="457200" y="4762500"/>
            <a:ext cx="8229600" cy="952500"/>
          </a:xfrm>
        </p:spPr>
        <p:txBody>
          <a:bodyPr>
            <a:normAutofit fontScale="90000"/>
          </a:bodyPr>
          <a:lstStyle/>
          <a:p>
            <a:r>
              <a:rPr lang="en-US" altLang="en-US" sz="3200" dirty="0"/>
              <a:t>What Can Go Wrong?—or,</a:t>
            </a:r>
            <a:br>
              <a:rPr lang="en-US" altLang="en-US" sz="3200" dirty="0"/>
            </a:br>
            <a:r>
              <a:rPr lang="en-US" altLang="en-US" sz="3200" dirty="0"/>
              <a:t>How to Sample </a:t>
            </a:r>
            <a:r>
              <a:rPr lang="en-US" altLang="en-US" sz="3200" dirty="0" smtClean="0"/>
              <a:t>Badly</a:t>
            </a:r>
            <a:endParaRPr lang="en-US" altLang="en-US" sz="3200" dirty="0"/>
          </a:p>
        </p:txBody>
      </p:sp>
      <p:sp>
        <p:nvSpPr>
          <p:cNvPr id="550915" name="Rectangle 3"/>
          <p:cNvSpPr>
            <a:spLocks noGrp="1" noChangeArrowheads="1"/>
          </p:cNvSpPr>
          <p:nvPr>
            <p:ph idx="1"/>
          </p:nvPr>
        </p:nvSpPr>
        <p:spPr>
          <a:xfrm>
            <a:off x="304800" y="266700"/>
            <a:ext cx="8294687" cy="4191000"/>
          </a:xfrm>
          <a:ln/>
        </p:spPr>
        <p:txBody>
          <a:bodyPr>
            <a:normAutofit fontScale="92500" lnSpcReduction="10000"/>
          </a:bodyPr>
          <a:lstStyle/>
          <a:p>
            <a:pPr marL="342900" indent="-342900">
              <a:lnSpc>
                <a:spcPct val="90000"/>
              </a:lnSpc>
            </a:pPr>
            <a:r>
              <a:rPr lang="en-US" altLang="en-US" sz="2600" dirty="0">
                <a:solidFill>
                  <a:schemeClr val="hlink"/>
                </a:solidFill>
              </a:rPr>
              <a:t>Sample from a Bad Sampling Frame:</a:t>
            </a:r>
          </a:p>
          <a:p>
            <a:pPr marL="742950" lvl="1" indent="-285750">
              <a:lnSpc>
                <a:spcPct val="90000"/>
              </a:lnSpc>
            </a:pPr>
            <a:r>
              <a:rPr lang="en-US" altLang="en-US" sz="2600" dirty="0"/>
              <a:t>An SRS from an incomplete sampling frame introduces bias because the individuals included may differ from the ones not in the frame.</a:t>
            </a:r>
          </a:p>
          <a:p>
            <a:pPr marL="342900" indent="-342900">
              <a:lnSpc>
                <a:spcPct val="90000"/>
              </a:lnSpc>
            </a:pPr>
            <a:r>
              <a:rPr lang="en-US" altLang="en-US" sz="2600" dirty="0" err="1">
                <a:solidFill>
                  <a:schemeClr val="hlink"/>
                </a:solidFill>
              </a:rPr>
              <a:t>Undercoverage</a:t>
            </a:r>
            <a:r>
              <a:rPr lang="en-US" altLang="en-US" sz="2600" dirty="0">
                <a:solidFill>
                  <a:schemeClr val="hlink"/>
                </a:solidFill>
              </a:rPr>
              <a:t>:</a:t>
            </a:r>
          </a:p>
          <a:p>
            <a:pPr marL="742950" lvl="1" indent="-285750">
              <a:lnSpc>
                <a:spcPct val="90000"/>
              </a:lnSpc>
            </a:pPr>
            <a:r>
              <a:rPr lang="en-US" altLang="en-US" sz="2600" dirty="0"/>
              <a:t>Many of these bad survey designs suffer from </a:t>
            </a:r>
            <a:r>
              <a:rPr lang="en-US" altLang="en-US" sz="2600" dirty="0" err="1">
                <a:solidFill>
                  <a:schemeClr val="hlink"/>
                </a:solidFill>
              </a:rPr>
              <a:t>undercoverage</a:t>
            </a:r>
            <a:r>
              <a:rPr lang="en-US" altLang="en-US" sz="2600" dirty="0"/>
              <a:t>, in which some portion of the population is not sampled at all or has a smaller representation in the sample than it has in the population.</a:t>
            </a:r>
          </a:p>
          <a:p>
            <a:pPr marL="742950" lvl="1" indent="-285750">
              <a:lnSpc>
                <a:spcPct val="90000"/>
              </a:lnSpc>
            </a:pPr>
            <a:r>
              <a:rPr lang="en-US" altLang="en-US" sz="2600" dirty="0" err="1"/>
              <a:t>Undercoverage</a:t>
            </a:r>
            <a:r>
              <a:rPr lang="en-US" altLang="en-US" sz="2600" dirty="0"/>
              <a:t> can arise for a number of reasons, but it’s always a potential source of bias.</a:t>
            </a:r>
          </a:p>
        </p:txBody>
      </p:sp>
    </p:spTree>
    <p:extLst>
      <p:ext uri="{BB962C8B-B14F-4D97-AF65-F5344CB8AC3E}">
        <p14:creationId xmlns:p14="http://schemas.microsoft.com/office/powerpoint/2010/main" xmlns="" val="41124627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8" name="Rectangle 2"/>
          <p:cNvSpPr>
            <a:spLocks noGrp="1" noChangeArrowheads="1"/>
          </p:cNvSpPr>
          <p:nvPr>
            <p:ph type="title"/>
          </p:nvPr>
        </p:nvSpPr>
        <p:spPr/>
        <p:txBody>
          <a:bodyPr/>
          <a:lstStyle/>
          <a:p>
            <a:r>
              <a:rPr lang="en-US" altLang="en-US"/>
              <a:t>What Else Can Go Wrong?</a:t>
            </a:r>
          </a:p>
        </p:txBody>
      </p:sp>
      <p:sp>
        <p:nvSpPr>
          <p:cNvPr id="551939" name="Rectangle 3"/>
          <p:cNvSpPr>
            <a:spLocks noGrp="1" noChangeArrowheads="1"/>
          </p:cNvSpPr>
          <p:nvPr>
            <p:ph idx="1"/>
          </p:nvPr>
        </p:nvSpPr>
        <p:spPr>
          <a:ln/>
        </p:spPr>
        <p:txBody>
          <a:bodyPr/>
          <a:lstStyle/>
          <a:p>
            <a:pPr marL="342900" indent="-342900"/>
            <a:r>
              <a:rPr lang="en-US" altLang="en-US"/>
              <a:t>Watch out for nonrespondents.</a:t>
            </a:r>
          </a:p>
          <a:p>
            <a:pPr marL="742950" lvl="1" indent="-285750"/>
            <a:r>
              <a:rPr lang="en-US" altLang="en-US"/>
              <a:t>A common and serious potential source of bias for most surveys is </a:t>
            </a:r>
            <a:r>
              <a:rPr lang="en-US" altLang="en-US">
                <a:solidFill>
                  <a:schemeClr val="hlink"/>
                </a:solidFill>
              </a:rPr>
              <a:t>nonresponse bias.</a:t>
            </a:r>
          </a:p>
          <a:p>
            <a:pPr marL="742950" lvl="1" indent="-285750"/>
            <a:r>
              <a:rPr lang="en-US" altLang="en-US"/>
              <a:t>No survey succeeds in getting responses from everyone. </a:t>
            </a:r>
          </a:p>
          <a:p>
            <a:pPr marL="1143000" lvl="2" indent="-228600"/>
            <a:r>
              <a:rPr lang="en-US" altLang="en-US" sz="2800"/>
              <a:t>The problem is that those who don’t respond may differ from those who do.</a:t>
            </a:r>
          </a:p>
          <a:p>
            <a:pPr marL="1143000" lvl="2" indent="-228600"/>
            <a:r>
              <a:rPr lang="en-US" altLang="en-US" sz="2800"/>
              <a:t>And they may differ on just the variables we care about.</a:t>
            </a:r>
            <a:endParaRPr lang="en-US" altLang="en-US"/>
          </a:p>
        </p:txBody>
      </p:sp>
    </p:spTree>
    <p:extLst>
      <p:ext uri="{BB962C8B-B14F-4D97-AF65-F5344CB8AC3E}">
        <p14:creationId xmlns:p14="http://schemas.microsoft.com/office/powerpoint/2010/main" xmlns="" val="7587834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2" name="Rectangle 2"/>
          <p:cNvSpPr>
            <a:spLocks noGrp="1" noChangeArrowheads="1"/>
          </p:cNvSpPr>
          <p:nvPr>
            <p:ph type="title"/>
          </p:nvPr>
        </p:nvSpPr>
        <p:spPr/>
        <p:txBody>
          <a:bodyPr/>
          <a:lstStyle/>
          <a:p>
            <a:r>
              <a:rPr lang="en-US" altLang="en-US" sz="3200" dirty="0"/>
              <a:t>What Else Can Go Wrong</a:t>
            </a:r>
            <a:r>
              <a:rPr lang="en-US" altLang="en-US" sz="3200" dirty="0" smtClean="0"/>
              <a:t>?</a:t>
            </a:r>
            <a:endParaRPr lang="en-US" altLang="en-US" sz="3200" dirty="0"/>
          </a:p>
        </p:txBody>
      </p:sp>
      <p:sp>
        <p:nvSpPr>
          <p:cNvPr id="552963" name="Rectangle 3"/>
          <p:cNvSpPr>
            <a:spLocks noGrp="1" noChangeArrowheads="1"/>
          </p:cNvSpPr>
          <p:nvPr>
            <p:ph idx="1"/>
          </p:nvPr>
        </p:nvSpPr>
        <p:spPr>
          <a:ln/>
        </p:spPr>
        <p:txBody>
          <a:bodyPr/>
          <a:lstStyle/>
          <a:p>
            <a:pPr marL="342900" indent="-342900"/>
            <a:r>
              <a:rPr lang="en-US" altLang="en-US"/>
              <a:t>Don’t bore respondents with surveys that go on and on and on and on…</a:t>
            </a:r>
          </a:p>
          <a:p>
            <a:pPr marL="742950" lvl="1" indent="-285750"/>
            <a:r>
              <a:rPr lang="en-US" altLang="en-US"/>
              <a:t>Surveys that are too long are more likely to be refused, reducing the response rate and biasing </a:t>
            </a:r>
            <a:r>
              <a:rPr lang="en-US" altLang="en-US" i="1"/>
              <a:t>all</a:t>
            </a:r>
            <a:r>
              <a:rPr lang="en-US" altLang="en-US"/>
              <a:t> the results.</a:t>
            </a:r>
          </a:p>
        </p:txBody>
      </p:sp>
    </p:spTree>
    <p:extLst>
      <p:ext uri="{BB962C8B-B14F-4D97-AF65-F5344CB8AC3E}">
        <p14:creationId xmlns:p14="http://schemas.microsoft.com/office/powerpoint/2010/main" xmlns="" val="13809965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6" name="Rectangle 2"/>
          <p:cNvSpPr>
            <a:spLocks noGrp="1" noChangeArrowheads="1"/>
          </p:cNvSpPr>
          <p:nvPr>
            <p:ph type="title"/>
          </p:nvPr>
        </p:nvSpPr>
        <p:spPr/>
        <p:txBody>
          <a:bodyPr/>
          <a:lstStyle/>
          <a:p>
            <a:r>
              <a:rPr lang="en-US" altLang="en-US" sz="3200" dirty="0"/>
              <a:t>What Else Can Go Wrong</a:t>
            </a:r>
            <a:r>
              <a:rPr lang="en-US" altLang="en-US" sz="3200" dirty="0" smtClean="0"/>
              <a:t>?</a:t>
            </a:r>
            <a:endParaRPr lang="en-US" altLang="en-US" sz="3200" dirty="0"/>
          </a:p>
        </p:txBody>
      </p:sp>
      <p:sp>
        <p:nvSpPr>
          <p:cNvPr id="553987" name="Rectangle 3"/>
          <p:cNvSpPr>
            <a:spLocks noGrp="1" noChangeArrowheads="1"/>
          </p:cNvSpPr>
          <p:nvPr>
            <p:ph idx="1"/>
          </p:nvPr>
        </p:nvSpPr>
        <p:spPr>
          <a:ln/>
        </p:spPr>
        <p:txBody>
          <a:bodyPr/>
          <a:lstStyle/>
          <a:p>
            <a:pPr marL="342900" indent="-342900"/>
            <a:r>
              <a:rPr lang="en-US" altLang="en-US"/>
              <a:t>Work hard to avoid influencing responses.</a:t>
            </a:r>
          </a:p>
          <a:p>
            <a:pPr marL="742950" lvl="1" indent="-285750"/>
            <a:r>
              <a:rPr lang="en-US" altLang="en-US">
                <a:solidFill>
                  <a:schemeClr val="hlink"/>
                </a:solidFill>
              </a:rPr>
              <a:t>Response bias</a:t>
            </a:r>
            <a:r>
              <a:rPr lang="en-US" altLang="en-US"/>
              <a:t> refers to anything in the survey design that influences the responses. </a:t>
            </a:r>
          </a:p>
          <a:p>
            <a:pPr marL="742950" lvl="1" indent="-285750"/>
            <a:r>
              <a:rPr lang="en-US" altLang="en-US" sz="2400"/>
              <a:t>For example, the </a:t>
            </a:r>
            <a:r>
              <a:rPr lang="en-US" altLang="en-US" sz="2400" i="1"/>
              <a:t>wording</a:t>
            </a:r>
            <a:r>
              <a:rPr lang="en-US" altLang="en-US" sz="2400"/>
              <a:t> of a question can influence the responses:</a:t>
            </a:r>
          </a:p>
        </p:txBody>
      </p:sp>
    </p:spTree>
    <p:extLst>
      <p:ext uri="{BB962C8B-B14F-4D97-AF65-F5344CB8AC3E}">
        <p14:creationId xmlns:p14="http://schemas.microsoft.com/office/powerpoint/2010/main" xmlns="" val="28742178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altLang="en-US"/>
              <a:t>How to Think About Biases</a:t>
            </a:r>
          </a:p>
        </p:txBody>
      </p:sp>
      <p:sp>
        <p:nvSpPr>
          <p:cNvPr id="555011" name="Rectangle 3"/>
          <p:cNvSpPr>
            <a:spLocks noGrp="1" noChangeArrowheads="1"/>
          </p:cNvSpPr>
          <p:nvPr>
            <p:ph idx="1"/>
          </p:nvPr>
        </p:nvSpPr>
        <p:spPr>
          <a:ln/>
        </p:spPr>
        <p:txBody>
          <a:bodyPr/>
          <a:lstStyle/>
          <a:p>
            <a:pPr marL="342900" indent="-342900">
              <a:lnSpc>
                <a:spcPct val="90000"/>
              </a:lnSpc>
            </a:pPr>
            <a:r>
              <a:rPr lang="en-US" altLang="en-US"/>
              <a:t>Look for biases in any survey you encounter </a:t>
            </a:r>
            <a:r>
              <a:rPr lang="en-US" altLang="en-US" i="1"/>
              <a:t>before</a:t>
            </a:r>
            <a:r>
              <a:rPr lang="en-US" altLang="en-US"/>
              <a:t> you collect the data—there’s no way to recover from a biased sample of a survey that asks biased questions.</a:t>
            </a:r>
          </a:p>
          <a:p>
            <a:pPr marL="342900" indent="-342900">
              <a:lnSpc>
                <a:spcPct val="90000"/>
              </a:lnSpc>
            </a:pPr>
            <a:r>
              <a:rPr lang="en-US" altLang="en-US"/>
              <a:t>Spend your time and resources reducing biases.</a:t>
            </a:r>
          </a:p>
          <a:p>
            <a:pPr marL="342900" indent="-342900">
              <a:lnSpc>
                <a:spcPct val="90000"/>
              </a:lnSpc>
            </a:pPr>
            <a:r>
              <a:rPr lang="en-US" altLang="en-US"/>
              <a:t>If you possibly can, pilot-test your survey.</a:t>
            </a:r>
          </a:p>
          <a:p>
            <a:pPr marL="342900" indent="-342900">
              <a:lnSpc>
                <a:spcPct val="90000"/>
              </a:lnSpc>
            </a:pPr>
            <a:r>
              <a:rPr lang="en-US" altLang="en-US"/>
              <a:t>Always report your sampling methods in detail.</a:t>
            </a:r>
          </a:p>
        </p:txBody>
      </p:sp>
    </p:spTree>
    <p:extLst>
      <p:ext uri="{BB962C8B-B14F-4D97-AF65-F5344CB8AC3E}">
        <p14:creationId xmlns:p14="http://schemas.microsoft.com/office/powerpoint/2010/main" xmlns="" val="18162678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p:txBody>
          <a:bodyPr/>
          <a:lstStyle/>
          <a:p>
            <a:r>
              <a:rPr lang="en-US" altLang="en-US"/>
              <a:t>What have we learned?</a:t>
            </a:r>
          </a:p>
        </p:txBody>
      </p:sp>
      <p:sp>
        <p:nvSpPr>
          <p:cNvPr id="556035" name="Rectangle 3"/>
          <p:cNvSpPr>
            <a:spLocks noGrp="1" noChangeArrowheads="1"/>
          </p:cNvSpPr>
          <p:nvPr>
            <p:ph idx="1"/>
          </p:nvPr>
        </p:nvSpPr>
        <p:spPr>
          <a:xfrm>
            <a:off x="381000" y="114300"/>
            <a:ext cx="8294687" cy="4191000"/>
          </a:xfrm>
        </p:spPr>
        <p:txBody>
          <a:bodyPr>
            <a:normAutofit fontScale="92500" lnSpcReduction="20000"/>
          </a:bodyPr>
          <a:lstStyle/>
          <a:p>
            <a:pPr marL="342900" indent="-342900">
              <a:lnSpc>
                <a:spcPct val="90000"/>
              </a:lnSpc>
            </a:pPr>
            <a:r>
              <a:rPr lang="en-US" altLang="en-US" dirty="0"/>
              <a:t>A representative sample can offer us important insights about populations.</a:t>
            </a:r>
          </a:p>
          <a:p>
            <a:pPr marL="742950" lvl="1" indent="-285750">
              <a:lnSpc>
                <a:spcPct val="90000"/>
              </a:lnSpc>
            </a:pPr>
            <a:r>
              <a:rPr lang="en-US" altLang="en-US" dirty="0"/>
              <a:t>It’s the size of the same, not its fraction of the larger population, that determines the precision of the statistics it yields.</a:t>
            </a:r>
          </a:p>
          <a:p>
            <a:pPr marL="342900" indent="-342900">
              <a:lnSpc>
                <a:spcPct val="90000"/>
              </a:lnSpc>
            </a:pPr>
            <a:r>
              <a:rPr lang="en-US" altLang="en-US" dirty="0"/>
              <a:t>There are several ways to draw samples, all based on the power of randomness to make them representative of the population of interest:</a:t>
            </a:r>
          </a:p>
          <a:p>
            <a:pPr marL="742950" lvl="1" indent="-285750">
              <a:lnSpc>
                <a:spcPct val="90000"/>
              </a:lnSpc>
            </a:pPr>
            <a:r>
              <a:rPr lang="en-US" altLang="en-US" dirty="0"/>
              <a:t>Simple Random Sample, Stratified Sample, Cluster Sample, Systematic Sample, Multistage Sample</a:t>
            </a:r>
          </a:p>
        </p:txBody>
      </p:sp>
    </p:spTree>
    <p:extLst>
      <p:ext uri="{BB962C8B-B14F-4D97-AF65-F5344CB8AC3E}">
        <p14:creationId xmlns:p14="http://schemas.microsoft.com/office/powerpoint/2010/main" xmlns="" val="46496854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normAutofit/>
          </a:bodyPr>
          <a:lstStyle/>
          <a:p>
            <a:r>
              <a:rPr lang="en-US" altLang="en-US" sz="4000" dirty="0"/>
              <a:t>Bias</a:t>
            </a:r>
          </a:p>
        </p:txBody>
      </p:sp>
      <p:sp>
        <p:nvSpPr>
          <p:cNvPr id="521219" name="Rectangle 3"/>
          <p:cNvSpPr>
            <a:spLocks noGrp="1" noChangeArrowheads="1"/>
          </p:cNvSpPr>
          <p:nvPr>
            <p:ph idx="1"/>
          </p:nvPr>
        </p:nvSpPr>
        <p:spPr>
          <a:xfrm>
            <a:off x="228600" y="254000"/>
            <a:ext cx="8534400" cy="4127500"/>
          </a:xfrm>
          <a:ln/>
        </p:spPr>
        <p:txBody>
          <a:bodyPr>
            <a:noAutofit/>
          </a:bodyPr>
          <a:lstStyle/>
          <a:p>
            <a:pPr marL="342900" indent="-342900">
              <a:lnSpc>
                <a:spcPct val="90000"/>
              </a:lnSpc>
            </a:pPr>
            <a:r>
              <a:rPr lang="en-US" altLang="en-US" sz="2800" dirty="0" smtClean="0"/>
              <a:t>The </a:t>
            </a:r>
            <a:r>
              <a:rPr lang="en-US" altLang="en-US" sz="2800" dirty="0"/>
              <a:t>best way to avoid bias is to select individuals for the sample </a:t>
            </a:r>
            <a:r>
              <a:rPr lang="en-US" altLang="en-US" sz="2800" i="1" dirty="0"/>
              <a:t>at random</a:t>
            </a:r>
            <a:r>
              <a:rPr lang="en-US" altLang="en-US" sz="2800" dirty="0"/>
              <a:t>. </a:t>
            </a:r>
          </a:p>
          <a:p>
            <a:pPr marL="742950" lvl="1" indent="-285750">
              <a:lnSpc>
                <a:spcPct val="90000"/>
              </a:lnSpc>
            </a:pPr>
            <a:r>
              <a:rPr lang="en-US" altLang="en-US" sz="2400" dirty="0"/>
              <a:t>The value of deliberately introducing randomness is one of the great insights of Statistics.</a:t>
            </a:r>
          </a:p>
        </p:txBody>
      </p:sp>
      <p:pic>
        <p:nvPicPr>
          <p:cNvPr id="4098" name="Picture 2"/>
          <p:cNvPicPr>
            <a:picLocks noChangeAspect="1" noChangeArrowheads="1"/>
          </p:cNvPicPr>
          <p:nvPr/>
        </p:nvPicPr>
        <p:blipFill>
          <a:blip r:embed="rId2" cstate="print"/>
          <a:srcRect/>
          <a:stretch>
            <a:fillRect/>
          </a:stretch>
        </p:blipFill>
        <p:spPr bwMode="auto">
          <a:xfrm>
            <a:off x="381000" y="2552700"/>
            <a:ext cx="8206154" cy="1066800"/>
          </a:xfrm>
          <a:prstGeom prst="rect">
            <a:avLst/>
          </a:prstGeom>
          <a:noFill/>
          <a:ln w="9525">
            <a:noFill/>
            <a:miter lim="800000"/>
            <a:headEnd/>
            <a:tailEnd/>
          </a:ln>
        </p:spPr>
      </p:pic>
    </p:spTree>
    <p:extLst>
      <p:ext uri="{BB962C8B-B14F-4D97-AF65-F5344CB8AC3E}">
        <p14:creationId xmlns:p14="http://schemas.microsoft.com/office/powerpoint/2010/main" xmlns="" val="63707092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altLang="en-US" dirty="0"/>
              <a:t>What have we learned</a:t>
            </a:r>
            <a:r>
              <a:rPr lang="en-US" altLang="en-US" dirty="0" smtClean="0"/>
              <a:t>?</a:t>
            </a:r>
            <a:endParaRPr lang="en-US" altLang="en-US" dirty="0"/>
          </a:p>
        </p:txBody>
      </p:sp>
      <p:sp>
        <p:nvSpPr>
          <p:cNvPr id="557059" name="Rectangle 3"/>
          <p:cNvSpPr>
            <a:spLocks noGrp="1" noChangeArrowheads="1"/>
          </p:cNvSpPr>
          <p:nvPr>
            <p:ph idx="1"/>
          </p:nvPr>
        </p:nvSpPr>
        <p:spPr/>
        <p:txBody>
          <a:bodyPr/>
          <a:lstStyle/>
          <a:p>
            <a:pPr marL="342900" indent="-342900"/>
            <a:r>
              <a:rPr lang="en-US" altLang="en-US"/>
              <a:t>Bias can destroy our ability to gain insights from our sample:</a:t>
            </a:r>
          </a:p>
          <a:p>
            <a:pPr marL="742950" lvl="1" indent="-285750"/>
            <a:r>
              <a:rPr lang="en-US" altLang="en-US"/>
              <a:t>Nonresponse bias can arise when sampled individuals will not or cannot respond.</a:t>
            </a:r>
          </a:p>
          <a:p>
            <a:pPr marL="742950" lvl="1" indent="-285750"/>
            <a:r>
              <a:rPr lang="en-US" altLang="en-US"/>
              <a:t>Response bias arises when respondents’ answers might be affected by external influences, such as question wording or interviewer behavior.</a:t>
            </a:r>
          </a:p>
        </p:txBody>
      </p:sp>
    </p:spTree>
    <p:extLst>
      <p:ext uri="{BB962C8B-B14F-4D97-AF65-F5344CB8AC3E}">
        <p14:creationId xmlns:p14="http://schemas.microsoft.com/office/powerpoint/2010/main" xmlns="" val="423316792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altLang="en-US" dirty="0"/>
              <a:t>What have we learned</a:t>
            </a:r>
            <a:r>
              <a:rPr lang="en-US" altLang="en-US" dirty="0" smtClean="0"/>
              <a:t>?</a:t>
            </a:r>
            <a:endParaRPr lang="en-US" altLang="en-US" dirty="0"/>
          </a:p>
        </p:txBody>
      </p:sp>
      <p:sp>
        <p:nvSpPr>
          <p:cNvPr id="558083" name="Rectangle 3"/>
          <p:cNvSpPr>
            <a:spLocks noGrp="1" noChangeArrowheads="1"/>
          </p:cNvSpPr>
          <p:nvPr>
            <p:ph idx="1"/>
          </p:nvPr>
        </p:nvSpPr>
        <p:spPr/>
        <p:txBody>
          <a:bodyPr>
            <a:normAutofit lnSpcReduction="10000"/>
          </a:bodyPr>
          <a:lstStyle/>
          <a:p>
            <a:pPr marL="342900" indent="-342900">
              <a:lnSpc>
                <a:spcPct val="90000"/>
              </a:lnSpc>
            </a:pPr>
            <a:r>
              <a:rPr lang="en-US" altLang="en-US"/>
              <a:t>Bias can also arise from poor sampling methods:</a:t>
            </a:r>
          </a:p>
          <a:p>
            <a:pPr marL="742950" lvl="1" indent="-285750">
              <a:lnSpc>
                <a:spcPct val="90000"/>
              </a:lnSpc>
            </a:pPr>
            <a:r>
              <a:rPr lang="en-US" altLang="en-US"/>
              <a:t>Voluntary response samples are almost always biased and should be avoided and distrusted.</a:t>
            </a:r>
          </a:p>
          <a:p>
            <a:pPr marL="742950" lvl="1" indent="-285750">
              <a:lnSpc>
                <a:spcPct val="90000"/>
              </a:lnSpc>
            </a:pPr>
            <a:r>
              <a:rPr lang="en-US" altLang="en-US"/>
              <a:t>Convenience samples are likely to be flawed for similar reasons.</a:t>
            </a:r>
          </a:p>
          <a:p>
            <a:pPr marL="742950" lvl="1" indent="-285750">
              <a:lnSpc>
                <a:spcPct val="90000"/>
              </a:lnSpc>
            </a:pPr>
            <a:r>
              <a:rPr lang="en-US" altLang="en-US"/>
              <a:t>Even with a reasonable design, sample frames may not be representative.</a:t>
            </a:r>
          </a:p>
          <a:p>
            <a:pPr marL="1143000" lvl="2" indent="-228600">
              <a:lnSpc>
                <a:spcPct val="90000"/>
              </a:lnSpc>
            </a:pPr>
            <a:r>
              <a:rPr lang="en-US" altLang="en-US" sz="2800"/>
              <a:t>Undercoverage occurs when individuals from a subgroup of the population are selected less often than they should be.</a:t>
            </a:r>
            <a:endParaRPr lang="en-US" altLang="en-US"/>
          </a:p>
        </p:txBody>
      </p:sp>
    </p:spTree>
    <p:extLst>
      <p:ext uri="{BB962C8B-B14F-4D97-AF65-F5344CB8AC3E}">
        <p14:creationId xmlns:p14="http://schemas.microsoft.com/office/powerpoint/2010/main" xmlns="" val="309740334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r>
              <a:rPr lang="en-US" altLang="en-US" dirty="0"/>
              <a:t>What have we learned</a:t>
            </a:r>
            <a:r>
              <a:rPr lang="en-US" altLang="en-US" dirty="0" smtClean="0"/>
              <a:t>?</a:t>
            </a:r>
            <a:endParaRPr lang="en-US" altLang="en-US" dirty="0"/>
          </a:p>
        </p:txBody>
      </p:sp>
      <p:sp>
        <p:nvSpPr>
          <p:cNvPr id="559107" name="Rectangle 3"/>
          <p:cNvSpPr>
            <a:spLocks noGrp="1" noChangeArrowheads="1"/>
          </p:cNvSpPr>
          <p:nvPr>
            <p:ph idx="1"/>
          </p:nvPr>
        </p:nvSpPr>
        <p:spPr/>
        <p:txBody>
          <a:bodyPr/>
          <a:lstStyle/>
          <a:p>
            <a:pPr marL="342900" indent="-342900"/>
            <a:r>
              <a:rPr lang="en-US" altLang="en-US"/>
              <a:t>Finally, we must look for biases in any survey we find and be sure to report our methods whenever we perform a survey so that others can evaluate the fairness and accuracy of our results.</a:t>
            </a:r>
          </a:p>
        </p:txBody>
      </p:sp>
    </p:spTree>
    <p:extLst>
      <p:ext uri="{BB962C8B-B14F-4D97-AF65-F5344CB8AC3E}">
        <p14:creationId xmlns:p14="http://schemas.microsoft.com/office/powerpoint/2010/main" xmlns="" val="4711834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Pages 289 – 292</a:t>
            </a:r>
          </a:p>
          <a:p>
            <a:endParaRPr lang="en-US" dirty="0" smtClean="0"/>
          </a:p>
          <a:p>
            <a:r>
              <a:rPr lang="en-US" dirty="0" smtClean="0"/>
              <a:t>2, 3, 5, 8, 13, 16, 17, 18, 20, 26, 28</a:t>
            </a:r>
            <a:r>
              <a:rPr lang="en-US" smtClean="0"/>
              <a:t>, </a:t>
            </a:r>
            <a:r>
              <a:rPr lang="en-US" smtClean="0"/>
              <a:t>32</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r>
              <a:rPr lang="en-US" altLang="en-US"/>
              <a:t>Idea 2: Randomize</a:t>
            </a:r>
          </a:p>
        </p:txBody>
      </p:sp>
      <p:sp>
        <p:nvSpPr>
          <p:cNvPr id="522243" name="Rectangle 3"/>
          <p:cNvSpPr>
            <a:spLocks noGrp="1" noChangeArrowheads="1"/>
          </p:cNvSpPr>
          <p:nvPr>
            <p:ph idx="1"/>
          </p:nvPr>
        </p:nvSpPr>
        <p:spPr>
          <a:ln/>
        </p:spPr>
        <p:txBody>
          <a:bodyPr/>
          <a:lstStyle/>
          <a:p>
            <a:pPr marL="342900" indent="-342900"/>
            <a:r>
              <a:rPr lang="en-US" altLang="en-US"/>
              <a:t>Randomization can protect you against factors that you know are in the data. </a:t>
            </a:r>
          </a:p>
          <a:p>
            <a:pPr marL="742950" lvl="1" indent="-285750"/>
            <a:r>
              <a:rPr lang="en-US" altLang="en-US"/>
              <a:t>It can also help protect against factors you are not even aware of.</a:t>
            </a:r>
          </a:p>
          <a:p>
            <a:pPr marL="342900" indent="-342900"/>
            <a:r>
              <a:rPr lang="en-US" altLang="en-US">
                <a:solidFill>
                  <a:schemeClr val="hlink"/>
                </a:solidFill>
              </a:rPr>
              <a:t>Randomizing</a:t>
            </a:r>
            <a:r>
              <a:rPr lang="en-US" altLang="en-US"/>
              <a:t> protects us from the influences of </a:t>
            </a:r>
            <a:r>
              <a:rPr lang="en-US" altLang="en-US" i="1"/>
              <a:t>all</a:t>
            </a:r>
            <a:r>
              <a:rPr lang="en-US" altLang="en-US"/>
              <a:t> the features of our population, even ones that we may not have thought about. </a:t>
            </a:r>
          </a:p>
          <a:p>
            <a:pPr marL="742950" lvl="1" indent="-285750"/>
            <a:r>
              <a:rPr lang="en-US" altLang="en-US"/>
              <a:t>Randomizing makes sure that </a:t>
            </a:r>
            <a:r>
              <a:rPr lang="en-US" altLang="en-US" i="1"/>
              <a:t>on the average</a:t>
            </a:r>
            <a:r>
              <a:rPr lang="en-US" altLang="en-US"/>
              <a:t> the sample looks like the rest of the population. </a:t>
            </a:r>
          </a:p>
        </p:txBody>
      </p:sp>
    </p:spTree>
    <p:extLst>
      <p:ext uri="{BB962C8B-B14F-4D97-AF65-F5344CB8AC3E}">
        <p14:creationId xmlns:p14="http://schemas.microsoft.com/office/powerpoint/2010/main" xmlns="" val="7378884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r>
              <a:rPr lang="en-US" altLang="en-US" dirty="0" smtClean="0"/>
              <a:t>Randomizing</a:t>
            </a:r>
            <a:endParaRPr lang="en-US" altLang="en-US" dirty="0"/>
          </a:p>
        </p:txBody>
      </p:sp>
      <p:sp>
        <p:nvSpPr>
          <p:cNvPr id="523267" name="Rectangle 3"/>
          <p:cNvSpPr>
            <a:spLocks noGrp="1" noChangeArrowheads="1"/>
          </p:cNvSpPr>
          <p:nvPr>
            <p:ph idx="1"/>
          </p:nvPr>
        </p:nvSpPr>
        <p:spPr>
          <a:ln/>
        </p:spPr>
        <p:txBody>
          <a:bodyPr/>
          <a:lstStyle/>
          <a:p>
            <a:pPr marL="342900" indent="-342900">
              <a:lnSpc>
                <a:spcPct val="90000"/>
              </a:lnSpc>
            </a:pPr>
            <a:r>
              <a:rPr lang="en-US" altLang="en-US"/>
              <a:t>Not only does randomizing protect us from bias, it actually makes it possible for us to draw inferences about the population when we see only a sample.</a:t>
            </a:r>
          </a:p>
          <a:p>
            <a:pPr marL="342900" indent="-342900">
              <a:lnSpc>
                <a:spcPct val="90000"/>
              </a:lnSpc>
            </a:pPr>
            <a:r>
              <a:rPr lang="en-US" altLang="en-US"/>
              <a:t>Such inferences are among the most powerful things we can do with Statistics.</a:t>
            </a:r>
          </a:p>
          <a:p>
            <a:pPr marL="342900" indent="-342900">
              <a:lnSpc>
                <a:spcPct val="90000"/>
              </a:lnSpc>
            </a:pPr>
            <a:r>
              <a:rPr lang="en-US" altLang="en-US"/>
              <a:t>But remember, it’s all made possible because we deliberately choose things randomly.</a:t>
            </a:r>
          </a:p>
        </p:txBody>
      </p:sp>
    </p:spTree>
    <p:extLst>
      <p:ext uri="{BB962C8B-B14F-4D97-AF65-F5344CB8AC3E}">
        <p14:creationId xmlns:p14="http://schemas.microsoft.com/office/powerpoint/2010/main" xmlns="" val="60329569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Jeff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Jeff01</Template>
  <TotalTime>237</TotalTime>
  <Words>3793</Words>
  <Application>Microsoft Office PowerPoint</Application>
  <PresentationFormat>On-screen Show (16:10)</PresentationFormat>
  <Paragraphs>300</Paragraphs>
  <Slides>73</Slides>
  <Notes>5</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Jeff01</vt:lpstr>
      <vt:lpstr>Statistics 12</vt:lpstr>
      <vt:lpstr>Background</vt:lpstr>
      <vt:lpstr>Idea 1: Examine a Part of the Whole</vt:lpstr>
      <vt:lpstr>Idea 1: Examine a Part of the Whole</vt:lpstr>
      <vt:lpstr>Idea 1: Examine Part of the Whole</vt:lpstr>
      <vt:lpstr>Bias</vt:lpstr>
      <vt:lpstr>Bias</vt:lpstr>
      <vt:lpstr>Idea 2: Randomize</vt:lpstr>
      <vt:lpstr>Randomizing</vt:lpstr>
      <vt:lpstr>Idea 3: It’s the Sample Size</vt:lpstr>
      <vt:lpstr>Sample Size</vt:lpstr>
      <vt:lpstr>Sample Size</vt:lpstr>
      <vt:lpstr>Slide 13</vt:lpstr>
      <vt:lpstr>Does a Census Make Sense?</vt:lpstr>
      <vt:lpstr>Does a Census Make Sense?</vt:lpstr>
      <vt:lpstr>Populations and Parameters</vt:lpstr>
      <vt:lpstr>Notation</vt:lpstr>
      <vt:lpstr>Investigation</vt:lpstr>
      <vt:lpstr>Investigation</vt:lpstr>
      <vt:lpstr>Investigation</vt:lpstr>
      <vt:lpstr>Investigation</vt:lpstr>
      <vt:lpstr>Investigation</vt:lpstr>
      <vt:lpstr>Investigation</vt:lpstr>
      <vt:lpstr>Investigation</vt:lpstr>
      <vt:lpstr>Simple Random Samples</vt:lpstr>
      <vt:lpstr>Simple Random Samples</vt:lpstr>
      <vt:lpstr>Simple Random Samples</vt:lpstr>
      <vt:lpstr>Simple Random Samples</vt:lpstr>
      <vt:lpstr>Stratified Sampling</vt:lpstr>
      <vt:lpstr>Stratified Sampling</vt:lpstr>
      <vt:lpstr>Stratified Sampling</vt:lpstr>
      <vt:lpstr>Example</vt:lpstr>
      <vt:lpstr>Cluster and Multistage Sampling</vt:lpstr>
      <vt:lpstr>Cluster and Multistage Sampling</vt:lpstr>
      <vt:lpstr>Cluster and Multistage Sampling</vt:lpstr>
      <vt:lpstr>Systematic Samples</vt:lpstr>
      <vt:lpstr>Systematic Samples</vt:lpstr>
      <vt:lpstr>Defining the “Who”</vt:lpstr>
      <vt:lpstr>Defining the “Who”</vt:lpstr>
      <vt:lpstr>Defining the “Who”</vt:lpstr>
      <vt:lpstr>Defining the “Who”</vt:lpstr>
      <vt:lpstr>Defining the “Who”</vt:lpstr>
      <vt:lpstr>Defining the “Who”</vt:lpstr>
      <vt:lpstr>Brainstorming</vt:lpstr>
      <vt:lpstr>Brainstorming</vt:lpstr>
      <vt:lpstr>Sample Bias</vt:lpstr>
      <vt:lpstr>Example</vt:lpstr>
      <vt:lpstr>Example</vt:lpstr>
      <vt:lpstr>Example</vt:lpstr>
      <vt:lpstr>Example</vt:lpstr>
      <vt:lpstr>Activity</vt:lpstr>
      <vt:lpstr>Activity</vt:lpstr>
      <vt:lpstr>Activity</vt:lpstr>
      <vt:lpstr>Activity</vt:lpstr>
      <vt:lpstr>Activity</vt:lpstr>
      <vt:lpstr>The Valid Survey</vt:lpstr>
      <vt:lpstr>The Valid Survey</vt:lpstr>
      <vt:lpstr>The Valid Survey</vt:lpstr>
      <vt:lpstr>The Valid Survey</vt:lpstr>
      <vt:lpstr>The Valid Survey</vt:lpstr>
      <vt:lpstr>Slide 61</vt:lpstr>
      <vt:lpstr>What Can Go Wrong?—or, How to Sample Badly</vt:lpstr>
      <vt:lpstr>What Can Go Wrong?—or, How to Sample Badly</vt:lpstr>
      <vt:lpstr>What Can Go Wrong?—or, How to Sample Badly</vt:lpstr>
      <vt:lpstr>What Else Can Go Wrong?</vt:lpstr>
      <vt:lpstr>What Else Can Go Wrong?</vt:lpstr>
      <vt:lpstr>What Else Can Go Wrong?</vt:lpstr>
      <vt:lpstr>How to Think About Biases</vt:lpstr>
      <vt:lpstr>What have we learned?</vt:lpstr>
      <vt:lpstr>What have we learned?</vt:lpstr>
      <vt:lpstr>What have we learned?</vt:lpstr>
      <vt:lpstr>What have we learned?</vt:lpstr>
      <vt:lpstr>Homework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dc:title>
  <dc:creator>Empty</dc:creator>
  <cp:lastModifiedBy>Jeff Fronius</cp:lastModifiedBy>
  <cp:revision>32</cp:revision>
  <dcterms:created xsi:type="dcterms:W3CDTF">2013-10-19T19:38:01Z</dcterms:created>
  <dcterms:modified xsi:type="dcterms:W3CDTF">2013-11-10T22:00:50Z</dcterms:modified>
</cp:coreProperties>
</file>