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1D85E-EB9C-4D60-A925-65E5A6CB7EF4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AD7BB-FEB7-405E-8265-68C62CE61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90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00C084-5979-4778-BBCF-96387CC09C8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55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00C084-5979-4778-BBCF-96387CC09C8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982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00C084-5979-4778-BBCF-96387CC09C8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771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75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1"/>
            <a:ext cx="8001000" cy="10668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4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92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939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2844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15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4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2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518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3" y="137161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3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6475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1086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589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6959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49847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37161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16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264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40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Finite 2-3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Addition and Subtraction of Matrices</a:t>
            </a:r>
          </a:p>
        </p:txBody>
      </p:sp>
    </p:spTree>
    <p:extLst>
      <p:ext uri="{BB962C8B-B14F-4D97-AF65-F5344CB8AC3E}">
        <p14:creationId xmlns:p14="http://schemas.microsoft.com/office/powerpoint/2010/main" val="1121324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0"/>
            <a:ext cx="9029700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- Example</a:t>
            </a:r>
          </a:p>
        </p:txBody>
      </p:sp>
      <p:pic>
        <p:nvPicPr>
          <p:cNvPr id="1116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91100" y="3429002"/>
            <a:ext cx="4152900" cy="592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33400" y="2095500"/>
            <a:ext cx="6096000" cy="698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6" name="Rectangle 5"/>
          <p:cNvSpPr/>
          <p:nvPr/>
        </p:nvSpPr>
        <p:spPr>
          <a:xfrm>
            <a:off x="609600" y="2921001"/>
            <a:ext cx="6096000" cy="25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7" name="Rectangle 6"/>
          <p:cNvSpPr/>
          <p:nvPr/>
        </p:nvSpPr>
        <p:spPr>
          <a:xfrm>
            <a:off x="609600" y="3238500"/>
            <a:ext cx="4343400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8" name="Rectangle 7"/>
          <p:cNvSpPr/>
          <p:nvPr/>
        </p:nvSpPr>
        <p:spPr>
          <a:xfrm>
            <a:off x="609600" y="3619500"/>
            <a:ext cx="4343400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9" name="Rectangle 8"/>
          <p:cNvSpPr/>
          <p:nvPr/>
        </p:nvSpPr>
        <p:spPr>
          <a:xfrm>
            <a:off x="533400" y="4064001"/>
            <a:ext cx="4724400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</p:spTree>
    <p:extLst>
      <p:ext uri="{BB962C8B-B14F-4D97-AF65-F5344CB8AC3E}">
        <p14:creationId xmlns:p14="http://schemas.microsoft.com/office/powerpoint/2010/main" val="36380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pic>
        <p:nvPicPr>
          <p:cNvPr id="1187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1" y="825501"/>
            <a:ext cx="5152159" cy="37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878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730501"/>
            <a:ext cx="2286000" cy="427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878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3746500"/>
            <a:ext cx="2286000" cy="494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878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1" y="1270001"/>
            <a:ext cx="3492500" cy="1058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879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14801" y="1143000"/>
            <a:ext cx="3595688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879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0400" y="2413000"/>
            <a:ext cx="3661834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879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0400" y="3619500"/>
            <a:ext cx="3200400" cy="1016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412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74719"/>
            <a:ext cx="9144000" cy="1043940"/>
          </a:xfrm>
        </p:spPr>
        <p:txBody>
          <a:bodyPr>
            <a:normAutofit/>
          </a:bodyPr>
          <a:lstStyle/>
          <a:p>
            <a:r>
              <a:rPr lang="en-US" sz="3200" dirty="0"/>
              <a:t>Solving Matrices with Scalar - Practice</a:t>
            </a:r>
          </a:p>
        </p:txBody>
      </p:sp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1" y="571500"/>
            <a:ext cx="8134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88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1143000"/>
            <a:ext cx="4628896" cy="709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88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2984501"/>
            <a:ext cx="6806184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88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1016001"/>
            <a:ext cx="1498600" cy="954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88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38802" y="3746501"/>
            <a:ext cx="2607733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0642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Pages 74 – 76</a:t>
            </a:r>
          </a:p>
          <a:p>
            <a:endParaRPr lang="en-US" dirty="0"/>
          </a:p>
          <a:p>
            <a:r>
              <a:rPr lang="en-US" dirty="0"/>
              <a:t>15, 19, 23, 27, 31, 45</a:t>
            </a:r>
          </a:p>
        </p:txBody>
      </p:sp>
    </p:spTree>
    <p:extLst>
      <p:ext uri="{BB962C8B-B14F-4D97-AF65-F5344CB8AC3E}">
        <p14:creationId xmlns:p14="http://schemas.microsoft.com/office/powerpoint/2010/main" val="825176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Matrices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93914" y="165463"/>
            <a:ext cx="2303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0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/>
              <a:t> </a:t>
            </a:r>
            <a:r>
              <a:rPr lang="en-US" altLang="zh-TW">
                <a:ea typeface="新細明體" pitchFamily="18" charset="-120"/>
              </a:rPr>
              <a:t>Matrix: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-87086" y="2146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0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Pct val="50000"/>
            </a:pPr>
            <a:endParaRPr lang="en-US" altLang="en-US">
              <a:ea typeface="新細明體" pitchFamily="18" charset="-120"/>
            </a:endParaRPr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976583"/>
              </p:ext>
            </p:extLst>
          </p:nvPr>
        </p:nvGraphicFramePr>
        <p:xfrm>
          <a:off x="827314" y="632188"/>
          <a:ext cx="6038850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方程式" r:id="rId3" imgW="3009900" imgH="1168400" progId="Equation.3">
                  <p:embed/>
                </p:oleObj>
              </mc:Choice>
              <mc:Fallback>
                <p:oleObj name="方程式" r:id="rId3" imgW="3009900" imgH="1168400" progId="Equation.3">
                  <p:embed/>
                  <p:pic>
                    <p:nvPicPr>
                      <p:cNvPr id="410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314" y="632188"/>
                        <a:ext cx="6038850" cy="234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751114" y="3127738"/>
            <a:ext cx="2365375" cy="495300"/>
            <a:chOff x="528" y="2400"/>
            <a:chExt cx="2064" cy="312"/>
          </a:xfrm>
        </p:grpSpPr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528" y="2400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40000"/>
                <a:buFont typeface="Wingdings" panose="05000000000000000000" pitchFamily="2" charset="2"/>
                <a:buChar char="n"/>
                <a:defRPr kumimoji="1" sz="2400">
                  <a:solidFill>
                    <a:schemeClr val="hlink"/>
                  </a:solidFill>
                  <a:latin typeface="Times New Roman" panose="02020603050405020304" pitchFamily="18" charset="0"/>
                  <a:ea typeface="標楷體" pitchFamily="65" charset="-120"/>
                </a:defRPr>
              </a:lvl1pPr>
              <a:lvl2pPr marL="742950" indent="-285750">
                <a:lnSpc>
                  <a:spcPct val="13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itchFamily="65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>
                  <a:solidFill>
                    <a:schemeClr val="tx2"/>
                  </a:solidFill>
                </a:rPr>
                <a:t>(</a:t>
              </a:r>
              <a:r>
                <a:rPr lang="en-US" altLang="zh-TW" i="1">
                  <a:solidFill>
                    <a:schemeClr val="tx2"/>
                  </a:solidFill>
                </a:rPr>
                <a:t>i</a:t>
              </a:r>
              <a:r>
                <a:rPr lang="en-US" altLang="zh-TW">
                  <a:solidFill>
                    <a:schemeClr val="tx2"/>
                  </a:solidFill>
                </a:rPr>
                <a:t>, </a:t>
              </a:r>
              <a:r>
                <a:rPr lang="en-US" altLang="zh-TW" i="1">
                  <a:solidFill>
                    <a:schemeClr val="tx2"/>
                  </a:solidFill>
                </a:rPr>
                <a:t>j</a:t>
              </a:r>
              <a:r>
                <a:rPr lang="en-US" altLang="zh-TW">
                  <a:solidFill>
                    <a:schemeClr val="tx2"/>
                  </a:solidFill>
                </a:rPr>
                <a:t>)-th entry</a:t>
              </a:r>
              <a:r>
                <a:rPr lang="en-US" altLang="zh-TW">
                  <a:solidFill>
                    <a:schemeClr val="tx1"/>
                  </a:solidFill>
                </a:rPr>
                <a:t>:</a:t>
              </a:r>
              <a:endParaRPr lang="zh-TW" altLang="en-US">
                <a:solidFill>
                  <a:schemeClr val="tx1"/>
                </a:solidFill>
              </a:endParaRPr>
            </a:p>
          </p:txBody>
        </p:sp>
        <p:graphicFrame>
          <p:nvGraphicFramePr>
            <p:cNvPr id="10" name="Object 15"/>
            <p:cNvGraphicFramePr>
              <a:graphicFrameLocks noChangeAspect="1"/>
            </p:cNvGraphicFramePr>
            <p:nvPr/>
          </p:nvGraphicFramePr>
          <p:xfrm>
            <a:off x="2400" y="2448"/>
            <a:ext cx="192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" name="方程式" r:id="rId5" imgW="304668" imgH="418918" progId="Equation.3">
                    <p:embed/>
                  </p:oleObj>
                </mc:Choice>
                <mc:Fallback>
                  <p:oleObj name="方程式" r:id="rId5" imgW="304668" imgH="418918" progId="Equation.3">
                    <p:embed/>
                    <p:pic>
                      <p:nvPicPr>
                        <p:cNvPr id="4109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2448"/>
                          <a:ext cx="192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751114" y="3737338"/>
            <a:ext cx="172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0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>
                <a:solidFill>
                  <a:schemeClr val="tx2"/>
                </a:solidFill>
              </a:rPr>
              <a:t>row</a:t>
            </a:r>
            <a:r>
              <a:rPr lang="en-US" altLang="zh-TW">
                <a:solidFill>
                  <a:schemeClr val="tx1"/>
                </a:solidFill>
              </a:rPr>
              <a:t>:  </a:t>
            </a:r>
            <a:r>
              <a:rPr lang="en-US" altLang="zh-TW" i="1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751114" y="4313601"/>
            <a:ext cx="225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0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>
                <a:solidFill>
                  <a:schemeClr val="tx2"/>
                </a:solidFill>
              </a:rPr>
              <a:t>column</a:t>
            </a:r>
            <a:r>
              <a:rPr lang="en-US" altLang="zh-TW">
                <a:solidFill>
                  <a:schemeClr val="tx1"/>
                </a:solidFill>
              </a:rPr>
              <a:t>:  </a:t>
            </a:r>
            <a:r>
              <a:rPr lang="en-US" altLang="zh-TW" i="1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751114" y="4889863"/>
            <a:ext cx="2376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0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>
                <a:solidFill>
                  <a:schemeClr val="tx2"/>
                </a:solidFill>
              </a:rPr>
              <a:t>size</a:t>
            </a:r>
            <a:r>
              <a:rPr lang="en-US" altLang="zh-TW">
                <a:solidFill>
                  <a:schemeClr val="tx1"/>
                </a:solidFill>
              </a:rPr>
              <a:t>:  </a:t>
            </a:r>
            <a:r>
              <a:rPr lang="en-US" altLang="zh-TW" i="1">
                <a:solidFill>
                  <a:schemeClr val="tx1"/>
                </a:solidFill>
              </a:rPr>
              <a:t>m</a:t>
            </a:r>
            <a:r>
              <a:rPr lang="en-US" altLang="zh-TW">
                <a:solidFill>
                  <a:schemeClr val="tx1"/>
                </a:solidFill>
              </a:rPr>
              <a:t>×</a:t>
            </a:r>
            <a:r>
              <a:rPr lang="en-US" altLang="zh-TW" i="1">
                <a:solidFill>
                  <a:schemeClr val="tx1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910298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Matrices</a:t>
            </a:r>
          </a:p>
        </p:txBody>
      </p:sp>
      <p:graphicFrame>
        <p:nvGraphicFramePr>
          <p:cNvPr id="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524752"/>
              </p:ext>
            </p:extLst>
          </p:nvPr>
        </p:nvGraphicFramePr>
        <p:xfrm>
          <a:off x="914400" y="845638"/>
          <a:ext cx="3238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" imgW="3238500" imgH="419100" progId="Equation.3">
                  <p:embed/>
                </p:oleObj>
              </mc:Choice>
              <mc:Fallback>
                <p:oleObj name="Equation" r:id="rId3" imgW="3238500" imgH="419100" progId="Equation.3">
                  <p:embed/>
                  <p:pic>
                    <p:nvPicPr>
                      <p:cNvPr id="819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845638"/>
                        <a:ext cx="32385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457200" y="191588"/>
            <a:ext cx="266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0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/>
              <a:t> </a:t>
            </a:r>
            <a:r>
              <a:rPr lang="en-US" altLang="zh-TW"/>
              <a:t>Equal matrix:</a:t>
            </a:r>
          </a:p>
        </p:txBody>
      </p:sp>
      <p:graphicFrame>
        <p:nvGraphicFramePr>
          <p:cNvPr id="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3821253"/>
              </p:ext>
            </p:extLst>
          </p:nvPr>
        </p:nvGraphicFramePr>
        <p:xfrm>
          <a:off x="865188" y="1417138"/>
          <a:ext cx="698341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方程式" r:id="rId5" imgW="3492500" imgH="241300" progId="Equation.3">
                  <p:embed/>
                </p:oleObj>
              </mc:Choice>
              <mc:Fallback>
                <p:oleObj name="方程式" r:id="rId5" imgW="3492500" imgH="241300" progId="Equation.3">
                  <p:embed/>
                  <p:pic>
                    <p:nvPicPr>
                      <p:cNvPr id="819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1417138"/>
                        <a:ext cx="6983412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457200" y="2125163"/>
            <a:ext cx="3889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0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/>
              <a:t> </a:t>
            </a:r>
            <a:r>
              <a:rPr lang="en-US" altLang="zh-TW"/>
              <a:t>Ex 1</a:t>
            </a:r>
            <a:r>
              <a:rPr lang="en-US" altLang="zh-TW">
                <a:latin typeface="標楷體" pitchFamily="65" charset="-120"/>
              </a:rPr>
              <a:t>:</a:t>
            </a:r>
            <a:r>
              <a:rPr lang="en-US" altLang="zh-TW"/>
              <a:t> (Equal matrix)</a:t>
            </a:r>
          </a:p>
        </p:txBody>
      </p:sp>
      <p:graphicFrame>
        <p:nvGraphicFramePr>
          <p:cNvPr id="7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7234135"/>
              </p:ext>
            </p:extLst>
          </p:nvPr>
        </p:nvGraphicFramePr>
        <p:xfrm>
          <a:off x="1006475" y="2706188"/>
          <a:ext cx="3683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方程式" r:id="rId7" imgW="3683000" imgH="838200" progId="Equation.3">
                  <p:embed/>
                </p:oleObj>
              </mc:Choice>
              <mc:Fallback>
                <p:oleObj name="方程式" r:id="rId7" imgW="3683000" imgH="838200" progId="Equation.3">
                  <p:embed/>
                  <p:pic>
                    <p:nvPicPr>
                      <p:cNvPr id="1231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706188"/>
                        <a:ext cx="36830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796163"/>
              </p:ext>
            </p:extLst>
          </p:nvPr>
        </p:nvGraphicFramePr>
        <p:xfrm>
          <a:off x="958850" y="3963488"/>
          <a:ext cx="1130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9" imgW="1129810" imgH="266584" progId="Equation.3">
                  <p:embed/>
                </p:oleObj>
              </mc:Choice>
              <mc:Fallback>
                <p:oleObj name="Equation" r:id="rId9" imgW="1129810" imgH="266584" progId="Equation.3">
                  <p:embed/>
                  <p:pic>
                    <p:nvPicPr>
                      <p:cNvPr id="12313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3963488"/>
                        <a:ext cx="11303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416286"/>
              </p:ext>
            </p:extLst>
          </p:nvPr>
        </p:nvGraphicFramePr>
        <p:xfrm>
          <a:off x="887413" y="4509588"/>
          <a:ext cx="4141787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方程式" r:id="rId11" imgW="2070100" imgH="203200" progId="Equation.3">
                  <p:embed/>
                </p:oleObj>
              </mc:Choice>
              <mc:Fallback>
                <p:oleObj name="方程式" r:id="rId11" imgW="2070100" imgH="203200" progId="Equation.3">
                  <p:embed/>
                  <p:pic>
                    <p:nvPicPr>
                      <p:cNvPr id="12314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3" y="4509588"/>
                        <a:ext cx="4141787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9727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Matrices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81000" y="235131"/>
            <a:ext cx="3671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0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/>
              <a:t> </a:t>
            </a:r>
            <a:r>
              <a:rPr lang="en-US" altLang="zh-TW"/>
              <a:t>Matrix addition:</a:t>
            </a:r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844958"/>
              </p:ext>
            </p:extLst>
          </p:nvPr>
        </p:nvGraphicFramePr>
        <p:xfrm>
          <a:off x="971550" y="889181"/>
          <a:ext cx="3162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3" imgW="3162300" imgH="419100" progId="Equation.3">
                  <p:embed/>
                </p:oleObj>
              </mc:Choice>
              <mc:Fallback>
                <p:oleObj name="Equation" r:id="rId3" imgW="3162300" imgH="419100" progId="Equation.3">
                  <p:embed/>
                  <p:pic>
                    <p:nvPicPr>
                      <p:cNvPr id="922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889181"/>
                        <a:ext cx="31623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889504"/>
              </p:ext>
            </p:extLst>
          </p:nvPr>
        </p:nvGraphicFramePr>
        <p:xfrm>
          <a:off x="914400" y="1459094"/>
          <a:ext cx="5346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5" imgW="5346700" imgH="419100" progId="Equation.3">
                  <p:embed/>
                </p:oleObj>
              </mc:Choice>
              <mc:Fallback>
                <p:oleObj name="Equation" r:id="rId5" imgW="5346700" imgH="419100" progId="Equation.3">
                  <p:embed/>
                  <p:pic>
                    <p:nvPicPr>
                      <p:cNvPr id="922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59094"/>
                        <a:ext cx="5346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22275" y="2216331"/>
            <a:ext cx="407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0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/>
              <a:t> </a:t>
            </a:r>
            <a:r>
              <a:rPr lang="en-US" altLang="zh-TW"/>
              <a:t>Ex 2</a:t>
            </a:r>
            <a:r>
              <a:rPr lang="en-US" altLang="zh-TW">
                <a:ea typeface="新細明體" pitchFamily="18" charset="-120"/>
              </a:rPr>
              <a:t>: (</a:t>
            </a:r>
            <a:r>
              <a:rPr lang="en-US" altLang="zh-TW"/>
              <a:t>Matrix addition)</a:t>
            </a:r>
          </a:p>
        </p:txBody>
      </p:sp>
      <p:graphicFrame>
        <p:nvGraphicFramePr>
          <p:cNvPr id="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803114"/>
              </p:ext>
            </p:extLst>
          </p:nvPr>
        </p:nvGraphicFramePr>
        <p:xfrm>
          <a:off x="914400" y="2908481"/>
          <a:ext cx="574675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方程式" r:id="rId7" imgW="5740400" imgH="838200" progId="Equation.3">
                  <p:embed/>
                </p:oleObj>
              </mc:Choice>
              <mc:Fallback>
                <p:oleObj name="方程式" r:id="rId7" imgW="5740400" imgH="838200" progId="Equation.3">
                  <p:embed/>
                  <p:pic>
                    <p:nvPicPr>
                      <p:cNvPr id="9933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908481"/>
                        <a:ext cx="5746750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933450" y="3997506"/>
            <a:ext cx="3692525" cy="1343025"/>
            <a:chOff x="588" y="2660"/>
            <a:chExt cx="2326" cy="846"/>
          </a:xfrm>
        </p:grpSpPr>
        <p:graphicFrame>
          <p:nvGraphicFramePr>
            <p:cNvPr id="9" name="Object 11"/>
            <p:cNvGraphicFramePr>
              <a:graphicFrameLocks noChangeAspect="1"/>
            </p:cNvGraphicFramePr>
            <p:nvPr/>
          </p:nvGraphicFramePr>
          <p:xfrm>
            <a:off x="588" y="2674"/>
            <a:ext cx="1104" cy="8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5" name="方程式" r:id="rId9" imgW="1752600" imgH="1320800" progId="Equation.3">
                    <p:embed/>
                  </p:oleObj>
                </mc:Choice>
                <mc:Fallback>
                  <p:oleObj name="方程式" r:id="rId9" imgW="1752600" imgH="1320800" progId="Equation.3">
                    <p:embed/>
                    <p:pic>
                      <p:nvPicPr>
                        <p:cNvPr id="9226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8" y="2674"/>
                          <a:ext cx="1104" cy="8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12"/>
            <p:cNvGraphicFramePr>
              <a:graphicFrameLocks noChangeAspect="1"/>
            </p:cNvGraphicFramePr>
            <p:nvPr/>
          </p:nvGraphicFramePr>
          <p:xfrm>
            <a:off x="1756" y="2660"/>
            <a:ext cx="688" cy="8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6" name="方程式" r:id="rId11" imgW="1091726" imgH="1320227" progId="Equation.3">
                    <p:embed/>
                  </p:oleObj>
                </mc:Choice>
                <mc:Fallback>
                  <p:oleObj name="方程式" r:id="rId11" imgW="1091726" imgH="1320227" progId="Equation.3">
                    <p:embed/>
                    <p:pic>
                      <p:nvPicPr>
                        <p:cNvPr id="9227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6" y="2660"/>
                          <a:ext cx="688" cy="8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 algn="ctr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3"/>
            <p:cNvGraphicFramePr>
              <a:graphicFrameLocks noChangeAspect="1"/>
            </p:cNvGraphicFramePr>
            <p:nvPr/>
          </p:nvGraphicFramePr>
          <p:xfrm>
            <a:off x="2482" y="2660"/>
            <a:ext cx="432" cy="8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7" name="方程式" r:id="rId13" imgW="685800" imgH="1320800" progId="Equation.3">
                    <p:embed/>
                  </p:oleObj>
                </mc:Choice>
                <mc:Fallback>
                  <p:oleObj name="方程式" r:id="rId13" imgW="685800" imgH="1320800" progId="Equation.3">
                    <p:embed/>
                    <p:pic>
                      <p:nvPicPr>
                        <p:cNvPr id="9228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2" y="2660"/>
                          <a:ext cx="432" cy="8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 algn="ctr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691215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Matrices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346166" y="1853792"/>
            <a:ext cx="4176713" cy="919162"/>
            <a:chOff x="240" y="1597"/>
            <a:chExt cx="2631" cy="579"/>
          </a:xfrm>
        </p:grpSpPr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240" y="1597"/>
              <a:ext cx="26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40000"/>
                <a:buFont typeface="Wingdings" panose="05000000000000000000" pitchFamily="2" charset="2"/>
                <a:buChar char="n"/>
                <a:defRPr kumimoji="1" sz="2400">
                  <a:solidFill>
                    <a:schemeClr val="hlink"/>
                  </a:solidFill>
                  <a:latin typeface="Times New Roman" panose="02020603050405020304" pitchFamily="18" charset="0"/>
                  <a:ea typeface="標楷體" pitchFamily="65" charset="-120"/>
                </a:defRPr>
              </a:lvl1pPr>
              <a:lvl2pPr marL="742950" indent="-285750">
                <a:lnSpc>
                  <a:spcPct val="13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itchFamily="65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/>
                <a:t> </a:t>
              </a:r>
              <a:r>
                <a:rPr lang="en-US" altLang="zh-TW"/>
                <a:t>Matrix subtraction:</a:t>
              </a:r>
            </a:p>
          </p:txBody>
        </p:sp>
        <p:graphicFrame>
          <p:nvGraphicFramePr>
            <p:cNvPr id="5" name="Object 5"/>
            <p:cNvGraphicFramePr>
              <a:graphicFrameLocks noChangeAspect="1"/>
            </p:cNvGraphicFramePr>
            <p:nvPr/>
          </p:nvGraphicFramePr>
          <p:xfrm>
            <a:off x="576" y="1920"/>
            <a:ext cx="1424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" name="Equation" r:id="rId3" imgW="1129810" imgH="203112" progId="Equation.3">
                    <p:embed/>
                  </p:oleObj>
                </mc:Choice>
                <mc:Fallback>
                  <p:oleObj name="Equation" r:id="rId3" imgW="1129810" imgH="203112" progId="Equation.3">
                    <p:embed/>
                    <p:pic>
                      <p:nvPicPr>
                        <p:cNvPr id="10254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1920"/>
                          <a:ext cx="1424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346166" y="156754"/>
            <a:ext cx="424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0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/>
              <a:t> </a:t>
            </a:r>
            <a:r>
              <a:rPr lang="en-US" altLang="zh-TW"/>
              <a:t>Scalar multiplication:</a:t>
            </a:r>
          </a:p>
        </p:txBody>
      </p:sp>
      <p:graphicFrame>
        <p:nvGraphicFramePr>
          <p:cNvPr id="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769989"/>
              </p:ext>
            </p:extLst>
          </p:nvPr>
        </p:nvGraphicFramePr>
        <p:xfrm>
          <a:off x="866866" y="690154"/>
          <a:ext cx="30448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方程式" r:id="rId5" imgW="1524000" imgH="241300" progId="Equation.3">
                  <p:embed/>
                </p:oleObj>
              </mc:Choice>
              <mc:Fallback>
                <p:oleObj name="方程式" r:id="rId5" imgW="1524000" imgH="241300" progId="Equation.3">
                  <p:embed/>
                  <p:pic>
                    <p:nvPicPr>
                      <p:cNvPr id="1024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866" y="690154"/>
                        <a:ext cx="304482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346166" y="3006317"/>
            <a:ext cx="6854825" cy="2574925"/>
            <a:chOff x="240" y="2371"/>
            <a:chExt cx="4318" cy="1622"/>
          </a:xfrm>
        </p:grpSpPr>
        <p:sp>
          <p:nvSpPr>
            <p:cNvPr id="9" name="Rectangle 21"/>
            <p:cNvSpPr>
              <a:spLocks noChangeArrowheads="1"/>
            </p:cNvSpPr>
            <p:nvPr/>
          </p:nvSpPr>
          <p:spPr bwMode="auto">
            <a:xfrm>
              <a:off x="240" y="2371"/>
              <a:ext cx="4318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40000"/>
                <a:buFont typeface="Wingdings" panose="05000000000000000000" pitchFamily="2" charset="2"/>
                <a:buChar char="n"/>
                <a:defRPr kumimoji="1" sz="2400">
                  <a:solidFill>
                    <a:schemeClr val="hlink"/>
                  </a:solidFill>
                  <a:latin typeface="Times New Roman" panose="02020603050405020304" pitchFamily="18" charset="0"/>
                  <a:ea typeface="標楷體" pitchFamily="65" charset="-120"/>
                </a:defRPr>
              </a:lvl1pPr>
              <a:lvl2pPr marL="742950" indent="-285750">
                <a:lnSpc>
                  <a:spcPct val="13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itchFamily="65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dirty="0"/>
                <a:t> </a:t>
              </a:r>
              <a:r>
                <a:rPr lang="en-US" altLang="zh-TW" dirty="0"/>
                <a:t>Ex: (Scalar multiplication </a:t>
              </a:r>
              <a:r>
                <a:rPr lang="en-US" altLang="zh-TW" dirty="0">
                  <a:ea typeface="新細明體" pitchFamily="18" charset="-120"/>
                </a:rPr>
                <a:t>and matrix subtraction)</a:t>
              </a:r>
            </a:p>
            <a:p>
              <a:pPr eaLnBrk="1" hangingPunct="1">
                <a:spcBef>
                  <a:spcPct val="50000"/>
                </a:spcBef>
              </a:pPr>
              <a:endParaRPr lang="en-US" altLang="zh-TW" dirty="0"/>
            </a:p>
          </p:txBody>
        </p:sp>
        <p:graphicFrame>
          <p:nvGraphicFramePr>
            <p:cNvPr id="10" name="Object 23"/>
            <p:cNvGraphicFramePr>
              <a:graphicFrameLocks noChangeAspect="1"/>
            </p:cNvGraphicFramePr>
            <p:nvPr/>
          </p:nvGraphicFramePr>
          <p:xfrm>
            <a:off x="628" y="2734"/>
            <a:ext cx="1390" cy="8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5" name="方程式" r:id="rId7" imgW="2197100" imgH="1320800" progId="Equation.3">
                    <p:embed/>
                  </p:oleObj>
                </mc:Choice>
                <mc:Fallback>
                  <p:oleObj name="方程式" r:id="rId7" imgW="2197100" imgH="1320800" progId="Equation.3">
                    <p:embed/>
                    <p:pic>
                      <p:nvPicPr>
                        <p:cNvPr id="1025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8" y="2734"/>
                          <a:ext cx="1390" cy="8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25"/>
            <p:cNvGraphicFramePr>
              <a:graphicFrameLocks noChangeAspect="1"/>
            </p:cNvGraphicFramePr>
            <p:nvPr/>
          </p:nvGraphicFramePr>
          <p:xfrm>
            <a:off x="2427" y="2736"/>
            <a:ext cx="1406" cy="8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" name="方程式" r:id="rId9" imgW="2222500" imgH="1320800" progId="Equation.3">
                    <p:embed/>
                  </p:oleObj>
                </mc:Choice>
                <mc:Fallback>
                  <p:oleObj name="方程式" r:id="rId9" imgW="2222500" imgH="1320800" progId="Equation.3">
                    <p:embed/>
                    <p:pic>
                      <p:nvPicPr>
                        <p:cNvPr id="10251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7" y="2736"/>
                          <a:ext cx="1406" cy="8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ctangle 26"/>
            <p:cNvSpPr>
              <a:spLocks noChangeArrowheads="1"/>
            </p:cNvSpPr>
            <p:nvPr/>
          </p:nvSpPr>
          <p:spPr bwMode="auto">
            <a:xfrm>
              <a:off x="517" y="3705"/>
              <a:ext cx="27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40000"/>
                <a:buFont typeface="Wingdings" panose="05000000000000000000" pitchFamily="2" charset="2"/>
                <a:buChar char="n"/>
                <a:defRPr kumimoji="1" sz="2400">
                  <a:solidFill>
                    <a:schemeClr val="hlink"/>
                  </a:solidFill>
                  <a:latin typeface="Times New Roman" panose="02020603050405020304" pitchFamily="18" charset="0"/>
                  <a:ea typeface="標楷體" pitchFamily="65" charset="-120"/>
                </a:defRPr>
              </a:lvl1pPr>
              <a:lvl2pPr marL="742950" indent="-285750">
                <a:lnSpc>
                  <a:spcPct val="13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itchFamily="65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>
                  <a:solidFill>
                    <a:schemeClr val="tx1"/>
                  </a:solidFill>
                </a:rPr>
                <a:t> </a:t>
              </a:r>
              <a:r>
                <a:rPr lang="en-US" altLang="zh-TW">
                  <a:solidFill>
                    <a:schemeClr val="tx1"/>
                  </a:solidFill>
                </a:rPr>
                <a:t>Find (</a:t>
              </a:r>
              <a:r>
                <a:rPr lang="en-US" altLang="zh-TW" i="1">
                  <a:solidFill>
                    <a:schemeClr val="tx1"/>
                  </a:solidFill>
                </a:rPr>
                <a:t>a</a:t>
              </a:r>
              <a:r>
                <a:rPr lang="en-US" altLang="zh-TW">
                  <a:solidFill>
                    <a:schemeClr val="tx1"/>
                  </a:solidFill>
                </a:rPr>
                <a:t>) 3</a:t>
              </a:r>
              <a:r>
                <a:rPr lang="en-US" altLang="zh-TW" i="1">
                  <a:solidFill>
                    <a:schemeClr val="tx1"/>
                  </a:solidFill>
                </a:rPr>
                <a:t>A</a:t>
              </a:r>
              <a:r>
                <a:rPr lang="en-US" altLang="zh-TW">
                  <a:solidFill>
                    <a:schemeClr val="tx1"/>
                  </a:solidFill>
                </a:rPr>
                <a:t>,  </a:t>
              </a:r>
              <a:r>
                <a:rPr lang="en-US" altLang="zh-TW">
                  <a:solidFill>
                    <a:schemeClr val="tx1"/>
                  </a:solidFill>
                  <a:ea typeface="新細明體" pitchFamily="18" charset="-120"/>
                </a:rPr>
                <a:t>(</a:t>
              </a:r>
              <a:r>
                <a:rPr lang="en-US" altLang="zh-TW" i="1">
                  <a:solidFill>
                    <a:schemeClr val="tx1"/>
                  </a:solidFill>
                  <a:ea typeface="新細明體" pitchFamily="18" charset="-120"/>
                </a:rPr>
                <a:t>b</a:t>
              </a:r>
              <a:r>
                <a:rPr lang="en-US" altLang="zh-TW">
                  <a:solidFill>
                    <a:schemeClr val="tx1"/>
                  </a:solidFill>
                  <a:ea typeface="新細明體" pitchFamily="18" charset="-120"/>
                </a:rPr>
                <a:t>) </a:t>
              </a:r>
              <a:r>
                <a:rPr lang="en-US" altLang="zh-TW">
                  <a:solidFill>
                    <a:schemeClr val="tx1"/>
                  </a:solidFill>
                  <a:ea typeface="新細明體" pitchFamily="18" charset="-120"/>
                  <a:cs typeface="Times New Roman" panose="02020603050405020304" pitchFamily="18" charset="0"/>
                </a:rPr>
                <a:t>–</a:t>
              </a:r>
              <a:r>
                <a:rPr lang="en-US" altLang="zh-TW" i="1">
                  <a:solidFill>
                    <a:schemeClr val="tx1"/>
                  </a:solidFill>
                  <a:ea typeface="新細明體" pitchFamily="18" charset="-120"/>
                </a:rPr>
                <a:t>B</a:t>
              </a:r>
              <a:r>
                <a:rPr lang="en-US" altLang="zh-TW">
                  <a:solidFill>
                    <a:schemeClr val="tx1"/>
                  </a:solidFill>
                  <a:ea typeface="新細明體" pitchFamily="18" charset="-120"/>
                </a:rPr>
                <a:t>,  (</a:t>
              </a:r>
              <a:r>
                <a:rPr lang="en-US" altLang="zh-TW" i="1">
                  <a:solidFill>
                    <a:schemeClr val="tx1"/>
                  </a:solidFill>
                  <a:ea typeface="新細明體" pitchFamily="18" charset="-120"/>
                </a:rPr>
                <a:t>c</a:t>
              </a:r>
              <a:r>
                <a:rPr lang="en-US" altLang="zh-TW">
                  <a:solidFill>
                    <a:schemeClr val="tx1"/>
                  </a:solidFill>
                  <a:ea typeface="新細明體" pitchFamily="18" charset="-120"/>
                </a:rPr>
                <a:t>) 3</a:t>
              </a:r>
              <a:r>
                <a:rPr lang="en-US" altLang="zh-TW" i="1">
                  <a:solidFill>
                    <a:schemeClr val="tx1"/>
                  </a:solidFill>
                  <a:ea typeface="新細明體" pitchFamily="18" charset="-120"/>
                </a:rPr>
                <a:t>A</a:t>
              </a:r>
              <a:r>
                <a:rPr lang="en-US" altLang="zh-TW">
                  <a:solidFill>
                    <a:schemeClr val="tx1"/>
                  </a:solidFill>
                  <a:ea typeface="新細明體" pitchFamily="18" charset="-120"/>
                </a:rPr>
                <a:t> – </a:t>
              </a:r>
              <a:r>
                <a:rPr lang="en-US" altLang="zh-TW" i="1">
                  <a:solidFill>
                    <a:schemeClr val="tx1"/>
                  </a:solidFill>
                  <a:ea typeface="新細明體" pitchFamily="18" charset="-120"/>
                </a:rPr>
                <a:t>B</a:t>
              </a:r>
              <a:endParaRPr lang="zh-TW" altLang="en-US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endParaRPr>
            </a:p>
          </p:txBody>
        </p:sp>
      </p:grpSp>
      <p:graphicFrame>
        <p:nvGraphicFramePr>
          <p:cNvPr id="13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964502"/>
              </p:ext>
            </p:extLst>
          </p:nvPr>
        </p:nvGraphicFramePr>
        <p:xfrm>
          <a:off x="835116" y="1223554"/>
          <a:ext cx="23336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方程式" r:id="rId11" imgW="1168400" imgH="241300" progId="Equation.3">
                  <p:embed/>
                </p:oleObj>
              </mc:Choice>
              <mc:Fallback>
                <p:oleObj name="方程式" r:id="rId11" imgW="1168400" imgH="241300" progId="Equation.3">
                  <p:embed/>
                  <p:pic>
                    <p:nvPicPr>
                      <p:cNvPr id="10247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116" y="1223554"/>
                        <a:ext cx="233362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7503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681038" y="55127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0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>
                <a:solidFill>
                  <a:schemeClr val="tx1"/>
                </a:solidFill>
              </a:rPr>
              <a:t>(</a:t>
            </a:r>
            <a:r>
              <a:rPr lang="en-US" altLang="zh-TW" i="1">
                <a:solidFill>
                  <a:schemeClr val="tx1"/>
                </a:solidFill>
              </a:rPr>
              <a:t>a</a:t>
            </a:r>
            <a:r>
              <a:rPr lang="en-US" altLang="zh-TW">
                <a:solidFill>
                  <a:schemeClr val="tx1"/>
                </a:solidFill>
              </a:rPr>
              <a:t>)</a:t>
            </a:r>
            <a:endParaRPr lang="en-US" altLang="zh-TW">
              <a:solidFill>
                <a:schemeClr val="tx1"/>
              </a:solidFill>
              <a:ea typeface="新細明體" pitchFamily="18" charset="-120"/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991058"/>
              </p:ext>
            </p:extLst>
          </p:nvPr>
        </p:nvGraphicFramePr>
        <p:xfrm>
          <a:off x="1246188" y="748120"/>
          <a:ext cx="2474912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方程式" r:id="rId3" imgW="2476500" imgH="1320800" progId="Equation.3">
                  <p:embed/>
                </p:oleObj>
              </mc:Choice>
              <mc:Fallback>
                <p:oleObj name="方程式" r:id="rId3" imgW="2476500" imgH="1320800" progId="Equation.3">
                  <p:embed/>
                  <p:pic>
                    <p:nvPicPr>
                      <p:cNvPr id="112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188" y="748120"/>
                        <a:ext cx="2474912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96900" y="2116545"/>
            <a:ext cx="61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0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>
                <a:solidFill>
                  <a:schemeClr val="tx1"/>
                </a:solidFill>
              </a:rPr>
              <a:t> </a:t>
            </a:r>
            <a:r>
              <a:rPr lang="en-US" altLang="zh-TW">
                <a:solidFill>
                  <a:schemeClr val="tx1"/>
                </a:solidFill>
              </a:rPr>
              <a:t>(</a:t>
            </a:r>
            <a:r>
              <a:rPr lang="en-US" altLang="zh-TW" i="1">
                <a:solidFill>
                  <a:schemeClr val="tx1"/>
                </a:solidFill>
              </a:rPr>
              <a:t>b</a:t>
            </a:r>
            <a:r>
              <a:rPr lang="en-US" altLang="zh-TW">
                <a:solidFill>
                  <a:schemeClr val="tx1"/>
                </a:solidFill>
              </a:rPr>
              <a:t>)</a:t>
            </a: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093629"/>
              </p:ext>
            </p:extLst>
          </p:nvPr>
        </p:nvGraphicFramePr>
        <p:xfrm>
          <a:off x="1247775" y="2332445"/>
          <a:ext cx="2951163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方程式" r:id="rId5" imgW="2946400" imgH="1320800" progId="Equation.3">
                  <p:embed/>
                </p:oleObj>
              </mc:Choice>
              <mc:Fallback>
                <p:oleObj name="方程式" r:id="rId5" imgW="2946400" imgH="1320800" progId="Equation.3">
                  <p:embed/>
                  <p:pic>
                    <p:nvPicPr>
                      <p:cNvPr id="184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7775" y="2332445"/>
                        <a:ext cx="2951163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69925" y="3700870"/>
            <a:ext cx="52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0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>
                <a:solidFill>
                  <a:schemeClr val="tx1"/>
                </a:solidFill>
                <a:cs typeface="Times New Roman" panose="02020603050405020304" pitchFamily="18" charset="0"/>
              </a:rPr>
              <a:t>(</a:t>
            </a:r>
            <a:r>
              <a:rPr lang="en-US" altLang="zh-TW" i="1">
                <a:solidFill>
                  <a:schemeClr val="tx1"/>
                </a:solidFill>
                <a:cs typeface="Times New Roman" panose="02020603050405020304" pitchFamily="18" charset="0"/>
              </a:rPr>
              <a:t>c</a:t>
            </a:r>
            <a:r>
              <a:rPr lang="en-US" altLang="zh-TW">
                <a:solidFill>
                  <a:schemeClr val="tx1"/>
                </a:solidFill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820663"/>
              </p:ext>
            </p:extLst>
          </p:nvPr>
        </p:nvGraphicFramePr>
        <p:xfrm>
          <a:off x="1246188" y="4008845"/>
          <a:ext cx="47879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方程式" r:id="rId7" imgW="4787900" imgH="1320800" progId="Equation.3">
                  <p:embed/>
                </p:oleObj>
              </mc:Choice>
              <mc:Fallback>
                <p:oleObj name="方程式" r:id="rId7" imgW="4787900" imgH="1320800" progId="Equation.3">
                  <p:embed/>
                  <p:pic>
                    <p:nvPicPr>
                      <p:cNvPr id="1844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188" y="4008845"/>
                        <a:ext cx="478790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44500" y="148045"/>
            <a:ext cx="13581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0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dirty="0"/>
              <a:t>Solutions:</a:t>
            </a:r>
          </a:p>
        </p:txBody>
      </p:sp>
      <p:graphicFrame>
        <p:nvGraphicFramePr>
          <p:cNvPr id="1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016448"/>
              </p:ext>
            </p:extLst>
          </p:nvPr>
        </p:nvGraphicFramePr>
        <p:xfrm>
          <a:off x="6719888" y="749708"/>
          <a:ext cx="1966912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方程式" r:id="rId9" imgW="1968500" imgH="1320800" progId="Equation.3">
                  <p:embed/>
                </p:oleObj>
              </mc:Choice>
              <mc:Fallback>
                <p:oleObj name="方程式" r:id="rId9" imgW="1968500" imgH="1320800" progId="Equation.3">
                  <p:embed/>
                  <p:pic>
                    <p:nvPicPr>
                      <p:cNvPr id="1844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9888" y="749708"/>
                        <a:ext cx="1966912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86364"/>
              </p:ext>
            </p:extLst>
          </p:nvPr>
        </p:nvGraphicFramePr>
        <p:xfrm>
          <a:off x="3767138" y="749708"/>
          <a:ext cx="2905125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方程式" r:id="rId11" imgW="2908300" imgH="1320800" progId="Equation.3">
                  <p:embed/>
                </p:oleObj>
              </mc:Choice>
              <mc:Fallback>
                <p:oleObj name="方程式" r:id="rId11" imgW="2908300" imgH="1320800" progId="Equation.3">
                  <p:embed/>
                  <p:pic>
                    <p:nvPicPr>
                      <p:cNvPr id="1844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7138" y="749708"/>
                        <a:ext cx="2905125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745469"/>
              </p:ext>
            </p:extLst>
          </p:nvPr>
        </p:nvGraphicFramePr>
        <p:xfrm>
          <a:off x="4270375" y="2308633"/>
          <a:ext cx="2212975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方程式" r:id="rId13" imgW="2209800" imgH="1320800" progId="Equation.3">
                  <p:embed/>
                </p:oleObj>
              </mc:Choice>
              <mc:Fallback>
                <p:oleObj name="方程式" r:id="rId13" imgW="2209800" imgH="1320800" progId="Equation.3">
                  <p:embed/>
                  <p:pic>
                    <p:nvPicPr>
                      <p:cNvPr id="1844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75" y="2308633"/>
                        <a:ext cx="2212975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734488"/>
              </p:ext>
            </p:extLst>
          </p:nvPr>
        </p:nvGraphicFramePr>
        <p:xfrm>
          <a:off x="6070600" y="3989795"/>
          <a:ext cx="21209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方程式" r:id="rId15" imgW="2120900" imgH="1320800" progId="Equation.3">
                  <p:embed/>
                </p:oleObj>
              </mc:Choice>
              <mc:Fallback>
                <p:oleObj name="方程式" r:id="rId15" imgW="2120900" imgH="1320800" progId="Equation.3">
                  <p:embed/>
                  <p:pic>
                    <p:nvPicPr>
                      <p:cNvPr id="1844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0600" y="3989795"/>
                        <a:ext cx="212090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 bwMode="white">
          <a:xfrm>
            <a:off x="1889760" y="551270"/>
            <a:ext cx="7080070" cy="1565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 bwMode="white">
          <a:xfrm>
            <a:off x="1950721" y="2163829"/>
            <a:ext cx="6087292" cy="1537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 bwMode="white">
          <a:xfrm>
            <a:off x="2342607" y="3869145"/>
            <a:ext cx="6801394" cy="1565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034" y="580753"/>
            <a:ext cx="66516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6270534" y="1057003"/>
            <a:ext cx="1778000" cy="1005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826034" y="2379920"/>
            <a:ext cx="2413000" cy="1005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71500"/>
            <a:ext cx="9067800" cy="337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Subtraction - Example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19100" y="1877219"/>
            <a:ext cx="1219200" cy="698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5" name="Rectangle 4"/>
          <p:cNvSpPr/>
          <p:nvPr/>
        </p:nvSpPr>
        <p:spPr>
          <a:xfrm>
            <a:off x="1638300" y="1877219"/>
            <a:ext cx="3657600" cy="698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6" name="Rectangle 5"/>
          <p:cNvSpPr/>
          <p:nvPr/>
        </p:nvSpPr>
        <p:spPr>
          <a:xfrm>
            <a:off x="1257300" y="2575719"/>
            <a:ext cx="7772400" cy="698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7" name="Rectangle 6"/>
          <p:cNvSpPr/>
          <p:nvPr/>
        </p:nvSpPr>
        <p:spPr>
          <a:xfrm>
            <a:off x="1181100" y="3274218"/>
            <a:ext cx="5486400" cy="698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</p:spTree>
    <p:extLst>
      <p:ext uri="{BB962C8B-B14F-4D97-AF65-F5344CB8AC3E}">
        <p14:creationId xmlns:p14="http://schemas.microsoft.com/office/powerpoint/2010/main" val="3176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" y="571500"/>
            <a:ext cx="5714999" cy="336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Subtraction - Practice</a:t>
            </a:r>
          </a:p>
        </p:txBody>
      </p:sp>
      <p:pic>
        <p:nvPicPr>
          <p:cNvPr id="1054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1" y="2362200"/>
            <a:ext cx="3201329" cy="859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54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3810001"/>
            <a:ext cx="2002018" cy="94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5251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onius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niusTheme" id="{DD837BCF-92DE-4CF5-A682-4F0B0C7955C2}" vid="{DE520C5D-82B2-4F76-A93C-766E6CD75F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FroniusTheme</Template>
  <TotalTime>19</TotalTime>
  <Words>143</Words>
  <Application>Microsoft Office PowerPoint</Application>
  <PresentationFormat>On-screen Show (4:3)</PresentationFormat>
  <Paragraphs>39</Paragraphs>
  <Slides>13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標楷體</vt:lpstr>
      <vt:lpstr>Georgia</vt:lpstr>
      <vt:lpstr>新細明體</vt:lpstr>
      <vt:lpstr>Tahoma</vt:lpstr>
      <vt:lpstr>Times New Roman</vt:lpstr>
      <vt:lpstr>Wingdings</vt:lpstr>
      <vt:lpstr>FroniusTheme</vt:lpstr>
      <vt:lpstr>Microsoft 方程式編輯器 3.0</vt:lpstr>
      <vt:lpstr>Finite 2-3</vt:lpstr>
      <vt:lpstr>Matrices</vt:lpstr>
      <vt:lpstr>Matrices</vt:lpstr>
      <vt:lpstr>Matrices</vt:lpstr>
      <vt:lpstr>Matrices</vt:lpstr>
      <vt:lpstr>Practice</vt:lpstr>
      <vt:lpstr>Practice</vt:lpstr>
      <vt:lpstr>Subtraction - Example</vt:lpstr>
      <vt:lpstr>Subtraction - Practice</vt:lpstr>
      <vt:lpstr>Solving - Example</vt:lpstr>
      <vt:lpstr>Practice</vt:lpstr>
      <vt:lpstr>Solving Matrices with Scalar - Practice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Finite 2-3</dc:title>
  <dc:creator>Jeff Fronius</dc:creator>
  <cp:lastModifiedBy>Jeff Fronius</cp:lastModifiedBy>
  <cp:revision>4</cp:revision>
  <dcterms:created xsi:type="dcterms:W3CDTF">2016-09-17T22:02:07Z</dcterms:created>
  <dcterms:modified xsi:type="dcterms:W3CDTF">2016-09-17T22:21:21Z</dcterms:modified>
</cp:coreProperties>
</file>