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90" d="100"/>
          <a:sy n="90" d="100"/>
        </p:scale>
        <p:origin x="9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3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619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36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403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4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225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571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37161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20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39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12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49847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37161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6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67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32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assroomjr.com/printable-blank-venn-diagrams/3-circle-venn-diagram-blank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assroomjr.com/printable-blank-venn-diagrams/3-circle-venn-diagram-blank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assroomjr.com/printable-blank-venn-diagrams/3-circle-venn-diagram-blank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7-2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Applications of Venn Diagrams</a:t>
            </a:r>
          </a:p>
        </p:txBody>
      </p:sp>
    </p:spTree>
    <p:extLst>
      <p:ext uri="{BB962C8B-B14F-4D97-AF65-F5344CB8AC3E}">
        <p14:creationId xmlns:p14="http://schemas.microsoft.com/office/powerpoint/2010/main" val="91629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306" y="0"/>
            <a:ext cx="4505703" cy="2806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35609" y="2806331"/>
            <a:ext cx="6024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Elements of set F = { Al, Bob, Courtney, Freda } </a:t>
            </a:r>
            <a:br>
              <a:rPr lang="en-US" sz="2400" dirty="0"/>
            </a:br>
            <a:r>
              <a:rPr lang="en-US" sz="2400" dirty="0"/>
              <a:t>Elements of set T = { Bob, Dave, Ernie, Gary 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8344" y="3858336"/>
            <a:ext cx="64199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</a:t>
            </a:r>
            <a:r>
              <a:rPr lang="en-US" dirty="0"/>
              <a:t>. Which students are in F ∪ T (the union of sets F and T)? 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111111"/>
                </a:solidFill>
                <a:latin typeface="Open Sans"/>
              </a:rPr>
              <a:t> F ∪ T = { Al, Bob, Courtney, Freda, Dave, Ernie, Gary </a:t>
            </a:r>
            <a:endParaRPr lang="en-US" dirty="0"/>
          </a:p>
          <a:p>
            <a:br>
              <a:rPr lang="en-US" dirty="0"/>
            </a:br>
            <a:r>
              <a:rPr lang="en-US" b="1" dirty="0"/>
              <a:t>Q.</a:t>
            </a:r>
            <a:r>
              <a:rPr lang="en-US" dirty="0"/>
              <a:t> Which students are in A ∩ B (the intersection of sets F and T)? 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111111"/>
                </a:solidFill>
                <a:latin typeface="Open Sans"/>
              </a:rPr>
              <a:t>F ∩ T = { Bob }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4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832" y="0"/>
            <a:ext cx="5586367" cy="3415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9823" y="3710762"/>
            <a:ext cx="3994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Which students are bullies? </a:t>
            </a:r>
          </a:p>
          <a:p>
            <a:r>
              <a:rPr lang="en-US" sz="2400" dirty="0"/>
              <a:t>	</a:t>
            </a:r>
            <a:r>
              <a:rPr lang="en-US" dirty="0"/>
              <a:t>B = { Aziz, Bob, Dave, Ed, Frog 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97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832" y="0"/>
            <a:ext cx="5586367" cy="3415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9823" y="3710762"/>
            <a:ext cx="43575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Which students are victims? </a:t>
            </a:r>
          </a:p>
          <a:p>
            <a:r>
              <a:rPr lang="en-US" sz="2400" dirty="0"/>
              <a:t>	</a:t>
            </a:r>
            <a:r>
              <a:rPr lang="en-US" dirty="0"/>
              <a:t>V = { Bob, </a:t>
            </a:r>
            <a:r>
              <a:rPr lang="en-US" dirty="0" err="1"/>
              <a:t>Crazee</a:t>
            </a:r>
            <a:r>
              <a:rPr lang="en-US" dirty="0"/>
              <a:t>, Gene, Hari,  Ike }</a:t>
            </a:r>
          </a:p>
        </p:txBody>
      </p:sp>
    </p:spTree>
    <p:extLst>
      <p:ext uri="{BB962C8B-B14F-4D97-AF65-F5344CB8AC3E}">
        <p14:creationId xmlns:p14="http://schemas.microsoft.com/office/powerpoint/2010/main" val="386486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832" y="0"/>
            <a:ext cx="5586367" cy="3415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9823" y="3710762"/>
            <a:ext cx="3951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Who is both bully and victim? </a:t>
            </a:r>
          </a:p>
          <a:p>
            <a:r>
              <a:rPr lang="en-US" sz="2400" dirty="0"/>
              <a:t>	</a:t>
            </a:r>
            <a:r>
              <a:rPr lang="en-US" dirty="0"/>
              <a:t>B ∩ V = { Bob }</a:t>
            </a:r>
          </a:p>
        </p:txBody>
      </p:sp>
    </p:spTree>
    <p:extLst>
      <p:ext uri="{BB962C8B-B14F-4D97-AF65-F5344CB8AC3E}">
        <p14:creationId xmlns:p14="http://schemas.microsoft.com/office/powerpoint/2010/main" val="100976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832" y="0"/>
            <a:ext cx="5586367" cy="3415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9823" y="3710762"/>
            <a:ext cx="6645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Which bullies have been reported to the teacher? </a:t>
            </a:r>
          </a:p>
          <a:p>
            <a:r>
              <a:rPr lang="en-US" sz="2400" dirty="0"/>
              <a:t>	</a:t>
            </a:r>
            <a:r>
              <a:rPr lang="en-US" dirty="0"/>
              <a:t>B ∩ T = { Bob, Frog }</a:t>
            </a:r>
          </a:p>
        </p:txBody>
      </p:sp>
    </p:spTree>
    <p:extLst>
      <p:ext uri="{BB962C8B-B14F-4D97-AF65-F5344CB8AC3E}">
        <p14:creationId xmlns:p14="http://schemas.microsoft.com/office/powerpoint/2010/main" val="154382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832" y="0"/>
            <a:ext cx="5586367" cy="3415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9823" y="3710762"/>
            <a:ext cx="6714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Which victims have been reported to the teacher? </a:t>
            </a:r>
          </a:p>
          <a:p>
            <a:r>
              <a:rPr lang="en-US" sz="2400" dirty="0"/>
              <a:t>	</a:t>
            </a:r>
            <a:r>
              <a:rPr lang="en-US" dirty="0"/>
              <a:t> V ∩ T = { Bob, Gene }</a:t>
            </a:r>
          </a:p>
        </p:txBody>
      </p:sp>
    </p:spTree>
    <p:extLst>
      <p:ext uri="{BB962C8B-B14F-4D97-AF65-F5344CB8AC3E}">
        <p14:creationId xmlns:p14="http://schemas.microsoft.com/office/powerpoint/2010/main" val="135717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832" y="0"/>
            <a:ext cx="5586367" cy="3415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9823" y="3710762"/>
            <a:ext cx="58841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Which students have no involvement at all? </a:t>
            </a:r>
          </a:p>
          <a:p>
            <a:r>
              <a:rPr lang="en-US" sz="2400" dirty="0"/>
              <a:t>	</a:t>
            </a:r>
            <a:r>
              <a:rPr lang="en-US" dirty="0"/>
              <a:t> (B ∪ V ∪ T) = { Jack, Lily }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636874" y="4199860"/>
            <a:ext cx="8399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94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Paes</a:t>
            </a:r>
            <a:r>
              <a:rPr lang="en-US" dirty="0"/>
              <a:t> 298 – 301</a:t>
            </a:r>
          </a:p>
          <a:p>
            <a:endParaRPr lang="en-US" dirty="0"/>
          </a:p>
          <a:p>
            <a:r>
              <a:rPr lang="en-US" dirty="0"/>
              <a:t>1 – 7 odd, 11 – 29 odd, 39, 47</a:t>
            </a:r>
          </a:p>
        </p:txBody>
      </p:sp>
    </p:spTree>
    <p:extLst>
      <p:ext uri="{BB962C8B-B14F-4D97-AF65-F5344CB8AC3E}">
        <p14:creationId xmlns:p14="http://schemas.microsoft.com/office/powerpoint/2010/main" val="313578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Diagrams</a:t>
            </a: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>
          <a:xfrm>
            <a:off x="9525" y="144757"/>
            <a:ext cx="9144000" cy="533400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Shading Venn Diagrams: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01957"/>
            <a:ext cx="176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sz="2800">
                <a:solidFill>
                  <a:srgbClr val="FF0000"/>
                </a:solidFill>
              </a:rPr>
              <a:t>A </a:t>
            </a:r>
            <a:r>
              <a:rPr lang="en-US" altLang="en-US" sz="2800">
                <a:solidFill>
                  <a:srgbClr val="FF0000"/>
                </a:solidFill>
                <a:sym typeface="Symbol" pitchFamily="18" charset="2"/>
              </a:rPr>
              <a:t> B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1138" y="1125832"/>
            <a:ext cx="2843212" cy="1762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874963" y="2486320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U</a:t>
            </a:r>
          </a:p>
        </p:txBody>
      </p:sp>
      <p:sp>
        <p:nvSpPr>
          <p:cNvPr id="8" name="Oval 7"/>
          <p:cNvSpPr/>
          <p:nvPr/>
        </p:nvSpPr>
        <p:spPr>
          <a:xfrm>
            <a:off x="3244850" y="1541757"/>
            <a:ext cx="1116013" cy="1023938"/>
          </a:xfrm>
          <a:prstGeom prst="ellipse">
            <a:avLst/>
          </a:prstGeom>
          <a:solidFill>
            <a:srgbClr val="FFFFFF"/>
          </a:solidFill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71925" y="1541757"/>
            <a:ext cx="1116013" cy="1023938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3438525" y="1657645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4668838" y="1657645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5900" y="3505495"/>
            <a:ext cx="2843213" cy="1762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227013" y="4865982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U</a:t>
            </a:r>
          </a:p>
        </p:txBody>
      </p:sp>
      <p:sp>
        <p:nvSpPr>
          <p:cNvPr id="14" name="Oval 13"/>
          <p:cNvSpPr/>
          <p:nvPr/>
        </p:nvSpPr>
        <p:spPr>
          <a:xfrm>
            <a:off x="709613" y="3921420"/>
            <a:ext cx="1114425" cy="1023937"/>
          </a:xfrm>
          <a:prstGeom prst="ellipse">
            <a:avLst/>
          </a:prstGeom>
          <a:pattFill prst="ltUpDiag">
            <a:fgClr>
              <a:schemeClr val="tx2"/>
            </a:fgClr>
            <a:bgClr>
              <a:schemeClr val="bg1"/>
            </a:bgClr>
          </a:pattFill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36688" y="3921420"/>
            <a:ext cx="1114425" cy="1023937"/>
          </a:xfrm>
          <a:prstGeom prst="ellipse">
            <a:avLst/>
          </a:prstGeom>
          <a:solidFill>
            <a:srgbClr val="000000">
              <a:alpha val="43137"/>
            </a:srgbClr>
          </a:solidFill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6" name="TextBox 20"/>
          <p:cNvSpPr txBox="1">
            <a:spLocks noChangeArrowheads="1"/>
          </p:cNvSpPr>
          <p:nvPr/>
        </p:nvSpPr>
        <p:spPr bwMode="auto">
          <a:xfrm>
            <a:off x="903288" y="4037307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2132013" y="4037307"/>
            <a:ext cx="29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29225" y="3484857"/>
            <a:ext cx="2843213" cy="1763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9" name="TextBox 24"/>
          <p:cNvSpPr txBox="1">
            <a:spLocks noChangeArrowheads="1"/>
          </p:cNvSpPr>
          <p:nvPr/>
        </p:nvSpPr>
        <p:spPr bwMode="auto">
          <a:xfrm>
            <a:off x="5240338" y="4845345"/>
            <a:ext cx="295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U</a:t>
            </a:r>
          </a:p>
        </p:txBody>
      </p:sp>
      <p:sp>
        <p:nvSpPr>
          <p:cNvPr id="20" name="Oval 19"/>
          <p:cNvSpPr/>
          <p:nvPr/>
        </p:nvSpPr>
        <p:spPr>
          <a:xfrm>
            <a:off x="5722938" y="3900782"/>
            <a:ext cx="1114425" cy="1025525"/>
          </a:xfrm>
          <a:prstGeom prst="ellipse">
            <a:avLst/>
          </a:prstGeom>
          <a:noFill/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50013" y="3907132"/>
            <a:ext cx="1114425" cy="1025525"/>
          </a:xfrm>
          <a:prstGeom prst="ellipse">
            <a:avLst/>
          </a:prstGeom>
          <a:noFill/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22" name="TextBox 27"/>
          <p:cNvSpPr txBox="1">
            <a:spLocks noChangeArrowheads="1"/>
          </p:cNvSpPr>
          <p:nvPr/>
        </p:nvSpPr>
        <p:spPr bwMode="auto">
          <a:xfrm>
            <a:off x="5916613" y="4016670"/>
            <a:ext cx="295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23" name="TextBox 28"/>
          <p:cNvSpPr txBox="1">
            <a:spLocks noChangeArrowheads="1"/>
          </p:cNvSpPr>
          <p:nvPr/>
        </p:nvSpPr>
        <p:spPr bwMode="auto">
          <a:xfrm>
            <a:off x="7145338" y="4016670"/>
            <a:ext cx="296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450013" y="4137320"/>
            <a:ext cx="420687" cy="596901"/>
            <a:chOff x="6439707" y="4602678"/>
            <a:chExt cx="420992" cy="59713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555678" y="4602678"/>
              <a:ext cx="271660" cy="11434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469891" y="4686848"/>
              <a:ext cx="390808" cy="14452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439707" y="4821839"/>
              <a:ext cx="387631" cy="11434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455594" y="4971123"/>
              <a:ext cx="371744" cy="11434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531849" y="5142641"/>
              <a:ext cx="203347" cy="5717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732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Diagrams</a:t>
            </a: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>
          <a:xfrm>
            <a:off x="0" y="158228"/>
            <a:ext cx="9144000" cy="533400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Shading Venn Diagrams: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9525" y="615428"/>
            <a:ext cx="176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sz="2800">
                <a:solidFill>
                  <a:srgbClr val="FF0000"/>
                </a:solidFill>
              </a:rPr>
              <a:t>A </a:t>
            </a:r>
            <a:r>
              <a:rPr lang="en-US" altLang="en-US" sz="2800">
                <a:solidFill>
                  <a:srgbClr val="FF0000"/>
                </a:solidFill>
                <a:sym typeface="Symbol" pitchFamily="18" charset="2"/>
              </a:rPr>
              <a:t> B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8800" y="1139303"/>
            <a:ext cx="2843213" cy="1762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22625" y="2499791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3592513" y="1555228"/>
            <a:ext cx="1114425" cy="1023938"/>
          </a:xfrm>
          <a:prstGeom prst="ellipse">
            <a:avLst/>
          </a:prstGeom>
          <a:noFill/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19588" y="1555228"/>
            <a:ext cx="1114425" cy="1023938"/>
          </a:xfrm>
          <a:prstGeom prst="ellipse">
            <a:avLst/>
          </a:prstGeom>
          <a:noFill/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3786188" y="1671116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5016500" y="1671116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3288" y="3509441"/>
            <a:ext cx="2843212" cy="1762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914400" y="4869928"/>
            <a:ext cx="296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U</a:t>
            </a:r>
          </a:p>
        </p:txBody>
      </p:sp>
      <p:sp>
        <p:nvSpPr>
          <p:cNvPr id="13" name="Oval 12"/>
          <p:cNvSpPr/>
          <p:nvPr/>
        </p:nvSpPr>
        <p:spPr>
          <a:xfrm>
            <a:off x="1397000" y="3925366"/>
            <a:ext cx="1114425" cy="1025525"/>
          </a:xfrm>
          <a:prstGeom prst="ellipse">
            <a:avLst/>
          </a:prstGeom>
          <a:pattFill prst="ltUpDiag">
            <a:fgClr>
              <a:schemeClr val="tx2"/>
            </a:fgClr>
            <a:bgClr>
              <a:schemeClr val="bg1"/>
            </a:bgClr>
          </a:pattFill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24075" y="3925366"/>
            <a:ext cx="1114425" cy="1025525"/>
          </a:xfrm>
          <a:prstGeom prst="ellipse">
            <a:avLst/>
          </a:prstGeom>
          <a:solidFill>
            <a:srgbClr val="000000">
              <a:alpha val="43137"/>
            </a:srgbClr>
          </a:solidFill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1590675" y="4041253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2820988" y="4041253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175250" y="3509441"/>
            <a:ext cx="2843213" cy="1762125"/>
            <a:chOff x="5175426" y="3960858"/>
            <a:chExt cx="2843212" cy="1762780"/>
          </a:xfrm>
        </p:grpSpPr>
        <p:sp>
          <p:nvSpPr>
            <p:cNvPr id="18" name="Rectangle 17"/>
            <p:cNvSpPr/>
            <p:nvPr/>
          </p:nvSpPr>
          <p:spPr>
            <a:xfrm>
              <a:off x="5175426" y="3960858"/>
              <a:ext cx="2843212" cy="17627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9" name="TextBox 17"/>
            <p:cNvSpPr txBox="1">
              <a:spLocks noChangeArrowheads="1"/>
            </p:cNvSpPr>
            <p:nvPr/>
          </p:nvSpPr>
          <p:spPr bwMode="auto">
            <a:xfrm>
              <a:off x="5175426" y="5321388"/>
              <a:ext cx="2954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altLang="en-US" sz="1800"/>
                <a:t>U</a:t>
              </a:r>
            </a:p>
          </p:txBody>
        </p: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5658026" y="4376938"/>
              <a:ext cx="1114425" cy="1024318"/>
              <a:chOff x="5658026" y="4376938"/>
              <a:chExt cx="1114425" cy="1024318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5658026" y="4376938"/>
                <a:ext cx="1114425" cy="1024318"/>
              </a:xfrm>
              <a:prstGeom prst="ellipse">
                <a:avLst/>
              </a:prstGeom>
              <a:solidFill>
                <a:srgbClr val="4F81BD"/>
              </a:solidFill>
              <a:ln>
                <a:solidFill>
                  <a:srgbClr val="271DA5">
                    <a:alpha val="50196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5" name="TextBox 24"/>
              <p:cNvSpPr txBox="1">
                <a:spLocks noChangeArrowheads="1"/>
              </p:cNvSpPr>
              <p:nvPr/>
            </p:nvSpPr>
            <p:spPr bwMode="auto">
              <a:xfrm>
                <a:off x="5890739" y="4472916"/>
                <a:ext cx="2954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altLang="en-US" sz="1800"/>
                  <a:t>A</a:t>
                </a:r>
              </a:p>
            </p:txBody>
          </p:sp>
        </p:grpSp>
        <p:sp>
          <p:nvSpPr>
            <p:cNvPr id="21" name="Oval 20"/>
            <p:cNvSpPr/>
            <p:nvPr/>
          </p:nvSpPr>
          <p:spPr>
            <a:xfrm>
              <a:off x="6427964" y="4376938"/>
              <a:ext cx="1116012" cy="1024318"/>
            </a:xfrm>
            <a:prstGeom prst="ellipse">
              <a:avLst/>
            </a:prstGeom>
            <a:solidFill>
              <a:srgbClr val="4F81BD"/>
            </a:solidFill>
            <a:ln>
              <a:solidFill>
                <a:srgbClr val="271DA5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658026" y="4376938"/>
              <a:ext cx="1114425" cy="1024318"/>
            </a:xfrm>
            <a:prstGeom prst="ellipse">
              <a:avLst/>
            </a:prstGeom>
            <a:noFill/>
            <a:ln>
              <a:solidFill>
                <a:srgbClr val="271DA5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3" name="TextBox 25"/>
            <p:cNvSpPr txBox="1">
              <a:spLocks noChangeArrowheads="1"/>
            </p:cNvSpPr>
            <p:nvPr/>
          </p:nvSpPr>
          <p:spPr bwMode="auto">
            <a:xfrm>
              <a:off x="7086600" y="4492670"/>
              <a:ext cx="2954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altLang="en-US" sz="180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0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Diagrams</a:t>
            </a:r>
          </a:p>
        </p:txBody>
      </p:sp>
      <p:sp>
        <p:nvSpPr>
          <p:cNvPr id="3" name="Rectangle 2"/>
          <p:cNvSpPr>
            <a:spLocks noGrp="1" noChangeArrowheads="1"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Shading Venn Diagrams: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9525" y="457200"/>
            <a:ext cx="176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sz="2800">
                <a:solidFill>
                  <a:srgbClr val="FF0000"/>
                </a:solidFill>
              </a:rPr>
              <a:t>A</a:t>
            </a:r>
            <a:r>
              <a:rPr lang="en-US" altLang="en-US" sz="2800">
                <a:solidFill>
                  <a:srgbClr val="FF0000"/>
                </a:solidFill>
                <a:sym typeface="Symbol" pitchFamily="18" charset="2"/>
              </a:rPr>
              <a:t></a:t>
            </a:r>
            <a:r>
              <a:rPr lang="en-US" altLang="en-US" sz="2800">
                <a:solidFill>
                  <a:srgbClr val="FF0000"/>
                </a:solidFill>
              </a:rPr>
              <a:t> </a:t>
            </a:r>
            <a:r>
              <a:rPr lang="en-US" altLang="en-US" sz="2800">
                <a:solidFill>
                  <a:srgbClr val="FF0000"/>
                </a:solidFill>
                <a:sym typeface="Symbol" pitchFamily="18" charset="2"/>
              </a:rPr>
              <a:t> B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8800" y="981075"/>
            <a:ext cx="2843213" cy="1762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22625" y="2341563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3592513" y="1397000"/>
            <a:ext cx="1114425" cy="1023938"/>
          </a:xfrm>
          <a:prstGeom prst="ellipse">
            <a:avLst/>
          </a:prstGeom>
          <a:solidFill>
            <a:srgbClr val="FFFFFF"/>
          </a:solidFill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19588" y="1397000"/>
            <a:ext cx="1114425" cy="1023938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3786188" y="1512888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5016500" y="1512888"/>
            <a:ext cx="29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3288" y="3351213"/>
            <a:ext cx="2843212" cy="1762125"/>
          </a:xfrm>
          <a:prstGeom prst="rect">
            <a:avLst/>
          </a:prstGeom>
          <a:pattFill prst="wdDnDiag">
            <a:fgClr>
              <a:schemeClr val="accent2">
                <a:lumMod val="75000"/>
              </a:schemeClr>
            </a:fgClr>
            <a:bgClr>
              <a:schemeClr val="tx2">
                <a:lumMod val="40000"/>
                <a:lumOff val="6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914400" y="4711700"/>
            <a:ext cx="296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U</a:t>
            </a:r>
          </a:p>
        </p:txBody>
      </p:sp>
      <p:sp>
        <p:nvSpPr>
          <p:cNvPr id="13" name="Oval 12"/>
          <p:cNvSpPr/>
          <p:nvPr/>
        </p:nvSpPr>
        <p:spPr>
          <a:xfrm>
            <a:off x="1397000" y="3767138"/>
            <a:ext cx="1114425" cy="1025525"/>
          </a:xfrm>
          <a:prstGeom prst="ellipse">
            <a:avLst/>
          </a:prstGeom>
          <a:solidFill>
            <a:schemeClr val="bg1"/>
          </a:solidFill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24075" y="3767138"/>
            <a:ext cx="1114425" cy="1025525"/>
          </a:xfrm>
          <a:prstGeom prst="ellipse">
            <a:avLst/>
          </a:prstGeom>
          <a:solidFill>
            <a:srgbClr val="FFFF99">
              <a:alpha val="50196"/>
            </a:srgbClr>
          </a:solidFill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1590675" y="3883025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2820988" y="3883025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64138" y="3354388"/>
            <a:ext cx="2843212" cy="1762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75250" y="4711700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U</a:t>
            </a:r>
          </a:p>
        </p:txBody>
      </p:sp>
      <p:sp>
        <p:nvSpPr>
          <p:cNvPr id="19" name="Oval 18"/>
          <p:cNvSpPr/>
          <p:nvPr/>
        </p:nvSpPr>
        <p:spPr>
          <a:xfrm>
            <a:off x="6384925" y="3767138"/>
            <a:ext cx="1114425" cy="1025525"/>
          </a:xfrm>
          <a:prstGeom prst="ellipse">
            <a:avLst/>
          </a:prstGeom>
          <a:solidFill>
            <a:srgbClr val="FFFF99"/>
          </a:solidFill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57850" y="3767138"/>
            <a:ext cx="1114425" cy="1025525"/>
          </a:xfrm>
          <a:prstGeom prst="ellipse">
            <a:avLst/>
          </a:prstGeom>
          <a:solidFill>
            <a:schemeClr val="bg1"/>
          </a:solidFill>
          <a:ln>
            <a:solidFill>
              <a:srgbClr val="271DA5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21" name="TextBox 24"/>
          <p:cNvSpPr txBox="1">
            <a:spLocks noChangeArrowheads="1"/>
          </p:cNvSpPr>
          <p:nvPr/>
        </p:nvSpPr>
        <p:spPr bwMode="auto">
          <a:xfrm>
            <a:off x="5851525" y="3883025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7081838" y="3883025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B</a:t>
            </a:r>
          </a:p>
        </p:txBody>
      </p:sp>
      <p:sp>
        <p:nvSpPr>
          <p:cNvPr id="23" name="Oval 22"/>
          <p:cNvSpPr/>
          <p:nvPr/>
        </p:nvSpPr>
        <p:spPr>
          <a:xfrm>
            <a:off x="6384925" y="3767138"/>
            <a:ext cx="1114425" cy="1025525"/>
          </a:xfrm>
          <a:prstGeom prst="ellipse">
            <a:avLst/>
          </a:prstGeom>
          <a:noFill/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311775" y="5153026"/>
            <a:ext cx="2654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eaLnBrk="1" hangingPunct="1"/>
            <a:r>
              <a:rPr lang="en-US" altLang="en-US" sz="2800" dirty="0">
                <a:solidFill>
                  <a:srgbClr val="FF0000"/>
                </a:solidFill>
              </a:rPr>
              <a:t>A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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 B in yellow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8"/>
          <p:cNvSpPr txBox="1">
            <a:spLocks noChangeArrowheads="1"/>
          </p:cNvSpPr>
          <p:nvPr/>
        </p:nvSpPr>
        <p:spPr bwMode="auto">
          <a:xfrm>
            <a:off x="971550" y="3381375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800"/>
              <a:t>A</a:t>
            </a:r>
            <a:r>
              <a:rPr lang="en-US" altLang="en-US" sz="1800">
                <a:sym typeface="Symbol" pitchFamily="18" charset="2"/>
              </a:rPr>
              <a:t>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6971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782" y="65811"/>
            <a:ext cx="4444436" cy="564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6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8900"/>
            <a:ext cx="9144000" cy="533400"/>
          </a:xfrm>
          <a:extLst/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Shade a Venn diagram for the given statement.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67000" y="622005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3200">
                <a:solidFill>
                  <a:srgbClr val="FF0000"/>
                </a:solidFill>
              </a:rPr>
              <a:t>(A</a:t>
            </a:r>
            <a:r>
              <a:rPr lang="en-US" altLang="en-US" sz="3200">
                <a:solidFill>
                  <a:srgbClr val="FF0000"/>
                </a:solidFill>
                <a:sym typeface="Symbol" pitchFamily="18" charset="2"/>
              </a:rPr>
              <a:t>  B)  C</a:t>
            </a:r>
            <a:endParaRPr lang="en-US" altLang="en-US" sz="320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-4763" y="1245893"/>
            <a:ext cx="35861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7030A0"/>
                </a:solidFill>
                <a:cs typeface="Times New Roman" pitchFamily="18" charset="0"/>
              </a:rPr>
              <a:t>Work with the parentheses.</a:t>
            </a:r>
          </a:p>
        </p:txBody>
      </p:sp>
      <p:pic>
        <p:nvPicPr>
          <p:cNvPr id="19" name="Picture 18" descr="3 Circle Venn Diagram Templa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237955"/>
            <a:ext cx="3613150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02050" y="1282405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(A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  B) </a:t>
            </a:r>
            <a:endParaRPr lang="en-US" alt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959475" y="2374605"/>
            <a:ext cx="42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eaLnBrk="1" hangingPunct="1"/>
            <a:r>
              <a:rPr lang="en-US" altLang="en-US">
                <a:cs typeface="Times New Roman" pitchFamily="18" charset="0"/>
                <a:sym typeface="MS Reference 2" pitchFamily="2" charset="2"/>
              </a:rPr>
              <a:t>A</a:t>
            </a:r>
            <a:endParaRPr lang="en-US" altLang="en-US">
              <a:cs typeface="Times New Roman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001000" y="2374605"/>
            <a:ext cx="42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eaLnBrk="1" hangingPunct="1"/>
            <a:r>
              <a:rPr lang="en-US" altLang="en-US">
                <a:cs typeface="Times New Roman" pitchFamily="18" charset="0"/>
                <a:sym typeface="MS Reference 2" pitchFamily="2" charset="2"/>
              </a:rPr>
              <a:t>B</a:t>
            </a:r>
            <a:endParaRPr lang="en-US" altLang="en-US"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004050" y="4389143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eaLnBrk="1" hangingPunct="1"/>
            <a:r>
              <a:rPr lang="en-US" altLang="en-US">
                <a:cs typeface="Times New Roman" pitchFamily="18" charset="0"/>
                <a:sym typeface="MS Reference 2" pitchFamily="2" charset="2"/>
              </a:rPr>
              <a:t>C</a:t>
            </a:r>
            <a:endParaRPr lang="en-US" altLang="en-US"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746750" y="4757443"/>
            <a:ext cx="425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1" eaLnBrk="1" hangingPunct="1"/>
            <a:r>
              <a:rPr lang="en-US" altLang="en-US">
                <a:cs typeface="Times New Roman" pitchFamily="18" charset="0"/>
                <a:sym typeface="MS Reference 2" pitchFamily="2" charset="2"/>
              </a:rPr>
              <a:t>U</a:t>
            </a:r>
            <a:endParaRPr lang="en-US" altLang="en-US">
              <a:cs typeface="Times New Roman" pitchFamily="18" charset="0"/>
            </a:endParaRPr>
          </a:p>
        </p:txBody>
      </p:sp>
      <p:grpSp>
        <p:nvGrpSpPr>
          <p:cNvPr id="27657" name="Group 27656"/>
          <p:cNvGrpSpPr>
            <a:grpSpLocks/>
          </p:cNvGrpSpPr>
          <p:nvPr/>
        </p:nvGrpSpPr>
        <p:grpSpPr bwMode="auto">
          <a:xfrm>
            <a:off x="5561013" y="1437980"/>
            <a:ext cx="3257550" cy="3794125"/>
            <a:chOff x="5571565" y="1981200"/>
            <a:chExt cx="3257014" cy="3792827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5585850" y="1987548"/>
              <a:ext cx="642832" cy="63954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638229" y="1981200"/>
              <a:ext cx="915836" cy="91408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638229" y="1981200"/>
              <a:ext cx="1182492" cy="121878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6388992" y="1981200"/>
              <a:ext cx="774573" cy="77126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704853" y="1981200"/>
              <a:ext cx="725368" cy="7347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6961986" y="1981200"/>
              <a:ext cx="734891" cy="77919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163565" y="1981200"/>
              <a:ext cx="838062" cy="90615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328638" y="1981200"/>
              <a:ext cx="977739" cy="104897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7474664" y="1981200"/>
              <a:ext cx="1174557" cy="126321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550851" y="2209722"/>
              <a:ext cx="1250744" cy="131241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5638229" y="4496527"/>
              <a:ext cx="838062" cy="89980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530218" y="2590591"/>
              <a:ext cx="1271378" cy="12727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095354" y="2971461"/>
              <a:ext cx="2706242" cy="276924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6388992" y="3357092"/>
              <a:ext cx="2412603" cy="238360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776279" y="3733200"/>
              <a:ext cx="2025317" cy="2007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704893" y="4496527"/>
              <a:ext cx="1152335" cy="125687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7217531" y="4114070"/>
              <a:ext cx="1584064" cy="162663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7595294" y="4496527"/>
              <a:ext cx="1206301" cy="124417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7925440" y="4839310"/>
              <a:ext cx="892028" cy="90139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8274632" y="5217006"/>
              <a:ext cx="533312" cy="55702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8561923" y="5526462"/>
              <a:ext cx="266656" cy="247565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5571565" y="4420353"/>
              <a:ext cx="601563" cy="63160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5638229" y="4266418"/>
              <a:ext cx="320622" cy="36817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5627118" y="4114070"/>
              <a:ext cx="171422" cy="15234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5604897" y="1987548"/>
              <a:ext cx="299989" cy="27771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>
            <a:grpSpLocks/>
          </p:cNvGrpSpPr>
          <p:nvPr/>
        </p:nvGrpSpPr>
        <p:grpSpPr bwMode="auto">
          <a:xfrm rot="10800000" flipV="1">
            <a:off x="5594350" y="1460205"/>
            <a:ext cx="3257550" cy="3792538"/>
            <a:chOff x="5571565" y="1981200"/>
            <a:chExt cx="3257014" cy="3792827"/>
          </a:xfrm>
        </p:grpSpPr>
        <p:cxnSp>
          <p:nvCxnSpPr>
            <p:cNvPr id="80" name="Straight Connector 79"/>
            <p:cNvCxnSpPr/>
            <p:nvPr/>
          </p:nvCxnSpPr>
          <p:spPr>
            <a:xfrm flipH="1">
              <a:off x="5592199" y="1981200"/>
              <a:ext cx="642832" cy="6398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5644578" y="1981200"/>
              <a:ext cx="915836" cy="91447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644578" y="1981200"/>
              <a:ext cx="1182492" cy="121929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388992" y="1974850"/>
              <a:ext cx="774573" cy="7699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6711202" y="1974850"/>
              <a:ext cx="725368" cy="73506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6968335" y="1974850"/>
              <a:ext cx="734891" cy="7795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7163565" y="1981200"/>
              <a:ext cx="838062" cy="90494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7328638" y="1974850"/>
              <a:ext cx="977739" cy="104941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7474664" y="1974850"/>
              <a:ext cx="1174557" cy="126215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7550851" y="2209817"/>
              <a:ext cx="1250744" cy="131137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5638229" y="4489641"/>
              <a:ext cx="838062" cy="90018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7536567" y="2584496"/>
              <a:ext cx="1271378" cy="127168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6101703" y="2971875"/>
              <a:ext cx="2706242" cy="27688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6388992" y="3351317"/>
              <a:ext cx="2412603" cy="238301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6776279" y="3733934"/>
              <a:ext cx="2025317" cy="200675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5704893" y="4495992"/>
              <a:ext cx="1152335" cy="12573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217531" y="4114963"/>
              <a:ext cx="1584064" cy="16257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7595294" y="4495992"/>
              <a:ext cx="1206301" cy="12446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7925440" y="4834155"/>
              <a:ext cx="892028" cy="90018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8274632" y="5210421"/>
              <a:ext cx="533312" cy="5572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8561923" y="5526358"/>
              <a:ext cx="266656" cy="24766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577914" y="4419786"/>
              <a:ext cx="601563" cy="63187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5638229" y="4261024"/>
              <a:ext cx="320622" cy="36674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5627118" y="4114963"/>
              <a:ext cx="171422" cy="15241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5611245" y="1981200"/>
              <a:ext cx="299989" cy="27783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  <p:bldP spid="2" grpId="0"/>
      <p:bldP spid="18" grpId="0" build="p" bldLvl="2" autoUpdateAnimBg="0"/>
      <p:bldP spid="3" grpId="0"/>
      <p:bldP spid="20" grpId="0"/>
      <p:bldP spid="24" grpId="0"/>
      <p:bldP spid="25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533400"/>
          </a:xfrm>
          <a:extLst/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Shade a Venn diagram for the given statement.</a:t>
            </a: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2667000" y="533400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3200">
                <a:solidFill>
                  <a:srgbClr val="FF0000"/>
                </a:solidFill>
              </a:rPr>
              <a:t>(A</a:t>
            </a:r>
            <a:r>
              <a:rPr lang="en-US" altLang="en-US" sz="3200">
                <a:solidFill>
                  <a:srgbClr val="FF0000"/>
                </a:solidFill>
                <a:sym typeface="Symbol" pitchFamily="18" charset="2"/>
              </a:rPr>
              <a:t>  B)  C</a:t>
            </a:r>
            <a:endParaRPr lang="en-US" altLang="en-US" sz="3200"/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-4763" y="1157288"/>
            <a:ext cx="35861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7030A0"/>
                </a:solidFill>
                <a:cs typeface="Times New Roman" pitchFamily="18" charset="0"/>
              </a:rPr>
              <a:t>Work with the parentheses.</a:t>
            </a: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3702050" y="119380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(A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  B) </a:t>
            </a:r>
            <a:endParaRPr lang="en-US" altLang="en-US"/>
          </a:p>
        </p:txBody>
      </p:sp>
      <p:grpSp>
        <p:nvGrpSpPr>
          <p:cNvPr id="14343" name="Group 27877"/>
          <p:cNvGrpSpPr>
            <a:grpSpLocks/>
          </p:cNvGrpSpPr>
          <p:nvPr/>
        </p:nvGrpSpPr>
        <p:grpSpPr bwMode="auto">
          <a:xfrm>
            <a:off x="5343525" y="1382713"/>
            <a:ext cx="3613150" cy="4220645"/>
            <a:chOff x="5333561" y="1992751"/>
            <a:chExt cx="3613150" cy="4465797"/>
          </a:xfrm>
        </p:grpSpPr>
        <p:grpSp>
          <p:nvGrpSpPr>
            <p:cNvPr id="14347" name="Group 27876"/>
            <p:cNvGrpSpPr>
              <a:grpSpLocks/>
            </p:cNvGrpSpPr>
            <p:nvPr/>
          </p:nvGrpSpPr>
          <p:grpSpPr bwMode="auto">
            <a:xfrm>
              <a:off x="5333561" y="1992751"/>
              <a:ext cx="3613150" cy="4465797"/>
              <a:chOff x="5400160" y="1766826"/>
              <a:chExt cx="3613150" cy="4465797"/>
            </a:xfrm>
          </p:grpSpPr>
          <p:pic>
            <p:nvPicPr>
              <p:cNvPr id="14352" name="Picture 18" descr="3 Circle Venn Diagram Template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0160" y="1766826"/>
                <a:ext cx="3613150" cy="44657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4353" name="Group 27875"/>
              <p:cNvGrpSpPr>
                <a:grpSpLocks/>
              </p:cNvGrpSpPr>
              <p:nvPr/>
            </p:nvGrpSpPr>
            <p:grpSpPr bwMode="auto">
              <a:xfrm>
                <a:off x="5561526" y="1959517"/>
                <a:ext cx="3299596" cy="3798420"/>
                <a:chOff x="5561526" y="1959517"/>
                <a:chExt cx="3299596" cy="3798420"/>
              </a:xfrm>
            </p:grpSpPr>
            <p:grpSp>
              <p:nvGrpSpPr>
                <p:cNvPr id="14354" name="Group 27727"/>
                <p:cNvGrpSpPr>
                  <a:grpSpLocks/>
                </p:cNvGrpSpPr>
                <p:nvPr/>
              </p:nvGrpSpPr>
              <p:grpSpPr bwMode="auto">
                <a:xfrm>
                  <a:off x="5561526" y="1959517"/>
                  <a:ext cx="3257015" cy="3792827"/>
                  <a:chOff x="5561526" y="1959517"/>
                  <a:chExt cx="3257015" cy="3792827"/>
                </a:xfrm>
              </p:grpSpPr>
              <p:cxnSp>
                <p:nvCxnSpPr>
                  <p:cNvPr id="5" name="Straight Connector 4"/>
                  <p:cNvCxnSpPr/>
                  <p:nvPr/>
                </p:nvCxnSpPr>
                <p:spPr>
                  <a:xfrm flipH="1">
                    <a:off x="5576373" y="1965270"/>
                    <a:ext cx="642937" cy="639786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>
                    <a:off x="5628760" y="1958920"/>
                    <a:ext cx="914400" cy="914433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H="1">
                    <a:off x="5628760" y="1958920"/>
                    <a:ext cx="1181100" cy="1219244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H="1">
                    <a:off x="6379648" y="1958920"/>
                    <a:ext cx="773112" cy="769966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H="1">
                    <a:off x="6695560" y="1958920"/>
                    <a:ext cx="723900" cy="735039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H="1">
                    <a:off x="6951148" y="1958920"/>
                    <a:ext cx="735012" cy="779491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H="1">
                    <a:off x="7152760" y="1958920"/>
                    <a:ext cx="838200" cy="904907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H="1">
                    <a:off x="7584560" y="1958920"/>
                    <a:ext cx="711200" cy="777903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H="1">
                    <a:off x="7940160" y="1958920"/>
                    <a:ext cx="698500" cy="769966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H="1">
                    <a:off x="8213210" y="2187528"/>
                    <a:ext cx="577850" cy="614385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H="1">
                    <a:off x="5628760" y="4473610"/>
                    <a:ext cx="838200" cy="900145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H="1">
                    <a:off x="8427523" y="2568542"/>
                    <a:ext cx="363537" cy="368313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H="1">
                    <a:off x="6085960" y="4429159"/>
                    <a:ext cx="1233488" cy="1289096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H="1">
                    <a:off x="6379648" y="4526000"/>
                    <a:ext cx="1204912" cy="1192255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H="1">
                    <a:off x="6766998" y="4526000"/>
                    <a:ext cx="1223962" cy="1192255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flipH="1">
                    <a:off x="5695435" y="4473610"/>
                    <a:ext cx="1152525" cy="1257345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flipH="1">
                    <a:off x="7206735" y="4092596"/>
                    <a:ext cx="1584325" cy="1625658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7584560" y="4473610"/>
                    <a:ext cx="1206500" cy="1244645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flipH="1">
                    <a:off x="7914760" y="4818111"/>
                    <a:ext cx="892175" cy="900144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flipH="1">
                    <a:off x="8264010" y="5194361"/>
                    <a:ext cx="533400" cy="557233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flipH="1">
                    <a:off x="8551348" y="5503935"/>
                    <a:ext cx="266700" cy="247659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flipH="1">
                    <a:off x="5562085" y="4397407"/>
                    <a:ext cx="600075" cy="631848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flipH="1">
                    <a:off x="5628760" y="4245002"/>
                    <a:ext cx="320675" cy="366726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flipH="1">
                    <a:off x="5617648" y="4092596"/>
                    <a:ext cx="171450" cy="152405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flipH="1">
                    <a:off x="5595423" y="1965270"/>
                    <a:ext cx="300037" cy="277823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Straight Connector 238"/>
                  <p:cNvCxnSpPr/>
                  <p:nvPr/>
                </p:nvCxnSpPr>
                <p:spPr>
                  <a:xfrm flipH="1">
                    <a:off x="8578335" y="2895579"/>
                    <a:ext cx="228600" cy="193682"/>
                  </a:xfrm>
                  <a:prstGeom prst="lin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355" name="Group 27874"/>
                <p:cNvGrpSpPr>
                  <a:grpSpLocks/>
                </p:cNvGrpSpPr>
                <p:nvPr/>
              </p:nvGrpSpPr>
              <p:grpSpPr bwMode="auto">
                <a:xfrm>
                  <a:off x="5604108" y="1965110"/>
                  <a:ext cx="3257014" cy="3792827"/>
                  <a:chOff x="5604108" y="1965110"/>
                  <a:chExt cx="3257014" cy="3792827"/>
                </a:xfrm>
              </p:grpSpPr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8203685" y="1971620"/>
                    <a:ext cx="642938" cy="63978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7879835" y="1965270"/>
                    <a:ext cx="914400" cy="914433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7613135" y="1965270"/>
                    <a:ext cx="1181100" cy="1219244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>
                    <a:off x="7270235" y="1965270"/>
                    <a:ext cx="773113" cy="76996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>
                    <a:off x="7003535" y="1965270"/>
                    <a:ext cx="723900" cy="735039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736835" y="1965270"/>
                    <a:ext cx="735013" cy="779491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>
                    <a:off x="6432035" y="1965270"/>
                    <a:ext cx="838200" cy="904907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6127235" y="1965270"/>
                    <a:ext cx="720725" cy="779491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>
                    <a:off x="5784335" y="1965270"/>
                    <a:ext cx="703263" cy="76520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>
                    <a:off x="5636698" y="2193878"/>
                    <a:ext cx="582612" cy="60803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>
                    <a:off x="7956035" y="4479960"/>
                    <a:ext cx="838200" cy="9001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5636698" y="2574892"/>
                    <a:ext cx="323850" cy="361963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7057510" y="4429158"/>
                    <a:ext cx="1279525" cy="129544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6809860" y="4527587"/>
                    <a:ext cx="1233488" cy="1197018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>
                    <a:off x="6432035" y="4527587"/>
                    <a:ext cx="1223963" cy="1197018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>
                    <a:off x="7575035" y="4479960"/>
                    <a:ext cx="1152525" cy="12573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>
                    <a:off x="5636698" y="4098947"/>
                    <a:ext cx="1579562" cy="1625658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5636698" y="4479960"/>
                    <a:ext cx="1201737" cy="12446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>
                    <a:off x="5620823" y="4824461"/>
                    <a:ext cx="887412" cy="900144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5630348" y="5200711"/>
                    <a:ext cx="528637" cy="557233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5609710" y="5510285"/>
                    <a:ext cx="261938" cy="247659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8260835" y="4403757"/>
                    <a:ext cx="600075" cy="631848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8473560" y="4251352"/>
                    <a:ext cx="320675" cy="36672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8633898" y="4098947"/>
                    <a:ext cx="171450" cy="15240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8527535" y="1971620"/>
                    <a:ext cx="300038" cy="277823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" name="Straight Connector 416"/>
                  <p:cNvCxnSpPr/>
                  <p:nvPr/>
                </p:nvCxnSpPr>
                <p:spPr>
                  <a:xfrm>
                    <a:off x="5609710" y="2914629"/>
                    <a:ext cx="179388" cy="21114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4348" name="Rectangle 23"/>
            <p:cNvSpPr>
              <a:spLocks noChangeArrowheads="1"/>
            </p:cNvSpPr>
            <p:nvPr/>
          </p:nvSpPr>
          <p:spPr bwMode="auto">
            <a:xfrm>
              <a:off x="7848162" y="3094059"/>
              <a:ext cx="426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lvl="1" eaLnBrk="1" hangingPunct="1"/>
              <a:r>
                <a:rPr lang="en-US" altLang="en-US">
                  <a:cs typeface="Times New Roman" pitchFamily="18" charset="0"/>
                  <a:sym typeface="MS Reference 2" pitchFamily="2" charset="2"/>
                </a:rPr>
                <a:t>B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4349" name="Rectangle 19"/>
            <p:cNvSpPr>
              <a:spLocks noChangeArrowheads="1"/>
            </p:cNvSpPr>
            <p:nvPr/>
          </p:nvSpPr>
          <p:spPr bwMode="auto">
            <a:xfrm>
              <a:off x="6019479" y="3027844"/>
              <a:ext cx="426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lvl="1" eaLnBrk="1" hangingPunct="1"/>
              <a:r>
                <a:rPr lang="en-US" altLang="en-US">
                  <a:cs typeface="Times New Roman" pitchFamily="18" charset="0"/>
                  <a:sym typeface="MS Reference 2" pitchFamily="2" charset="2"/>
                </a:rPr>
                <a:t>A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4350" name="Rectangle 24"/>
            <p:cNvSpPr>
              <a:spLocks noChangeArrowheads="1"/>
            </p:cNvSpPr>
            <p:nvPr/>
          </p:nvSpPr>
          <p:spPr bwMode="auto">
            <a:xfrm>
              <a:off x="6945436" y="5091509"/>
              <a:ext cx="426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lvl="1" eaLnBrk="1" hangingPunct="1"/>
              <a:r>
                <a:rPr lang="en-US" altLang="en-US">
                  <a:cs typeface="Times New Roman" pitchFamily="18" charset="0"/>
                  <a:sym typeface="MS Reference 2" pitchFamily="2" charset="2"/>
                </a:rPr>
                <a:t>C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4351" name="Rectangle 11"/>
            <p:cNvSpPr>
              <a:spLocks noChangeArrowheads="1"/>
            </p:cNvSpPr>
            <p:nvPr/>
          </p:nvSpPr>
          <p:spPr bwMode="auto">
            <a:xfrm>
              <a:off x="5708306" y="5469156"/>
              <a:ext cx="426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lvl="1" eaLnBrk="1" hangingPunct="1"/>
              <a:r>
                <a:rPr lang="en-US" altLang="en-US">
                  <a:cs typeface="Times New Roman" pitchFamily="18" charset="0"/>
                  <a:sym typeface="MS Reference 2" pitchFamily="2" charset="2"/>
                </a:rPr>
                <a:t>U</a:t>
              </a:r>
              <a:endParaRPr lang="en-US" altLang="en-US">
                <a:cs typeface="Times New Roman" pitchFamily="18" charset="0"/>
              </a:endParaRPr>
            </a:p>
          </p:txBody>
        </p:sp>
      </p:grpSp>
      <p:sp>
        <p:nvSpPr>
          <p:cNvPr id="424" name="Rectangle 3"/>
          <p:cNvSpPr txBox="1">
            <a:spLocks noChangeArrowheads="1"/>
          </p:cNvSpPr>
          <p:nvPr/>
        </p:nvSpPr>
        <p:spPr bwMode="auto">
          <a:xfrm>
            <a:off x="22225" y="2368550"/>
            <a:ext cx="416877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7030A0"/>
                </a:solidFill>
                <a:cs typeface="Times New Roman" pitchFamily="18" charset="0"/>
              </a:rPr>
              <a:t>Work with the remaining part of the statement.</a:t>
            </a:r>
          </a:p>
        </p:txBody>
      </p:sp>
      <p:sp>
        <p:nvSpPr>
          <p:cNvPr id="425" name="Rectangle 424"/>
          <p:cNvSpPr>
            <a:spLocks noChangeArrowheads="1"/>
          </p:cNvSpPr>
          <p:nvPr/>
        </p:nvSpPr>
        <p:spPr bwMode="auto">
          <a:xfrm>
            <a:off x="2106613" y="2944813"/>
            <a:ext cx="2160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(A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  B)  C </a:t>
            </a:r>
            <a:endParaRPr lang="en-US" altLang="en-US"/>
          </a:p>
        </p:txBody>
      </p:sp>
      <p:sp>
        <p:nvSpPr>
          <p:cNvPr id="27879" name="Oval 27878"/>
          <p:cNvSpPr/>
          <p:nvPr/>
        </p:nvSpPr>
        <p:spPr>
          <a:xfrm>
            <a:off x="6154738" y="3197225"/>
            <a:ext cx="1916112" cy="1820863"/>
          </a:xfrm>
          <a:prstGeom prst="ellipse">
            <a:avLst/>
          </a:prstGeom>
          <a:solidFill>
            <a:srgbClr val="000000">
              <a:alpha val="3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" grpId="0"/>
      <p:bldP spid="425" grpId="0"/>
      <p:bldP spid="278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533400"/>
          </a:xfrm>
          <a:extLst/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Shade a Venn diagram for the given statement.</a:t>
            </a:r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2671763" y="533400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3200">
                <a:solidFill>
                  <a:srgbClr val="FF0000"/>
                </a:solidFill>
              </a:rPr>
              <a:t>(A</a:t>
            </a:r>
            <a:r>
              <a:rPr lang="en-US" altLang="en-US" sz="3200">
                <a:solidFill>
                  <a:srgbClr val="FF0000"/>
                </a:solidFill>
                <a:sym typeface="Symbol" pitchFamily="18" charset="2"/>
              </a:rPr>
              <a:t>  B)  C</a:t>
            </a:r>
            <a:endParaRPr lang="en-US" altLang="en-US" sz="3200"/>
          </a:p>
        </p:txBody>
      </p:sp>
      <p:sp>
        <p:nvSpPr>
          <p:cNvPr id="15365" name="Rectangle 3"/>
          <p:cNvSpPr txBox="1">
            <a:spLocks noChangeArrowheads="1"/>
          </p:cNvSpPr>
          <p:nvPr/>
        </p:nvSpPr>
        <p:spPr bwMode="auto">
          <a:xfrm>
            <a:off x="0" y="1157288"/>
            <a:ext cx="35861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7030A0"/>
                </a:solidFill>
                <a:cs typeface="Times New Roman" pitchFamily="18" charset="0"/>
              </a:rPr>
              <a:t>Work with the parentheses.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706813" y="119380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(A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  B) </a:t>
            </a:r>
            <a:endParaRPr lang="en-US" altLang="en-US"/>
          </a:p>
        </p:txBody>
      </p:sp>
      <p:grpSp>
        <p:nvGrpSpPr>
          <p:cNvPr id="15367" name="Group 226"/>
          <p:cNvGrpSpPr>
            <a:grpSpLocks/>
          </p:cNvGrpSpPr>
          <p:nvPr/>
        </p:nvGrpSpPr>
        <p:grpSpPr bwMode="auto">
          <a:xfrm>
            <a:off x="5356226" y="1382713"/>
            <a:ext cx="3613150" cy="4210013"/>
            <a:chOff x="5351917" y="1992750"/>
            <a:chExt cx="3613150" cy="4465797"/>
          </a:xfrm>
        </p:grpSpPr>
        <p:grpSp>
          <p:nvGrpSpPr>
            <p:cNvPr id="15370" name="Group 27876"/>
            <p:cNvGrpSpPr>
              <a:grpSpLocks/>
            </p:cNvGrpSpPr>
            <p:nvPr/>
          </p:nvGrpSpPr>
          <p:grpSpPr bwMode="auto">
            <a:xfrm>
              <a:off x="5351917" y="1992750"/>
              <a:ext cx="3613150" cy="4465797"/>
              <a:chOff x="5400160" y="1766826"/>
              <a:chExt cx="3613150" cy="4465797"/>
            </a:xfrm>
          </p:grpSpPr>
          <p:pic>
            <p:nvPicPr>
              <p:cNvPr id="15375" name="Picture 18" descr="3 Circle Venn Diagram Template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0160" y="1766826"/>
                <a:ext cx="3613150" cy="44657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5376" name="Group 27874"/>
              <p:cNvGrpSpPr>
                <a:grpSpLocks/>
              </p:cNvGrpSpPr>
              <p:nvPr/>
            </p:nvGrpSpPr>
            <p:grpSpPr bwMode="auto">
              <a:xfrm>
                <a:off x="6239165" y="4333688"/>
                <a:ext cx="1901373" cy="1056968"/>
                <a:chOff x="6239165" y="4333688"/>
                <a:chExt cx="1901373" cy="1056968"/>
              </a:xfrm>
            </p:grpSpPr>
            <p:cxnSp>
              <p:nvCxnSpPr>
                <p:cNvPr id="90" name="Straight Connector 89"/>
                <p:cNvCxnSpPr/>
                <p:nvPr/>
              </p:nvCxnSpPr>
              <p:spPr>
                <a:xfrm>
                  <a:off x="7946510" y="4492661"/>
                  <a:ext cx="193675" cy="169869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7170222" y="4333905"/>
                  <a:ext cx="744538" cy="76361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7032110" y="4437097"/>
                  <a:ext cx="739775" cy="806479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6432035" y="4527587"/>
                  <a:ext cx="820737" cy="863631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7540110" y="4479960"/>
                  <a:ext cx="463550" cy="50325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6239947" y="4514887"/>
                  <a:ext cx="841375" cy="87633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6290747" y="4784771"/>
                  <a:ext cx="533400" cy="5556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6849547" y="4492661"/>
                  <a:ext cx="806450" cy="83505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7808397" y="4538700"/>
                  <a:ext cx="276225" cy="28576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6678097" y="4538700"/>
                  <a:ext cx="804863" cy="8525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371" name="Rectangle 23"/>
            <p:cNvSpPr>
              <a:spLocks noChangeArrowheads="1"/>
            </p:cNvSpPr>
            <p:nvPr/>
          </p:nvSpPr>
          <p:spPr bwMode="auto">
            <a:xfrm>
              <a:off x="7857340" y="3094058"/>
              <a:ext cx="426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lvl="1" eaLnBrk="1" hangingPunct="1"/>
              <a:r>
                <a:rPr lang="en-US" altLang="en-US">
                  <a:cs typeface="Times New Roman" pitchFamily="18" charset="0"/>
                  <a:sym typeface="MS Reference 2" pitchFamily="2" charset="2"/>
                </a:rPr>
                <a:t>B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5372" name="Rectangle 19"/>
            <p:cNvSpPr>
              <a:spLocks noChangeArrowheads="1"/>
            </p:cNvSpPr>
            <p:nvPr/>
          </p:nvSpPr>
          <p:spPr bwMode="auto">
            <a:xfrm>
              <a:off x="6028657" y="3027843"/>
              <a:ext cx="426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lvl="1" eaLnBrk="1" hangingPunct="1"/>
              <a:r>
                <a:rPr lang="en-US" altLang="en-US">
                  <a:cs typeface="Times New Roman" pitchFamily="18" charset="0"/>
                  <a:sym typeface="MS Reference 2" pitchFamily="2" charset="2"/>
                </a:rPr>
                <a:t>A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5373" name="Rectangle 24"/>
            <p:cNvSpPr>
              <a:spLocks noChangeArrowheads="1"/>
            </p:cNvSpPr>
            <p:nvPr/>
          </p:nvSpPr>
          <p:spPr bwMode="auto">
            <a:xfrm>
              <a:off x="6954614" y="5091508"/>
              <a:ext cx="426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lvl="1" eaLnBrk="1" hangingPunct="1"/>
              <a:r>
                <a:rPr lang="en-US" altLang="en-US">
                  <a:cs typeface="Times New Roman" pitchFamily="18" charset="0"/>
                  <a:sym typeface="MS Reference 2" pitchFamily="2" charset="2"/>
                </a:rPr>
                <a:t>C</a:t>
              </a:r>
              <a:endParaRPr lang="en-US" altLang="en-US">
                <a:cs typeface="Times New Roman" pitchFamily="18" charset="0"/>
              </a:endParaRPr>
            </a:p>
          </p:txBody>
        </p:sp>
        <p:sp>
          <p:nvSpPr>
            <p:cNvPr id="15374" name="Rectangle 11"/>
            <p:cNvSpPr>
              <a:spLocks noChangeArrowheads="1"/>
            </p:cNvSpPr>
            <p:nvPr/>
          </p:nvSpPr>
          <p:spPr bwMode="auto">
            <a:xfrm>
              <a:off x="5715486" y="5469154"/>
              <a:ext cx="4261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lvl="1" eaLnBrk="1" hangingPunct="1"/>
              <a:r>
                <a:rPr lang="en-US" altLang="en-US">
                  <a:cs typeface="Times New Roman" pitchFamily="18" charset="0"/>
                  <a:sym typeface="MS Reference 2" pitchFamily="2" charset="2"/>
                </a:rPr>
                <a:t>U</a:t>
              </a:r>
              <a:endParaRPr lang="en-US" altLang="en-US">
                <a:cs typeface="Times New Roman" pitchFamily="18" charset="0"/>
              </a:endParaRPr>
            </a:p>
          </p:txBody>
        </p:sp>
      </p:grpSp>
      <p:sp>
        <p:nvSpPr>
          <p:cNvPr id="15368" name="Rectangle 3"/>
          <p:cNvSpPr txBox="1">
            <a:spLocks noChangeArrowheads="1"/>
          </p:cNvSpPr>
          <p:nvPr/>
        </p:nvSpPr>
        <p:spPr bwMode="auto">
          <a:xfrm>
            <a:off x="26988" y="2368550"/>
            <a:ext cx="416877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7030A0"/>
                </a:solidFill>
                <a:cs typeface="Times New Roman" pitchFamily="18" charset="0"/>
              </a:rPr>
              <a:t>Work with the remaining part of the statement.</a:t>
            </a:r>
          </a:p>
        </p:txBody>
      </p:sp>
      <p:sp>
        <p:nvSpPr>
          <p:cNvPr id="15369" name="Rectangle 424"/>
          <p:cNvSpPr>
            <a:spLocks noChangeArrowheads="1"/>
          </p:cNvSpPr>
          <p:nvPr/>
        </p:nvSpPr>
        <p:spPr bwMode="auto">
          <a:xfrm>
            <a:off x="2111376" y="2944813"/>
            <a:ext cx="2160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(A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  B)  C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85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Rule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5" y="527093"/>
            <a:ext cx="8777529" cy="3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65881"/>
      </p:ext>
    </p:extLst>
  </p:cSld>
  <p:clrMapOvr>
    <a:masterClrMapping/>
  </p:clrMapOvr>
</p:sld>
</file>

<file path=ppt/theme/theme1.xml><?xml version="1.0" encoding="utf-8"?>
<a:theme xmlns:a="http://schemas.openxmlformats.org/drawingml/2006/main" name="Froniu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niusTheme" id="{DD837BCF-92DE-4CF5-A682-4F0B0C7955C2}" vid="{DE520C5D-82B2-4F76-A93C-766E6CD75F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FroniusTheme</Template>
  <TotalTime>49</TotalTime>
  <Words>313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Georgia</vt:lpstr>
      <vt:lpstr>MS Reference 2</vt:lpstr>
      <vt:lpstr>Open Sans</vt:lpstr>
      <vt:lpstr>Symbol</vt:lpstr>
      <vt:lpstr>Times New Roman</vt:lpstr>
      <vt:lpstr>Wingdings</vt:lpstr>
      <vt:lpstr>FroniusTheme</vt:lpstr>
      <vt:lpstr>Finite 7-2</vt:lpstr>
      <vt:lpstr>Venn Diagrams</vt:lpstr>
      <vt:lpstr>Venn Diagrams</vt:lpstr>
      <vt:lpstr>Venn Diagrams</vt:lpstr>
      <vt:lpstr>Summary</vt:lpstr>
      <vt:lpstr>Example</vt:lpstr>
      <vt:lpstr>Example</vt:lpstr>
      <vt:lpstr>Example</vt:lpstr>
      <vt:lpstr>Union Rule</vt:lpstr>
      <vt:lpstr>Example</vt:lpstr>
      <vt:lpstr>Example</vt:lpstr>
      <vt:lpstr>Example</vt:lpstr>
      <vt:lpstr>Example</vt:lpstr>
      <vt:lpstr>Example</vt:lpstr>
      <vt:lpstr>Example</vt:lpstr>
      <vt:lpstr>Example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7-2</dc:title>
  <dc:creator>Jeff Fronius</dc:creator>
  <cp:lastModifiedBy>Jeff Fronius</cp:lastModifiedBy>
  <cp:revision>6</cp:revision>
  <dcterms:created xsi:type="dcterms:W3CDTF">2017-01-16T15:17:37Z</dcterms:created>
  <dcterms:modified xsi:type="dcterms:W3CDTF">2017-01-16T16:07:01Z</dcterms:modified>
</cp:coreProperties>
</file>