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4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791200"/>
            <a:ext cx="8001000" cy="1066801"/>
          </a:xfrm>
        </p:spPr>
        <p:txBody>
          <a:bodyPr/>
          <a:lstStyle/>
          <a:p>
            <a:r>
              <a:rPr lang="en-US"/>
              <a:t>Click to edit Master title style</a:t>
            </a:r>
            <a:endParaRPr lang="en-US" dirty="0"/>
          </a:p>
        </p:txBody>
      </p:sp>
      <p:sp>
        <p:nvSpPr>
          <p:cNvPr id="3" name="Subtitle 2"/>
          <p:cNvSpPr>
            <a:spLocks noGrp="1"/>
          </p:cNvSpPr>
          <p:nvPr>
            <p:ph type="subTitle" idx="1"/>
          </p:nvPr>
        </p:nvSpPr>
        <p:spPr>
          <a:xfrm>
            <a:off x="762000" y="2514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2179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62179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8686800" cy="1143000"/>
          </a:xfrm>
        </p:spPr>
        <p:txBody>
          <a:bodyPr/>
          <a:lstStyle/>
          <a:p>
            <a:r>
              <a:rPr lang="en-US"/>
              <a:t>Click to edit Master title style</a:t>
            </a:r>
          </a:p>
        </p:txBody>
      </p:sp>
      <p:sp>
        <p:nvSpPr>
          <p:cNvPr id="3" name="Content Placeholder 2"/>
          <p:cNvSpPr>
            <a:spLocks noGrp="1"/>
          </p:cNvSpPr>
          <p:nvPr>
            <p:ph idx="1"/>
          </p:nvPr>
        </p:nvSpPr>
        <p:spPr>
          <a:xfrm>
            <a:off x="228600" y="228600"/>
            <a:ext cx="8686800" cy="541020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1"/>
            <a:ext cx="7772400" cy="1143000"/>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228600" y="9601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716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868680"/>
            <a:ext cx="4040188"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3716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8201" y="86868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6959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37160"/>
            <a:ext cx="3008313" cy="52857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4864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28600"/>
            <a:ext cx="548640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828800" y="6053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715000"/>
            <a:ext cx="9144000" cy="114300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7150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00" y="152400"/>
            <a:ext cx="8839200" cy="5410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p:nvCxnSpPr>
        <p:spPr>
          <a:xfrm>
            <a:off x="0" y="571500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Finite 4-4</a:t>
            </a:r>
          </a:p>
        </p:txBody>
      </p:sp>
      <p:sp>
        <p:nvSpPr>
          <p:cNvPr id="3" name="Subtitle 2"/>
          <p:cNvSpPr>
            <a:spLocks noGrp="1"/>
          </p:cNvSpPr>
          <p:nvPr>
            <p:ph type="subTitle" idx="1"/>
          </p:nvPr>
        </p:nvSpPr>
        <p:spPr/>
        <p:txBody>
          <a:bodyPr/>
          <a:lstStyle/>
          <a:p>
            <a:r>
              <a:rPr lang="en-US" dirty="0" err="1"/>
              <a:t>NonStandard</a:t>
            </a:r>
            <a:r>
              <a:rPr lang="en-US" dirty="0"/>
              <a:t> Problems</a:t>
            </a:r>
          </a:p>
        </p:txBody>
      </p:sp>
    </p:spTree>
    <p:extLst>
      <p:ext uri="{BB962C8B-B14F-4D97-AF65-F5344CB8AC3E}">
        <p14:creationId xmlns:p14="http://schemas.microsoft.com/office/powerpoint/2010/main" val="50349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 Standard Problems</a:t>
            </a:r>
          </a:p>
        </p:txBody>
      </p:sp>
      <p:sp>
        <p:nvSpPr>
          <p:cNvPr id="3" name="Content Placeholder 2"/>
          <p:cNvSpPr>
            <a:spLocks noGrp="1"/>
          </p:cNvSpPr>
          <p:nvPr>
            <p:ph idx="1"/>
          </p:nvPr>
        </p:nvSpPr>
        <p:spPr/>
        <p:txBody>
          <a:bodyPr/>
          <a:lstStyle/>
          <a:p>
            <a:r>
              <a:rPr lang="en-US" dirty="0"/>
              <a:t>Non-Standard problems means that some times we combine greater than and less than symbols</a:t>
            </a:r>
          </a:p>
          <a:p>
            <a:r>
              <a:rPr lang="en-US" dirty="0"/>
              <a:t>Variables may be stated in terms of another variable, therefore causing some solving before entering into the spreadsheet</a:t>
            </a:r>
          </a:p>
          <a:p>
            <a:r>
              <a:rPr lang="en-US" dirty="0"/>
              <a:t>Also, some of the word problems may combine variables to potentially confuse the problem</a:t>
            </a:r>
          </a:p>
        </p:txBody>
      </p:sp>
    </p:spTree>
    <p:extLst>
      <p:ext uri="{BB962C8B-B14F-4D97-AF65-F5344CB8AC3E}">
        <p14:creationId xmlns:p14="http://schemas.microsoft.com/office/powerpoint/2010/main" val="97933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 Standard Problems</a:t>
            </a:r>
            <a:endParaRPr lang="en-US" dirty="0"/>
          </a:p>
        </p:txBody>
      </p:sp>
      <p:sp>
        <p:nvSpPr>
          <p:cNvPr id="3" name="Content Placeholder 2"/>
          <p:cNvSpPr>
            <a:spLocks noGrp="1"/>
          </p:cNvSpPr>
          <p:nvPr>
            <p:ph idx="1"/>
          </p:nvPr>
        </p:nvSpPr>
        <p:spPr/>
        <p:txBody>
          <a:bodyPr/>
          <a:lstStyle/>
          <a:p>
            <a:r>
              <a:rPr lang="en-US" dirty="0"/>
              <a:t>All problems can still be completed on a spreadsheet.</a:t>
            </a:r>
          </a:p>
        </p:txBody>
      </p:sp>
    </p:spTree>
    <p:extLst>
      <p:ext uri="{BB962C8B-B14F-4D97-AF65-F5344CB8AC3E}">
        <p14:creationId xmlns:p14="http://schemas.microsoft.com/office/powerpoint/2010/main" val="327752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5638800" cy="1143000"/>
          </a:xfrm>
        </p:spPr>
        <p:txBody>
          <a:bodyPr/>
          <a:lstStyle/>
          <a:p>
            <a:r>
              <a:rPr lang="en-US" dirty="0"/>
              <a:t>Sample Problem</a:t>
            </a:r>
            <a:endParaRPr lang="en-US" dirty="0"/>
          </a:p>
        </p:txBody>
      </p:sp>
      <p:sp>
        <p:nvSpPr>
          <p:cNvPr id="3" name="Content Placeholder 2"/>
          <p:cNvSpPr>
            <a:spLocks noGrp="1"/>
          </p:cNvSpPr>
          <p:nvPr>
            <p:ph idx="1"/>
          </p:nvPr>
        </p:nvSpPr>
        <p:spPr/>
        <p:txBody>
          <a:bodyPr>
            <a:normAutofit/>
          </a:bodyPr>
          <a:lstStyle/>
          <a:p>
            <a:pPr fontAlgn="base"/>
            <a:r>
              <a:rPr lang="en-US" sz="2000" dirty="0"/>
              <a:t>The manufacturer of a popular personal computer has orders from two dealers. Dealer D1 wants at least 32 computers, and dealer D2 wants at least 20 computers. The manufacturer can fulfill the orders from either of two warehouses, W1 or W1. W1 has 25 of the computers on hand and W2 has 30. The costs of shipments are given below:</a:t>
            </a:r>
          </a:p>
          <a:p>
            <a:pPr fontAlgn="base"/>
            <a:endParaRPr lang="en-US" sz="2000" dirty="0"/>
          </a:p>
          <a:p>
            <a:pPr fontAlgn="base"/>
            <a:endParaRPr lang="en-US" sz="2000" dirty="0"/>
          </a:p>
          <a:p>
            <a:pPr fontAlgn="base"/>
            <a:endParaRPr lang="en-US" sz="2000" dirty="0"/>
          </a:p>
          <a:p>
            <a:pPr fontAlgn="base"/>
            <a:endParaRPr lang="en-US" sz="2000" dirty="0"/>
          </a:p>
          <a:p>
            <a:pPr fontAlgn="base"/>
            <a:endParaRPr lang="en-US" sz="2000" dirty="0"/>
          </a:p>
          <a:p>
            <a:pPr fontAlgn="base"/>
            <a:endParaRPr lang="en-US" sz="2000" dirty="0"/>
          </a:p>
          <a:p>
            <a:pPr marL="0" indent="0" fontAlgn="base">
              <a:buNone/>
            </a:pPr>
            <a:r>
              <a:rPr lang="en-US" sz="2000" dirty="0"/>
              <a:t>	Set up the primal, minimization problem.</a:t>
            </a:r>
          </a:p>
        </p:txBody>
      </p:sp>
      <p:pic>
        <p:nvPicPr>
          <p:cNvPr id="1026" name="Picture 2" descr="Image result for compu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4732338"/>
            <a:ext cx="3048000" cy="19970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788824465"/>
              </p:ext>
            </p:extLst>
          </p:nvPr>
        </p:nvGraphicFramePr>
        <p:xfrm>
          <a:off x="1526309" y="2192020"/>
          <a:ext cx="6096000" cy="1511300"/>
        </p:xfrm>
        <a:graphic>
          <a:graphicData uri="http://schemas.openxmlformats.org/drawingml/2006/table">
            <a:tbl>
              <a:tblPr firstRow="1" bandRow="1">
                <a:tableStyleId>{5C22544A-7EE6-4342-B048-85BDC9FD1C3A}</a:tableStyleId>
              </a:tblPr>
              <a:tblGrid>
                <a:gridCol w="1674091">
                  <a:extLst>
                    <a:ext uri="{9D8B030D-6E8A-4147-A177-3AD203B41FA5}">
                      <a16:colId xmlns:a16="http://schemas.microsoft.com/office/drawing/2014/main" val="409829417"/>
                    </a:ext>
                  </a:extLst>
                </a:gridCol>
                <a:gridCol w="1373909">
                  <a:extLst>
                    <a:ext uri="{9D8B030D-6E8A-4147-A177-3AD203B41FA5}">
                      <a16:colId xmlns:a16="http://schemas.microsoft.com/office/drawing/2014/main" val="548560424"/>
                    </a:ext>
                  </a:extLst>
                </a:gridCol>
                <a:gridCol w="1524000">
                  <a:extLst>
                    <a:ext uri="{9D8B030D-6E8A-4147-A177-3AD203B41FA5}">
                      <a16:colId xmlns:a16="http://schemas.microsoft.com/office/drawing/2014/main" val="1171765978"/>
                    </a:ext>
                  </a:extLst>
                </a:gridCol>
                <a:gridCol w="1524000">
                  <a:extLst>
                    <a:ext uri="{9D8B030D-6E8A-4147-A177-3AD203B41FA5}">
                      <a16:colId xmlns:a16="http://schemas.microsoft.com/office/drawing/2014/main" val="2238007637"/>
                    </a:ext>
                  </a:extLst>
                </a:gridCol>
              </a:tblGrid>
              <a:tr h="398780">
                <a:tc>
                  <a:txBody>
                    <a:bodyPr/>
                    <a:lstStyle/>
                    <a:p>
                      <a:r>
                        <a:rPr lang="en-US" dirty="0"/>
                        <a:t>Shipping Costs</a:t>
                      </a:r>
                    </a:p>
                  </a:txBody>
                  <a:tcPr/>
                </a:tc>
                <a:tc>
                  <a:txBody>
                    <a:bodyPr/>
                    <a:lstStyle/>
                    <a:p>
                      <a:endParaRPr lang="en-US" dirty="0"/>
                    </a:p>
                  </a:txBody>
                  <a:tcPr/>
                </a:tc>
                <a:tc gridSpan="2">
                  <a:txBody>
                    <a:bodyPr/>
                    <a:lstStyle/>
                    <a:p>
                      <a:r>
                        <a:rPr lang="en-US" dirty="0"/>
                        <a:t>Dealers</a:t>
                      </a:r>
                    </a:p>
                  </a:txBody>
                  <a:tcPr/>
                </a:tc>
                <a:tc hMerge="1">
                  <a:txBody>
                    <a:bodyPr/>
                    <a:lstStyle/>
                    <a:p>
                      <a:endParaRPr lang="en-US" dirty="0"/>
                    </a:p>
                  </a:txBody>
                  <a:tcPr/>
                </a:tc>
                <a:extLst>
                  <a:ext uri="{0D108BD9-81ED-4DB2-BD59-A6C34878D82A}">
                    <a16:rowId xmlns:a16="http://schemas.microsoft.com/office/drawing/2014/main" val="1286917552"/>
                  </a:ext>
                </a:extLst>
              </a:tr>
              <a:tr h="370840">
                <a:tc>
                  <a:txBody>
                    <a:bodyPr/>
                    <a:lstStyle/>
                    <a:p>
                      <a:endParaRPr lang="en-US" dirty="0"/>
                    </a:p>
                  </a:txBody>
                  <a:tcPr/>
                </a:tc>
                <a:tc>
                  <a:txBody>
                    <a:bodyPr/>
                    <a:lstStyle/>
                    <a:p>
                      <a:endParaRPr lang="en-US" dirty="0"/>
                    </a:p>
                  </a:txBody>
                  <a:tcPr/>
                </a:tc>
                <a:tc>
                  <a:txBody>
                    <a:bodyPr/>
                    <a:lstStyle/>
                    <a:p>
                      <a:r>
                        <a:rPr lang="en-US" dirty="0"/>
                        <a:t>D1</a:t>
                      </a:r>
                    </a:p>
                  </a:txBody>
                  <a:tcPr/>
                </a:tc>
                <a:tc>
                  <a:txBody>
                    <a:bodyPr/>
                    <a:lstStyle/>
                    <a:p>
                      <a:r>
                        <a:rPr lang="en-US" dirty="0"/>
                        <a:t>D2</a:t>
                      </a:r>
                    </a:p>
                  </a:txBody>
                  <a:tcPr/>
                </a:tc>
                <a:extLst>
                  <a:ext uri="{0D108BD9-81ED-4DB2-BD59-A6C34878D82A}">
                    <a16:rowId xmlns:a16="http://schemas.microsoft.com/office/drawing/2014/main" val="3855595753"/>
                  </a:ext>
                </a:extLst>
              </a:tr>
              <a:tr h="370840">
                <a:tc rowSpan="2">
                  <a:txBody>
                    <a:bodyPr/>
                    <a:lstStyle/>
                    <a:p>
                      <a:r>
                        <a:rPr lang="en-US" b="1" dirty="0"/>
                        <a:t>Warehouses</a:t>
                      </a:r>
                    </a:p>
                  </a:txBody>
                  <a:tcPr/>
                </a:tc>
                <a:tc>
                  <a:txBody>
                    <a:bodyPr/>
                    <a:lstStyle/>
                    <a:p>
                      <a:r>
                        <a:rPr lang="en-US" dirty="0"/>
                        <a:t>W1</a:t>
                      </a:r>
                    </a:p>
                  </a:txBody>
                  <a:tcPr/>
                </a:tc>
                <a:tc>
                  <a:txBody>
                    <a:bodyPr/>
                    <a:lstStyle/>
                    <a:p>
                      <a:r>
                        <a:rPr lang="en-US" dirty="0"/>
                        <a:t>14</a:t>
                      </a:r>
                    </a:p>
                  </a:txBody>
                  <a:tcPr/>
                </a:tc>
                <a:tc>
                  <a:txBody>
                    <a:bodyPr/>
                    <a:lstStyle/>
                    <a:p>
                      <a:r>
                        <a:rPr lang="en-US" dirty="0"/>
                        <a:t>12</a:t>
                      </a:r>
                    </a:p>
                  </a:txBody>
                  <a:tcPr/>
                </a:tc>
                <a:extLst>
                  <a:ext uri="{0D108BD9-81ED-4DB2-BD59-A6C34878D82A}">
                    <a16:rowId xmlns:a16="http://schemas.microsoft.com/office/drawing/2014/main" val="433626511"/>
                  </a:ext>
                </a:extLst>
              </a:tr>
              <a:tr h="370840">
                <a:tc vMerge="1">
                  <a:txBody>
                    <a:bodyPr/>
                    <a:lstStyle/>
                    <a:p>
                      <a:endParaRPr lang="en-US" dirty="0"/>
                    </a:p>
                  </a:txBody>
                  <a:tcPr/>
                </a:tc>
                <a:tc>
                  <a:txBody>
                    <a:bodyPr/>
                    <a:lstStyle/>
                    <a:p>
                      <a:r>
                        <a:rPr lang="en-US" dirty="0"/>
                        <a:t>W1</a:t>
                      </a:r>
                    </a:p>
                  </a:txBody>
                  <a:tcPr/>
                </a:tc>
                <a:tc>
                  <a:txBody>
                    <a:bodyPr/>
                    <a:lstStyle/>
                    <a:p>
                      <a:r>
                        <a:rPr lang="en-US" dirty="0"/>
                        <a:t>12</a:t>
                      </a:r>
                    </a:p>
                  </a:txBody>
                  <a:tcPr/>
                </a:tc>
                <a:tc>
                  <a:txBody>
                    <a:bodyPr/>
                    <a:lstStyle/>
                    <a:p>
                      <a:r>
                        <a:rPr lang="en-US" dirty="0"/>
                        <a:t>10</a:t>
                      </a:r>
                    </a:p>
                  </a:txBody>
                  <a:tcPr/>
                </a:tc>
                <a:extLst>
                  <a:ext uri="{0D108BD9-81ED-4DB2-BD59-A6C34878D82A}">
                    <a16:rowId xmlns:a16="http://schemas.microsoft.com/office/drawing/2014/main" val="4143212103"/>
                  </a:ext>
                </a:extLst>
              </a:tr>
            </a:tbl>
          </a:graphicData>
        </a:graphic>
      </p:graphicFrame>
    </p:spTree>
    <p:extLst>
      <p:ext uri="{BB962C8B-B14F-4D97-AF65-F5344CB8AC3E}">
        <p14:creationId xmlns:p14="http://schemas.microsoft.com/office/powerpoint/2010/main" val="363082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5638800" cy="1143000"/>
          </a:xfrm>
        </p:spPr>
        <p:txBody>
          <a:bodyPr/>
          <a:lstStyle/>
          <a:p>
            <a:r>
              <a:rPr lang="en-US" dirty="0"/>
              <a:t>Sample Problem</a:t>
            </a:r>
            <a:endParaRPr lang="en-US" dirty="0"/>
          </a:p>
        </p:txBody>
      </p:sp>
      <p:sp>
        <p:nvSpPr>
          <p:cNvPr id="3" name="Content Placeholder 2"/>
          <p:cNvSpPr>
            <a:spLocks noGrp="1"/>
          </p:cNvSpPr>
          <p:nvPr>
            <p:ph idx="1"/>
          </p:nvPr>
        </p:nvSpPr>
        <p:spPr/>
        <p:txBody>
          <a:bodyPr>
            <a:normAutofit/>
          </a:bodyPr>
          <a:lstStyle/>
          <a:p>
            <a:pPr fontAlgn="base"/>
            <a:r>
              <a:rPr lang="en-US" sz="1600" dirty="0"/>
              <a:t>The manufacturer of a popular personal computer has orders from two dealers. Dealer D1 wants at least 32 computers, and dealer D2 wants at least 20 computers. The manufacturer can fulfill the orders from either of two warehouses, W1 or W1. W1 has 25 of the computers on hand and W2 has 30. The costs of shipments are given below:</a:t>
            </a:r>
          </a:p>
          <a:p>
            <a:pPr fontAlgn="base"/>
            <a:endParaRPr lang="en-US" sz="1600" dirty="0"/>
          </a:p>
          <a:p>
            <a:pPr fontAlgn="base"/>
            <a:endParaRPr lang="en-US" sz="1600" dirty="0"/>
          </a:p>
          <a:p>
            <a:pPr fontAlgn="base"/>
            <a:endParaRPr lang="en-US" sz="1600" dirty="0"/>
          </a:p>
          <a:p>
            <a:pPr fontAlgn="base"/>
            <a:endParaRPr lang="en-US" sz="1600" dirty="0"/>
          </a:p>
          <a:p>
            <a:pPr fontAlgn="base"/>
            <a:endParaRPr lang="en-US" sz="1600" dirty="0"/>
          </a:p>
          <a:p>
            <a:pPr fontAlgn="base"/>
            <a:endParaRPr lang="en-US" sz="1600" dirty="0"/>
          </a:p>
          <a:p>
            <a:pPr marL="0" indent="0" fontAlgn="base">
              <a:buNone/>
            </a:pPr>
            <a:r>
              <a:rPr lang="en-US" sz="2000" dirty="0"/>
              <a:t>What are the variables?  </a:t>
            </a:r>
          </a:p>
          <a:p>
            <a:pPr marL="0" indent="0" fontAlgn="base">
              <a:buNone/>
            </a:pPr>
            <a:endParaRPr lang="en-US" sz="1600" dirty="0"/>
          </a:p>
          <a:p>
            <a:pPr marL="0" indent="0" fontAlgn="base">
              <a:buNone/>
            </a:pPr>
            <a:r>
              <a:rPr lang="en-US" sz="1600" dirty="0"/>
              <a:t>	</a:t>
            </a:r>
            <a:r>
              <a:rPr lang="en-US" sz="2000" dirty="0"/>
              <a:t>D1W1, D1W2, D2W1, D2W2</a:t>
            </a:r>
            <a:endParaRPr lang="en-US" sz="1600" dirty="0"/>
          </a:p>
        </p:txBody>
      </p:sp>
      <p:pic>
        <p:nvPicPr>
          <p:cNvPr id="1026" name="Picture 2" descr="Image result for compu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4732338"/>
            <a:ext cx="3048000" cy="19970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1920564317"/>
              </p:ext>
            </p:extLst>
          </p:nvPr>
        </p:nvGraphicFramePr>
        <p:xfrm>
          <a:off x="2667000" y="1447800"/>
          <a:ext cx="2895601" cy="1229360"/>
        </p:xfrm>
        <a:graphic>
          <a:graphicData uri="http://schemas.openxmlformats.org/drawingml/2006/table">
            <a:tbl>
              <a:tblPr firstRow="1" bandRow="1">
                <a:tableStyleId>{5C22544A-7EE6-4342-B048-85BDC9FD1C3A}</a:tableStyleId>
              </a:tblPr>
              <a:tblGrid>
                <a:gridCol w="1295401">
                  <a:extLst>
                    <a:ext uri="{9D8B030D-6E8A-4147-A177-3AD203B41FA5}">
                      <a16:colId xmlns:a16="http://schemas.microsoft.com/office/drawing/2014/main" val="409829417"/>
                    </a:ext>
                  </a:extLst>
                </a:gridCol>
                <a:gridCol w="533400">
                  <a:extLst>
                    <a:ext uri="{9D8B030D-6E8A-4147-A177-3AD203B41FA5}">
                      <a16:colId xmlns:a16="http://schemas.microsoft.com/office/drawing/2014/main" val="548560424"/>
                    </a:ext>
                  </a:extLst>
                </a:gridCol>
                <a:gridCol w="609600">
                  <a:extLst>
                    <a:ext uri="{9D8B030D-6E8A-4147-A177-3AD203B41FA5}">
                      <a16:colId xmlns:a16="http://schemas.microsoft.com/office/drawing/2014/main" val="1171765978"/>
                    </a:ext>
                  </a:extLst>
                </a:gridCol>
                <a:gridCol w="457200">
                  <a:extLst>
                    <a:ext uri="{9D8B030D-6E8A-4147-A177-3AD203B41FA5}">
                      <a16:colId xmlns:a16="http://schemas.microsoft.com/office/drawing/2014/main" val="2238007637"/>
                    </a:ext>
                  </a:extLst>
                </a:gridCol>
              </a:tblGrid>
              <a:tr h="304800">
                <a:tc>
                  <a:txBody>
                    <a:bodyPr/>
                    <a:lstStyle/>
                    <a:p>
                      <a:r>
                        <a:rPr lang="en-US" sz="1400" dirty="0"/>
                        <a:t>Shipping Costs</a:t>
                      </a:r>
                    </a:p>
                  </a:txBody>
                  <a:tcPr/>
                </a:tc>
                <a:tc>
                  <a:txBody>
                    <a:bodyPr/>
                    <a:lstStyle/>
                    <a:p>
                      <a:endParaRPr lang="en-US" sz="1400" dirty="0"/>
                    </a:p>
                  </a:txBody>
                  <a:tcPr/>
                </a:tc>
                <a:tc gridSpan="2">
                  <a:txBody>
                    <a:bodyPr/>
                    <a:lstStyle/>
                    <a:p>
                      <a:r>
                        <a:rPr lang="en-US" sz="1400" dirty="0"/>
                        <a:t>Dealers</a:t>
                      </a:r>
                    </a:p>
                  </a:txBody>
                  <a:tcPr/>
                </a:tc>
                <a:tc hMerge="1">
                  <a:txBody>
                    <a:bodyPr/>
                    <a:lstStyle/>
                    <a:p>
                      <a:endParaRPr lang="en-US" dirty="0"/>
                    </a:p>
                  </a:txBody>
                  <a:tcPr/>
                </a:tc>
                <a:extLst>
                  <a:ext uri="{0D108BD9-81ED-4DB2-BD59-A6C34878D82A}">
                    <a16:rowId xmlns:a16="http://schemas.microsoft.com/office/drawing/2014/main" val="1286917552"/>
                  </a:ext>
                </a:extLst>
              </a:tr>
              <a:tr h="304800">
                <a:tc>
                  <a:txBody>
                    <a:bodyPr/>
                    <a:lstStyle/>
                    <a:p>
                      <a:endParaRPr lang="en-US" sz="1400" dirty="0"/>
                    </a:p>
                  </a:txBody>
                  <a:tcPr/>
                </a:tc>
                <a:tc>
                  <a:txBody>
                    <a:bodyPr/>
                    <a:lstStyle/>
                    <a:p>
                      <a:endParaRPr lang="en-US" sz="1400" dirty="0"/>
                    </a:p>
                  </a:txBody>
                  <a:tcPr/>
                </a:tc>
                <a:tc>
                  <a:txBody>
                    <a:bodyPr/>
                    <a:lstStyle/>
                    <a:p>
                      <a:r>
                        <a:rPr lang="en-US" sz="1400" dirty="0"/>
                        <a:t>D1</a:t>
                      </a:r>
                    </a:p>
                  </a:txBody>
                  <a:tcPr/>
                </a:tc>
                <a:tc>
                  <a:txBody>
                    <a:bodyPr/>
                    <a:lstStyle/>
                    <a:p>
                      <a:r>
                        <a:rPr lang="en-US" sz="1400" dirty="0"/>
                        <a:t>D2</a:t>
                      </a:r>
                    </a:p>
                  </a:txBody>
                  <a:tcPr/>
                </a:tc>
                <a:extLst>
                  <a:ext uri="{0D108BD9-81ED-4DB2-BD59-A6C34878D82A}">
                    <a16:rowId xmlns:a16="http://schemas.microsoft.com/office/drawing/2014/main" val="3855595753"/>
                  </a:ext>
                </a:extLst>
              </a:tr>
              <a:tr h="304800">
                <a:tc rowSpan="2">
                  <a:txBody>
                    <a:bodyPr/>
                    <a:lstStyle/>
                    <a:p>
                      <a:r>
                        <a:rPr lang="en-US" sz="1400" b="1" dirty="0"/>
                        <a:t>Warehouses</a:t>
                      </a:r>
                    </a:p>
                  </a:txBody>
                  <a:tcPr/>
                </a:tc>
                <a:tc>
                  <a:txBody>
                    <a:bodyPr/>
                    <a:lstStyle/>
                    <a:p>
                      <a:r>
                        <a:rPr lang="en-US" sz="1400" dirty="0"/>
                        <a:t>W1</a:t>
                      </a:r>
                    </a:p>
                  </a:txBody>
                  <a:tcPr/>
                </a:tc>
                <a:tc>
                  <a:txBody>
                    <a:bodyPr/>
                    <a:lstStyle/>
                    <a:p>
                      <a:r>
                        <a:rPr lang="en-US" sz="1400" dirty="0"/>
                        <a:t>14</a:t>
                      </a:r>
                    </a:p>
                  </a:txBody>
                  <a:tcPr/>
                </a:tc>
                <a:tc>
                  <a:txBody>
                    <a:bodyPr/>
                    <a:lstStyle/>
                    <a:p>
                      <a:r>
                        <a:rPr lang="en-US" sz="1400" dirty="0"/>
                        <a:t>12</a:t>
                      </a:r>
                    </a:p>
                  </a:txBody>
                  <a:tcPr/>
                </a:tc>
                <a:extLst>
                  <a:ext uri="{0D108BD9-81ED-4DB2-BD59-A6C34878D82A}">
                    <a16:rowId xmlns:a16="http://schemas.microsoft.com/office/drawing/2014/main" val="433626511"/>
                  </a:ext>
                </a:extLst>
              </a:tr>
              <a:tr h="314960">
                <a:tc vMerge="1">
                  <a:txBody>
                    <a:bodyPr/>
                    <a:lstStyle/>
                    <a:p>
                      <a:endParaRPr lang="en-US" dirty="0"/>
                    </a:p>
                  </a:txBody>
                  <a:tcPr/>
                </a:tc>
                <a:tc>
                  <a:txBody>
                    <a:bodyPr/>
                    <a:lstStyle/>
                    <a:p>
                      <a:r>
                        <a:rPr lang="en-US" sz="1400" dirty="0"/>
                        <a:t>W1</a:t>
                      </a:r>
                    </a:p>
                  </a:txBody>
                  <a:tcPr/>
                </a:tc>
                <a:tc>
                  <a:txBody>
                    <a:bodyPr/>
                    <a:lstStyle/>
                    <a:p>
                      <a:r>
                        <a:rPr lang="en-US" sz="1400" dirty="0"/>
                        <a:t>12</a:t>
                      </a:r>
                    </a:p>
                  </a:txBody>
                  <a:tcPr/>
                </a:tc>
                <a:tc>
                  <a:txBody>
                    <a:bodyPr/>
                    <a:lstStyle/>
                    <a:p>
                      <a:r>
                        <a:rPr lang="en-US" sz="1400" dirty="0"/>
                        <a:t>10</a:t>
                      </a:r>
                    </a:p>
                  </a:txBody>
                  <a:tcPr/>
                </a:tc>
                <a:extLst>
                  <a:ext uri="{0D108BD9-81ED-4DB2-BD59-A6C34878D82A}">
                    <a16:rowId xmlns:a16="http://schemas.microsoft.com/office/drawing/2014/main" val="4143212103"/>
                  </a:ext>
                </a:extLst>
              </a:tr>
            </a:tbl>
          </a:graphicData>
        </a:graphic>
      </p:graphicFrame>
      <p:sp>
        <p:nvSpPr>
          <p:cNvPr id="5" name="Rectangle 4"/>
          <p:cNvSpPr/>
          <p:nvPr/>
        </p:nvSpPr>
        <p:spPr>
          <a:xfrm>
            <a:off x="990600" y="3624580"/>
            <a:ext cx="3581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543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5638800" cy="1143000"/>
          </a:xfrm>
        </p:spPr>
        <p:txBody>
          <a:bodyPr/>
          <a:lstStyle/>
          <a:p>
            <a:r>
              <a:rPr lang="en-US" dirty="0"/>
              <a:t>Sample Problem</a:t>
            </a:r>
            <a:endParaRPr lang="en-US" dirty="0"/>
          </a:p>
        </p:txBody>
      </p:sp>
      <p:sp>
        <p:nvSpPr>
          <p:cNvPr id="3" name="Content Placeholder 2"/>
          <p:cNvSpPr>
            <a:spLocks noGrp="1"/>
          </p:cNvSpPr>
          <p:nvPr>
            <p:ph idx="1"/>
          </p:nvPr>
        </p:nvSpPr>
        <p:spPr/>
        <p:txBody>
          <a:bodyPr>
            <a:normAutofit/>
          </a:bodyPr>
          <a:lstStyle/>
          <a:p>
            <a:pPr fontAlgn="base"/>
            <a:r>
              <a:rPr lang="en-US" sz="1600" dirty="0"/>
              <a:t>The manufacturer of a popular personal computer has orders from two dealers. Dealer D1 wants at least 32 computers, and dealer D2 wants at least 20 computers. The manufacturer can fulfill the orders from either of two warehouses, W1 or W1. W1 has 25 of the computers on hand and W2 has 30. The costs of shipments are given below:</a:t>
            </a:r>
          </a:p>
          <a:p>
            <a:pPr fontAlgn="base"/>
            <a:endParaRPr lang="en-US" sz="1600" dirty="0"/>
          </a:p>
          <a:p>
            <a:pPr fontAlgn="base"/>
            <a:endParaRPr lang="en-US" sz="1600" dirty="0"/>
          </a:p>
          <a:p>
            <a:pPr fontAlgn="base"/>
            <a:endParaRPr lang="en-US" sz="1600" dirty="0"/>
          </a:p>
          <a:p>
            <a:pPr fontAlgn="base"/>
            <a:endParaRPr lang="en-US" sz="1600" dirty="0"/>
          </a:p>
          <a:p>
            <a:pPr fontAlgn="base"/>
            <a:endParaRPr lang="en-US" sz="1600" dirty="0"/>
          </a:p>
          <a:p>
            <a:pPr fontAlgn="base"/>
            <a:endParaRPr lang="en-US" sz="1600" dirty="0"/>
          </a:p>
        </p:txBody>
      </p:sp>
      <p:pic>
        <p:nvPicPr>
          <p:cNvPr id="1026" name="Picture 2" descr="Image result for compu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4732338"/>
            <a:ext cx="3048000" cy="19970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nvGraphicFramePr>
        <p:xfrm>
          <a:off x="2667000" y="1447800"/>
          <a:ext cx="2895601" cy="1229360"/>
        </p:xfrm>
        <a:graphic>
          <a:graphicData uri="http://schemas.openxmlformats.org/drawingml/2006/table">
            <a:tbl>
              <a:tblPr firstRow="1" bandRow="1">
                <a:tableStyleId>{5C22544A-7EE6-4342-B048-85BDC9FD1C3A}</a:tableStyleId>
              </a:tblPr>
              <a:tblGrid>
                <a:gridCol w="1295401">
                  <a:extLst>
                    <a:ext uri="{9D8B030D-6E8A-4147-A177-3AD203B41FA5}">
                      <a16:colId xmlns:a16="http://schemas.microsoft.com/office/drawing/2014/main" val="409829417"/>
                    </a:ext>
                  </a:extLst>
                </a:gridCol>
                <a:gridCol w="533400">
                  <a:extLst>
                    <a:ext uri="{9D8B030D-6E8A-4147-A177-3AD203B41FA5}">
                      <a16:colId xmlns:a16="http://schemas.microsoft.com/office/drawing/2014/main" val="548560424"/>
                    </a:ext>
                  </a:extLst>
                </a:gridCol>
                <a:gridCol w="609600">
                  <a:extLst>
                    <a:ext uri="{9D8B030D-6E8A-4147-A177-3AD203B41FA5}">
                      <a16:colId xmlns:a16="http://schemas.microsoft.com/office/drawing/2014/main" val="1171765978"/>
                    </a:ext>
                  </a:extLst>
                </a:gridCol>
                <a:gridCol w="457200">
                  <a:extLst>
                    <a:ext uri="{9D8B030D-6E8A-4147-A177-3AD203B41FA5}">
                      <a16:colId xmlns:a16="http://schemas.microsoft.com/office/drawing/2014/main" val="2238007637"/>
                    </a:ext>
                  </a:extLst>
                </a:gridCol>
              </a:tblGrid>
              <a:tr h="304800">
                <a:tc>
                  <a:txBody>
                    <a:bodyPr/>
                    <a:lstStyle/>
                    <a:p>
                      <a:r>
                        <a:rPr lang="en-US" sz="1400" dirty="0"/>
                        <a:t>Shipping Costs</a:t>
                      </a:r>
                    </a:p>
                  </a:txBody>
                  <a:tcPr/>
                </a:tc>
                <a:tc>
                  <a:txBody>
                    <a:bodyPr/>
                    <a:lstStyle/>
                    <a:p>
                      <a:endParaRPr lang="en-US" sz="1400" dirty="0"/>
                    </a:p>
                  </a:txBody>
                  <a:tcPr/>
                </a:tc>
                <a:tc gridSpan="2">
                  <a:txBody>
                    <a:bodyPr/>
                    <a:lstStyle/>
                    <a:p>
                      <a:r>
                        <a:rPr lang="en-US" sz="1400" dirty="0"/>
                        <a:t>Dealers</a:t>
                      </a:r>
                    </a:p>
                  </a:txBody>
                  <a:tcPr/>
                </a:tc>
                <a:tc hMerge="1">
                  <a:txBody>
                    <a:bodyPr/>
                    <a:lstStyle/>
                    <a:p>
                      <a:endParaRPr lang="en-US" dirty="0"/>
                    </a:p>
                  </a:txBody>
                  <a:tcPr/>
                </a:tc>
                <a:extLst>
                  <a:ext uri="{0D108BD9-81ED-4DB2-BD59-A6C34878D82A}">
                    <a16:rowId xmlns:a16="http://schemas.microsoft.com/office/drawing/2014/main" val="1286917552"/>
                  </a:ext>
                </a:extLst>
              </a:tr>
              <a:tr h="304800">
                <a:tc>
                  <a:txBody>
                    <a:bodyPr/>
                    <a:lstStyle/>
                    <a:p>
                      <a:endParaRPr lang="en-US" sz="1400" dirty="0"/>
                    </a:p>
                  </a:txBody>
                  <a:tcPr/>
                </a:tc>
                <a:tc>
                  <a:txBody>
                    <a:bodyPr/>
                    <a:lstStyle/>
                    <a:p>
                      <a:endParaRPr lang="en-US" sz="1400" dirty="0"/>
                    </a:p>
                  </a:txBody>
                  <a:tcPr/>
                </a:tc>
                <a:tc>
                  <a:txBody>
                    <a:bodyPr/>
                    <a:lstStyle/>
                    <a:p>
                      <a:r>
                        <a:rPr lang="en-US" sz="1400" dirty="0"/>
                        <a:t>D1</a:t>
                      </a:r>
                    </a:p>
                  </a:txBody>
                  <a:tcPr/>
                </a:tc>
                <a:tc>
                  <a:txBody>
                    <a:bodyPr/>
                    <a:lstStyle/>
                    <a:p>
                      <a:r>
                        <a:rPr lang="en-US" sz="1400" dirty="0"/>
                        <a:t>D2</a:t>
                      </a:r>
                    </a:p>
                  </a:txBody>
                  <a:tcPr/>
                </a:tc>
                <a:extLst>
                  <a:ext uri="{0D108BD9-81ED-4DB2-BD59-A6C34878D82A}">
                    <a16:rowId xmlns:a16="http://schemas.microsoft.com/office/drawing/2014/main" val="3855595753"/>
                  </a:ext>
                </a:extLst>
              </a:tr>
              <a:tr h="304800">
                <a:tc rowSpan="2">
                  <a:txBody>
                    <a:bodyPr/>
                    <a:lstStyle/>
                    <a:p>
                      <a:r>
                        <a:rPr lang="en-US" sz="1400" b="1" dirty="0"/>
                        <a:t>Warehouses</a:t>
                      </a:r>
                    </a:p>
                  </a:txBody>
                  <a:tcPr/>
                </a:tc>
                <a:tc>
                  <a:txBody>
                    <a:bodyPr/>
                    <a:lstStyle/>
                    <a:p>
                      <a:r>
                        <a:rPr lang="en-US" sz="1400" dirty="0"/>
                        <a:t>W1</a:t>
                      </a:r>
                    </a:p>
                  </a:txBody>
                  <a:tcPr/>
                </a:tc>
                <a:tc>
                  <a:txBody>
                    <a:bodyPr/>
                    <a:lstStyle/>
                    <a:p>
                      <a:r>
                        <a:rPr lang="en-US" sz="1400" dirty="0"/>
                        <a:t>14</a:t>
                      </a:r>
                    </a:p>
                  </a:txBody>
                  <a:tcPr/>
                </a:tc>
                <a:tc>
                  <a:txBody>
                    <a:bodyPr/>
                    <a:lstStyle/>
                    <a:p>
                      <a:r>
                        <a:rPr lang="en-US" sz="1400" dirty="0"/>
                        <a:t>12</a:t>
                      </a:r>
                    </a:p>
                  </a:txBody>
                  <a:tcPr/>
                </a:tc>
                <a:extLst>
                  <a:ext uri="{0D108BD9-81ED-4DB2-BD59-A6C34878D82A}">
                    <a16:rowId xmlns:a16="http://schemas.microsoft.com/office/drawing/2014/main" val="433626511"/>
                  </a:ext>
                </a:extLst>
              </a:tr>
              <a:tr h="314960">
                <a:tc vMerge="1">
                  <a:txBody>
                    <a:bodyPr/>
                    <a:lstStyle/>
                    <a:p>
                      <a:endParaRPr lang="en-US" dirty="0"/>
                    </a:p>
                  </a:txBody>
                  <a:tcPr/>
                </a:tc>
                <a:tc>
                  <a:txBody>
                    <a:bodyPr/>
                    <a:lstStyle/>
                    <a:p>
                      <a:r>
                        <a:rPr lang="en-US" sz="1400" dirty="0"/>
                        <a:t>W1</a:t>
                      </a:r>
                    </a:p>
                  </a:txBody>
                  <a:tcPr/>
                </a:tc>
                <a:tc>
                  <a:txBody>
                    <a:bodyPr/>
                    <a:lstStyle/>
                    <a:p>
                      <a:r>
                        <a:rPr lang="en-US" sz="1400" dirty="0"/>
                        <a:t>12</a:t>
                      </a:r>
                    </a:p>
                  </a:txBody>
                  <a:tcPr/>
                </a:tc>
                <a:tc>
                  <a:txBody>
                    <a:bodyPr/>
                    <a:lstStyle/>
                    <a:p>
                      <a:r>
                        <a:rPr lang="en-US" sz="1400" dirty="0"/>
                        <a:t>10</a:t>
                      </a:r>
                    </a:p>
                  </a:txBody>
                  <a:tcPr/>
                </a:tc>
                <a:extLst>
                  <a:ext uri="{0D108BD9-81ED-4DB2-BD59-A6C34878D82A}">
                    <a16:rowId xmlns:a16="http://schemas.microsoft.com/office/drawing/2014/main" val="4143212103"/>
                  </a:ext>
                </a:extLst>
              </a:tr>
            </a:tbl>
          </a:graphicData>
        </a:graphic>
      </p:graphicFrame>
      <p:pic>
        <p:nvPicPr>
          <p:cNvPr id="6" name="Picture 5"/>
          <p:cNvPicPr>
            <a:picLocks noChangeAspect="1"/>
          </p:cNvPicPr>
          <p:nvPr/>
        </p:nvPicPr>
        <p:blipFill>
          <a:blip r:embed="rId3"/>
          <a:stretch>
            <a:fillRect/>
          </a:stretch>
        </p:blipFill>
        <p:spPr>
          <a:xfrm>
            <a:off x="32327" y="2742479"/>
            <a:ext cx="9144000" cy="1798492"/>
          </a:xfrm>
          <a:prstGeom prst="rect">
            <a:avLst/>
          </a:prstGeom>
        </p:spPr>
      </p:pic>
    </p:spTree>
    <p:extLst>
      <p:ext uri="{BB962C8B-B14F-4D97-AF65-F5344CB8AC3E}">
        <p14:creationId xmlns:p14="http://schemas.microsoft.com/office/powerpoint/2010/main" val="3859916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r>
              <a:rPr lang="en-US" dirty="0"/>
              <a:t>Pages 177 - 178</a:t>
            </a:r>
          </a:p>
          <a:p>
            <a:endParaRPr lang="en-US" dirty="0"/>
          </a:p>
          <a:p>
            <a:r>
              <a:rPr lang="en-US" dirty="0"/>
              <a:t>11, 17, 23, 25, 29</a:t>
            </a:r>
          </a:p>
        </p:txBody>
      </p:sp>
      <p:sp>
        <p:nvSpPr>
          <p:cNvPr id="4" name="Oval 3"/>
          <p:cNvSpPr/>
          <p:nvPr/>
        </p:nvSpPr>
        <p:spPr>
          <a:xfrm>
            <a:off x="3276600" y="1295400"/>
            <a:ext cx="533400" cy="13716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86200" y="2286000"/>
            <a:ext cx="5264454" cy="369332"/>
          </a:xfrm>
          <a:prstGeom prst="rect">
            <a:avLst/>
          </a:prstGeom>
          <a:noFill/>
        </p:spPr>
        <p:txBody>
          <a:bodyPr wrap="none" rtlCol="0">
            <a:spAutoFit/>
          </a:bodyPr>
          <a:lstStyle/>
          <a:p>
            <a:r>
              <a:rPr lang="en-US" dirty="0"/>
              <a:t>This problem was the sample problem already worked</a:t>
            </a:r>
          </a:p>
        </p:txBody>
      </p:sp>
    </p:spTree>
    <p:extLst>
      <p:ext uri="{BB962C8B-B14F-4D97-AF65-F5344CB8AC3E}">
        <p14:creationId xmlns:p14="http://schemas.microsoft.com/office/powerpoint/2010/main" val="147225672"/>
      </p:ext>
    </p:extLst>
  </p:cSld>
  <p:clrMapOvr>
    <a:masterClrMapping/>
  </p:clrMapOvr>
</p:sld>
</file>

<file path=ppt/theme/theme1.xml><?xml version="1.0" encoding="utf-8"?>
<a:theme xmlns:a="http://schemas.openxmlformats.org/drawingml/2006/main" name="Froni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Fronius</Template>
  <TotalTime>435</TotalTime>
  <Words>338</Words>
  <Application>Microsoft Office PowerPoint</Application>
  <PresentationFormat>On-screen Show (4:3)</PresentationFormat>
  <Paragraphs>72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Georgia</vt:lpstr>
      <vt:lpstr>Fronius</vt:lpstr>
      <vt:lpstr>Finite 4-4</vt:lpstr>
      <vt:lpstr>Non Standard Problems</vt:lpstr>
      <vt:lpstr>Non Standard Problems</vt:lpstr>
      <vt:lpstr>Sample Problem</vt:lpstr>
      <vt:lpstr>Sample Problem</vt:lpstr>
      <vt:lpstr>Sample Problem</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Finite 4-2</dc:title>
  <dc:creator>Jeff Fronius</dc:creator>
  <cp:lastModifiedBy>Jeff Fronius</cp:lastModifiedBy>
  <cp:revision>6</cp:revision>
  <dcterms:created xsi:type="dcterms:W3CDTF">2016-11-17T12:32:32Z</dcterms:created>
  <dcterms:modified xsi:type="dcterms:W3CDTF">2016-11-25T19:36:57Z</dcterms:modified>
</cp:coreProperties>
</file>