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6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4" r:id="rId3"/>
    <p:sldId id="326" r:id="rId4"/>
    <p:sldId id="325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43" r:id="rId15"/>
    <p:sldId id="336" r:id="rId16"/>
    <p:sldId id="337" r:id="rId17"/>
    <p:sldId id="338" r:id="rId18"/>
    <p:sldId id="339" r:id="rId19"/>
    <p:sldId id="342" r:id="rId20"/>
    <p:sldId id="341" r:id="rId21"/>
    <p:sldId id="344" r:id="rId22"/>
    <p:sldId id="345" r:id="rId23"/>
    <p:sldId id="32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C14"/>
    <a:srgbClr val="1B7236"/>
    <a:srgbClr val="323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888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EF6E17-5365-4D2C-8800-E6885643E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865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C387D0-667D-4231-9AA4-5DE9C4AAD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121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FBF3B39-6982-44E9-8D38-4DAD10BED12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1"/>
            <a:ext cx="8001000" cy="1066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4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9924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026836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737694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5410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4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0495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49839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3" y="137161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3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354887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837230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19153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6959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37161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372835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400320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75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6000" dirty="0">
                <a:ea typeface="+mj-ea"/>
              </a:rPr>
              <a:t>Finite 4-1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Slack Variables and the Pivot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Google Sheets (similar programs exist in other spreadsheet programs).</a:t>
            </a:r>
          </a:p>
          <a:p>
            <a:endParaRPr lang="en-US" dirty="0"/>
          </a:p>
          <a:p>
            <a:r>
              <a:rPr lang="en-US" dirty="0"/>
              <a:t>Check to see if the add-on exists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356474"/>
            <a:ext cx="6934200" cy="326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7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linear optimization is not installed, click on “get add-ons and search for linear optimization. Then install.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05000"/>
            <a:ext cx="6934200" cy="326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9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Sheets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55"/>
            <a:ext cx="9144000" cy="669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7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Page 132, problem #11 (previous homework)</a:t>
            </a:r>
          </a:p>
          <a:p>
            <a:endParaRPr lang="en-US" sz="2400" dirty="0"/>
          </a:p>
          <a:p>
            <a:r>
              <a:rPr lang="en-US" sz="2400" dirty="0"/>
              <a:t>Before entering in computer, decide on variables, inequalities and equation to maximize.</a:t>
            </a:r>
          </a:p>
          <a:p>
            <a:pPr marL="0" indent="0">
              <a:buNone/>
            </a:pPr>
            <a:r>
              <a:rPr lang="en-US" sz="2400" dirty="0"/>
              <a:t>t1, t2 = variables for types of bolts</a:t>
            </a:r>
          </a:p>
          <a:p>
            <a:pPr marL="0" indent="0">
              <a:buNone/>
            </a:pPr>
            <a:r>
              <a:rPr lang="en-US" sz="2400" dirty="0"/>
              <a:t>Constraint equations</a:t>
            </a:r>
          </a:p>
          <a:p>
            <a:pPr marL="0" indent="0">
              <a:buNone/>
            </a:pPr>
            <a:r>
              <a:rPr lang="en-US" sz="2400" dirty="0"/>
              <a:t>Machine 1:    0.2 t1 + 0.2 t2 &lt; 300</a:t>
            </a:r>
          </a:p>
          <a:p>
            <a:pPr marL="0" indent="0">
              <a:buNone/>
            </a:pPr>
            <a:r>
              <a:rPr lang="en-US" sz="2400" dirty="0"/>
              <a:t>Machine 2:    0.6 t1 + 0.2 t2 &lt; 720</a:t>
            </a:r>
          </a:p>
          <a:p>
            <a:pPr marL="0" indent="0">
              <a:buNone/>
            </a:pPr>
            <a:r>
              <a:rPr lang="en-US" sz="2400" dirty="0"/>
              <a:t>Machine 3:    0.04 t1 + 0.08 t2 &lt; 100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Maximize:    0.15 t1 + 0.20 t2</a:t>
            </a:r>
          </a:p>
        </p:txBody>
      </p:sp>
    </p:spTree>
    <p:extLst>
      <p:ext uri="{BB962C8B-B14F-4D97-AF65-F5344CB8AC3E}">
        <p14:creationId xmlns:p14="http://schemas.microsoft.com/office/powerpoint/2010/main" val="354910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54864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Machine 1:    0.2 t1 + 0.2 t2 &lt; 300</a:t>
            </a:r>
          </a:p>
          <a:p>
            <a:pPr marL="0" indent="0">
              <a:buNone/>
            </a:pPr>
            <a:r>
              <a:rPr lang="en-US" sz="2400" dirty="0"/>
              <a:t>Machine 2:    0.6 t1 + 0.2 t2 &lt; 720</a:t>
            </a:r>
          </a:p>
          <a:p>
            <a:pPr marL="0" indent="0">
              <a:buNone/>
            </a:pPr>
            <a:r>
              <a:rPr lang="en-US" sz="2400" dirty="0"/>
              <a:t>Machine 3:    0.04 t1 + 0.08 t2 &lt; 100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Maximize:    0.15 t1 + 0.20 t2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Enter each variable into the linear optimization add-on</a:t>
            </a:r>
          </a:p>
          <a:p>
            <a:pPr marL="0" indent="0">
              <a:buNone/>
            </a:pPr>
            <a:r>
              <a:rPr lang="en-US" sz="2400" dirty="0"/>
              <a:t>Enter on the right side of the screen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When complete it should look like the next page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3855"/>
            <a:ext cx="3525857" cy="4143977"/>
          </a:xfrm>
          <a:prstGeom prst="rect">
            <a:avLst/>
          </a:prstGeom>
        </p:spPr>
      </p:pic>
      <p:sp>
        <p:nvSpPr>
          <p:cNvPr id="5" name="Arrow: Right 4"/>
          <p:cNvSpPr/>
          <p:nvPr/>
        </p:nvSpPr>
        <p:spPr>
          <a:xfrm rot="14902915">
            <a:off x="6313264" y="3873411"/>
            <a:ext cx="2176928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4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Optimization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7060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3756439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If you enter something wrong, just change it on the spreadsheet</a:t>
            </a:r>
          </a:p>
        </p:txBody>
      </p:sp>
    </p:spTree>
    <p:extLst>
      <p:ext uri="{BB962C8B-B14F-4D97-AF65-F5344CB8AC3E}">
        <p14:creationId xmlns:p14="http://schemas.microsoft.com/office/powerpoint/2010/main" val="20304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Optimization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203" y="0"/>
            <a:ext cx="3101870" cy="6858000"/>
          </a:xfrm>
          <a:prstGeom prst="rect">
            <a:avLst/>
          </a:prstGeom>
        </p:spPr>
      </p:pic>
      <p:sp>
        <p:nvSpPr>
          <p:cNvPr id="4" name="Arrow: Right 3"/>
          <p:cNvSpPr/>
          <p:nvPr/>
        </p:nvSpPr>
        <p:spPr>
          <a:xfrm rot="4395779">
            <a:off x="7175423" y="5094622"/>
            <a:ext cx="2176928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0" y="3610432"/>
            <a:ext cx="5131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Here is where the magic happens</a:t>
            </a:r>
          </a:p>
        </p:txBody>
      </p:sp>
    </p:spTree>
    <p:extLst>
      <p:ext uri="{BB962C8B-B14F-4D97-AF65-F5344CB8AC3E}">
        <p14:creationId xmlns:p14="http://schemas.microsoft.com/office/powerpoint/2010/main" val="357410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Optimization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7547065" cy="3276600"/>
          </a:xfrm>
          <a:prstGeom prst="rect">
            <a:avLst/>
          </a:prstGeom>
        </p:spPr>
      </p:pic>
      <p:sp>
        <p:nvSpPr>
          <p:cNvPr id="4" name="Arrow: Right 3"/>
          <p:cNvSpPr/>
          <p:nvPr/>
        </p:nvSpPr>
        <p:spPr>
          <a:xfrm rot="16915153">
            <a:off x="1076976" y="2955503"/>
            <a:ext cx="2176928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4105706"/>
            <a:ext cx="1523999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08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Maximum Value</a:t>
            </a:r>
          </a:p>
        </p:txBody>
      </p:sp>
      <p:sp>
        <p:nvSpPr>
          <p:cNvPr id="6" name="Arrow: Right 5"/>
          <p:cNvSpPr/>
          <p:nvPr/>
        </p:nvSpPr>
        <p:spPr>
          <a:xfrm rot="15599427">
            <a:off x="5461685" y="2947727"/>
            <a:ext cx="2176928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/>
          <p:cNvSpPr/>
          <p:nvPr/>
        </p:nvSpPr>
        <p:spPr>
          <a:xfrm rot="16865947">
            <a:off x="5903617" y="2968553"/>
            <a:ext cx="2176928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89898" y="4120262"/>
            <a:ext cx="1523999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08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Variable Quantities</a:t>
            </a:r>
          </a:p>
        </p:txBody>
      </p:sp>
    </p:spTree>
    <p:extLst>
      <p:ext uri="{BB962C8B-B14F-4D97-AF65-F5344CB8AC3E}">
        <p14:creationId xmlns:p14="http://schemas.microsoft.com/office/powerpoint/2010/main" val="13209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Optimization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7547065" cy="327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3810000"/>
            <a:ext cx="7719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So maximize revenue by making 500 type I and 1000 type II</a:t>
            </a:r>
          </a:p>
          <a:p>
            <a:r>
              <a:rPr lang="en-US" sz="2400" b="1" dirty="0"/>
              <a:t>This results in $275 revenue</a:t>
            </a:r>
          </a:p>
        </p:txBody>
      </p:sp>
    </p:spTree>
    <p:extLst>
      <p:ext uri="{BB962C8B-B14F-4D97-AF65-F5344CB8AC3E}">
        <p14:creationId xmlns:p14="http://schemas.microsoft.com/office/powerpoint/2010/main" val="106227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A candy company has 150 kg of chocolate-covered nuts and 90 kg of chocolate-covered raisins to be sold as two different mixes.</a:t>
            </a:r>
            <a:br>
              <a:rPr lang="en-US" i="1" dirty="0"/>
            </a:br>
            <a:r>
              <a:rPr lang="en-US" i="1" dirty="0"/>
              <a:t>One mix will contain half nuts and half raisins and will sell for $7 per kg.</a:t>
            </a:r>
            <a:br>
              <a:rPr lang="en-US" i="1" dirty="0"/>
            </a:br>
            <a:r>
              <a:rPr lang="en-US" i="1" dirty="0"/>
              <a:t>The other mix will contain 3/4 nuts and 1/4 raisins and will sell for $9.50 per kg. </a:t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a. How many kilograms of each mix </a:t>
            </a:r>
            <a:r>
              <a:rPr lang="en-US" i="1" dirty="0" err="1"/>
              <a:t>shoould</a:t>
            </a:r>
            <a:r>
              <a:rPr lang="en-US" i="1" dirty="0"/>
              <a:t> the company prepare for the maximum revenue?</a:t>
            </a:r>
            <a:br>
              <a:rPr lang="en-US" i="1" dirty="0"/>
            </a:br>
            <a:r>
              <a:rPr lang="en-US" i="1" dirty="0"/>
              <a:t>. . Find the maximum revenue.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4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6781800" cy="1143000"/>
          </a:xfrm>
        </p:spPr>
        <p:txBody>
          <a:bodyPr/>
          <a:lstStyle/>
          <a:p>
            <a:r>
              <a:rPr lang="en-US" dirty="0"/>
              <a:t>Simplex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we can confidently solve linear programming problems with two variables.</a:t>
            </a:r>
          </a:p>
          <a:p>
            <a:endParaRPr lang="en-US" dirty="0"/>
          </a:p>
          <a:p>
            <a:r>
              <a:rPr lang="en-US" dirty="0"/>
              <a:t>What about problems with more than two variables?</a:t>
            </a:r>
          </a:p>
          <a:p>
            <a:endParaRPr lang="en-US" dirty="0"/>
          </a:p>
          <a:p>
            <a:r>
              <a:rPr lang="en-US" dirty="0"/>
              <a:t>There is a method to solve these called the simplex method.  You can use matrix solving methods to determine an answer</a:t>
            </a:r>
          </a:p>
        </p:txBody>
      </p:sp>
      <p:pic>
        <p:nvPicPr>
          <p:cNvPr id="63490" name="Picture 2" descr="Image result for emoticons frow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91182"/>
            <a:ext cx="2366818" cy="236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57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Variables: nuts, raisins</a:t>
            </a:r>
          </a:p>
          <a:p>
            <a:endParaRPr lang="en-US" sz="2400" dirty="0"/>
          </a:p>
          <a:p>
            <a:r>
              <a:rPr lang="en-US" sz="2400" dirty="0"/>
              <a:t>Constraints:</a:t>
            </a:r>
          </a:p>
          <a:p>
            <a:r>
              <a:rPr lang="en-US" sz="2400" dirty="0"/>
              <a:t>Nuts &lt; 150</a:t>
            </a:r>
          </a:p>
          <a:p>
            <a:r>
              <a:rPr lang="en-US" sz="2400" dirty="0"/>
              <a:t>Raisins &lt; 90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Constraints</a:t>
            </a:r>
          </a:p>
          <a:p>
            <a:r>
              <a:rPr lang="en-US" sz="2400" dirty="0"/>
              <a:t>X + 3y &lt; 150</a:t>
            </a:r>
          </a:p>
          <a:p>
            <a:r>
              <a:rPr lang="en-US" sz="2400" dirty="0"/>
              <a:t>X + y &lt; 90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762000"/>
            <a:ext cx="53815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99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Each x is one kg</a:t>
            </a:r>
          </a:p>
          <a:p>
            <a:pPr marL="0" indent="0">
              <a:buNone/>
            </a:pPr>
            <a:r>
              <a:rPr lang="en-US" sz="2400" dirty="0"/>
              <a:t>    so…</a:t>
            </a:r>
          </a:p>
          <a:p>
            <a:r>
              <a:rPr lang="en-US" sz="2400" dirty="0"/>
              <a:t>2x = $14</a:t>
            </a:r>
          </a:p>
          <a:p>
            <a:r>
              <a:rPr lang="en-US" sz="2400" dirty="0"/>
              <a:t>4y = $38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Maximize 14x + 38y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762000"/>
            <a:ext cx="53815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9051636" cy="25078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3200400"/>
            <a:ext cx="6318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Solution: make 60 kg of mix 1 and 30 kg of mix 2</a:t>
            </a:r>
          </a:p>
        </p:txBody>
      </p:sp>
    </p:spTree>
    <p:extLst>
      <p:ext uri="{BB962C8B-B14F-4D97-AF65-F5344CB8AC3E}">
        <p14:creationId xmlns:p14="http://schemas.microsoft.com/office/powerpoint/2010/main" val="3904603896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all homework in Google Sheets</a:t>
            </a:r>
          </a:p>
          <a:p>
            <a:endParaRPr lang="en-US" dirty="0"/>
          </a:p>
          <a:p>
            <a:r>
              <a:rPr lang="en-US" dirty="0"/>
              <a:t>Pages 131 - 132</a:t>
            </a:r>
          </a:p>
          <a:p>
            <a:endParaRPr lang="en-US" dirty="0"/>
          </a:p>
          <a:p>
            <a:r>
              <a:rPr lang="en-US" dirty="0"/>
              <a:t>7, 8, 10</a:t>
            </a:r>
          </a:p>
        </p:txBody>
      </p:sp>
    </p:spTree>
    <p:extLst>
      <p:ext uri="{BB962C8B-B14F-4D97-AF65-F5344CB8AC3E}">
        <p14:creationId xmlns:p14="http://schemas.microsoft.com/office/powerpoint/2010/main" val="72412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6553200" cy="1143000"/>
          </a:xfrm>
        </p:spPr>
        <p:txBody>
          <a:bodyPr/>
          <a:lstStyle/>
          <a:p>
            <a:r>
              <a:rPr lang="en-US" dirty="0"/>
              <a:t>Simplex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one really solves these by hand when computers can do them for you.</a:t>
            </a:r>
          </a:p>
          <a:p>
            <a:endParaRPr lang="en-US" dirty="0"/>
          </a:p>
          <a:p>
            <a:r>
              <a:rPr lang="en-US" dirty="0"/>
              <a:t>First, we will understand a little concept</a:t>
            </a:r>
          </a:p>
        </p:txBody>
      </p:sp>
      <p:pic>
        <p:nvPicPr>
          <p:cNvPr id="64514" name="Picture 2" descr="Image result for emoticons hap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228" y="5262562"/>
            <a:ext cx="2474772" cy="159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0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how would you set up an equation to be solved as a matrix when it is an inequality?</a:t>
            </a:r>
          </a:p>
          <a:p>
            <a:endParaRPr lang="en-US" dirty="0"/>
          </a:p>
          <a:p>
            <a:r>
              <a:rPr lang="en-US" dirty="0"/>
              <a:t>Example</a:t>
            </a:r>
          </a:p>
          <a:p>
            <a:r>
              <a:rPr lang="en-US" dirty="0"/>
              <a:t>Joe and Hunter together cannot produce more than 50 widgets in one day</a:t>
            </a:r>
          </a:p>
          <a:p>
            <a:endParaRPr lang="en-US" dirty="0"/>
          </a:p>
          <a:p>
            <a:r>
              <a:rPr lang="en-US" dirty="0"/>
              <a:t>The equation would look like this: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57600" y="4776662"/>
                <a:ext cx="255775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&lt;50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776662"/>
                <a:ext cx="2557751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89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Inequalities cannot be entered into a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46921" y="838200"/>
                <a:ext cx="255775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&lt;50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921" y="838200"/>
                <a:ext cx="2557751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6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Inequalities cannot be entered into a matrix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add a slack variable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 is a slack variable that is a positive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46921" y="838200"/>
                <a:ext cx="255775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&lt;50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921" y="838200"/>
                <a:ext cx="2557751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4200" y="3124200"/>
                <a:ext cx="34166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124200"/>
                <a:ext cx="3416640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70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6096000" cy="1143000"/>
          </a:xfrm>
        </p:spPr>
        <p:txBody>
          <a:bodyPr/>
          <a:lstStyle/>
          <a:p>
            <a:r>
              <a:rPr lang="en-US" dirty="0"/>
              <a:t>Simplex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have a large number of variables custom would say we write them with subscripts instead of new letters for each variable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are free to use whatever system you prefer, but I warned you if you get mocked by your geek friends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0" y="2318147"/>
                <a:ext cx="275819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&lt;50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18147"/>
                <a:ext cx="2758191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5538" name="Picture 2" descr="Image result for emoticons moc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739987"/>
            <a:ext cx="2824018" cy="211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09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how are we adapting this textbook</a:t>
            </a:r>
          </a:p>
          <a:p>
            <a:endParaRPr lang="en-US" dirty="0"/>
          </a:p>
          <a:p>
            <a:r>
              <a:rPr lang="en-US" dirty="0"/>
              <a:t>4-1 (half of the simplex system)</a:t>
            </a:r>
          </a:p>
          <a:p>
            <a:r>
              <a:rPr lang="en-US" dirty="0"/>
              <a:t>4-2 (remainder of simplex)</a:t>
            </a:r>
          </a:p>
          <a:p>
            <a:r>
              <a:rPr lang="en-US" dirty="0"/>
              <a:t>4-3 Minimization problems</a:t>
            </a:r>
          </a:p>
          <a:p>
            <a:r>
              <a:rPr lang="en-US" dirty="0"/>
              <a:t>4-4 Non-standard problems</a:t>
            </a:r>
          </a:p>
        </p:txBody>
      </p:sp>
    </p:spTree>
    <p:extLst>
      <p:ext uri="{BB962C8B-B14F-4D97-AF65-F5344CB8AC3E}">
        <p14:creationId xmlns:p14="http://schemas.microsoft.com/office/powerpoint/2010/main" val="332416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how are we adapting this textbook</a:t>
            </a:r>
          </a:p>
          <a:p>
            <a:endParaRPr lang="en-US" dirty="0"/>
          </a:p>
          <a:p>
            <a:r>
              <a:rPr lang="en-US" dirty="0"/>
              <a:t>4-1 Learn the program with </a:t>
            </a:r>
            <a:r>
              <a:rPr lang="en-US" dirty="0" err="1"/>
              <a:t>chpt</a:t>
            </a:r>
            <a:r>
              <a:rPr lang="en-US" dirty="0"/>
              <a:t> 3 problems</a:t>
            </a:r>
          </a:p>
          <a:p>
            <a:r>
              <a:rPr lang="en-US" dirty="0"/>
              <a:t>4-2 Maximization problems</a:t>
            </a:r>
          </a:p>
          <a:p>
            <a:r>
              <a:rPr lang="en-US" dirty="0"/>
              <a:t>4-3 Minimization problems</a:t>
            </a:r>
          </a:p>
          <a:p>
            <a:r>
              <a:rPr lang="en-US" dirty="0"/>
              <a:t>4-4 Non-standard problems</a:t>
            </a:r>
          </a:p>
        </p:txBody>
      </p:sp>
    </p:spTree>
    <p:extLst>
      <p:ext uri="{BB962C8B-B14F-4D97-AF65-F5344CB8AC3E}">
        <p14:creationId xmlns:p14="http://schemas.microsoft.com/office/powerpoint/2010/main" val="89664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Fronius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oniusTheme" id="{DD837BCF-92DE-4CF5-A682-4F0B0C7955C2}" vid="{DE520C5D-82B2-4F76-A93C-766E6CD75F8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FroniusTheme</Template>
  <TotalTime>1370</TotalTime>
  <Words>625</Words>
  <Application>Microsoft Office PowerPoint</Application>
  <PresentationFormat>On-screen Show (4:3)</PresentationFormat>
  <Paragraphs>126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FroniusTheme</vt:lpstr>
      <vt:lpstr>Finite 4-1</vt:lpstr>
      <vt:lpstr>Simplex Method</vt:lpstr>
      <vt:lpstr>Simplex Method</vt:lpstr>
      <vt:lpstr>Simplex Method</vt:lpstr>
      <vt:lpstr>Simplex Method</vt:lpstr>
      <vt:lpstr>Simplex Method</vt:lpstr>
      <vt:lpstr>Simplex Method</vt:lpstr>
      <vt:lpstr>Class</vt:lpstr>
      <vt:lpstr>Class</vt:lpstr>
      <vt:lpstr>Google Sheets</vt:lpstr>
      <vt:lpstr>Google Sheets</vt:lpstr>
      <vt:lpstr>Google Sheets</vt:lpstr>
      <vt:lpstr>Linear Optimization</vt:lpstr>
      <vt:lpstr>Linear Optimization</vt:lpstr>
      <vt:lpstr>Linear Optimization</vt:lpstr>
      <vt:lpstr>Linear Optimization</vt:lpstr>
      <vt:lpstr>Linear Optimization</vt:lpstr>
      <vt:lpstr>Linear Optimization</vt:lpstr>
      <vt:lpstr>Linear Optimization</vt:lpstr>
      <vt:lpstr>Linear Optimization</vt:lpstr>
      <vt:lpstr>Linear Optimization</vt:lpstr>
      <vt:lpstr>Solution</vt:lpstr>
      <vt:lpstr>Homework</vt:lpstr>
    </vt:vector>
  </TitlesOfParts>
  <Company>USD 491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Linear Inequalities in Two Variables</dc:title>
  <dc:creator>Information Technology</dc:creator>
  <cp:lastModifiedBy>Jeff Fronius</cp:lastModifiedBy>
  <cp:revision>50</cp:revision>
  <cp:lastPrinted>2008-09-10T20:59:40Z</cp:lastPrinted>
  <dcterms:created xsi:type="dcterms:W3CDTF">2013-02-05T13:26:16Z</dcterms:created>
  <dcterms:modified xsi:type="dcterms:W3CDTF">2016-11-14T14:12:46Z</dcterms:modified>
</cp:coreProperties>
</file>