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0"/>
  </p:notesMasterIdLst>
  <p:handoutMasterIdLst>
    <p:handoutMasterId r:id="rId51"/>
  </p:handoutMasterIdLst>
  <p:sldIdLst>
    <p:sldId id="925" r:id="rId2"/>
    <p:sldId id="926" r:id="rId3"/>
    <p:sldId id="927" r:id="rId4"/>
    <p:sldId id="928" r:id="rId5"/>
    <p:sldId id="929" r:id="rId6"/>
    <p:sldId id="930" r:id="rId7"/>
    <p:sldId id="931" r:id="rId8"/>
    <p:sldId id="932" r:id="rId9"/>
    <p:sldId id="933" r:id="rId10"/>
    <p:sldId id="935" r:id="rId11"/>
    <p:sldId id="1014" r:id="rId12"/>
    <p:sldId id="937" r:id="rId13"/>
    <p:sldId id="1015" r:id="rId14"/>
    <p:sldId id="939" r:id="rId15"/>
    <p:sldId id="940" r:id="rId16"/>
    <p:sldId id="941" r:id="rId17"/>
    <p:sldId id="944" r:id="rId18"/>
    <p:sldId id="942" r:id="rId19"/>
    <p:sldId id="943" r:id="rId20"/>
    <p:sldId id="945" r:id="rId21"/>
    <p:sldId id="946" r:id="rId22"/>
    <p:sldId id="947" r:id="rId23"/>
    <p:sldId id="948" r:id="rId24"/>
    <p:sldId id="949" r:id="rId25"/>
    <p:sldId id="950" r:id="rId26"/>
    <p:sldId id="963" r:id="rId27"/>
    <p:sldId id="964" r:id="rId28"/>
    <p:sldId id="965" r:id="rId29"/>
    <p:sldId id="966" r:id="rId30"/>
    <p:sldId id="967" r:id="rId31"/>
    <p:sldId id="968" r:id="rId32"/>
    <p:sldId id="969" r:id="rId33"/>
    <p:sldId id="970" r:id="rId34"/>
    <p:sldId id="971" r:id="rId35"/>
    <p:sldId id="972" r:id="rId36"/>
    <p:sldId id="974" r:id="rId37"/>
    <p:sldId id="975" r:id="rId38"/>
    <p:sldId id="976" r:id="rId39"/>
    <p:sldId id="977" r:id="rId40"/>
    <p:sldId id="979" r:id="rId41"/>
    <p:sldId id="980" r:id="rId42"/>
    <p:sldId id="981" r:id="rId43"/>
    <p:sldId id="982" r:id="rId44"/>
    <p:sldId id="983" r:id="rId45"/>
    <p:sldId id="984" r:id="rId46"/>
    <p:sldId id="985" r:id="rId47"/>
    <p:sldId id="986" r:id="rId48"/>
    <p:sldId id="1016" r:id="rId49"/>
  </p:sldIdLst>
  <p:sldSz cx="9144000" cy="6858000" type="screen4x3"/>
  <p:notesSz cx="69342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EAEAE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95" autoAdjust="0"/>
    <p:restoredTop sz="92903" autoAdjust="0"/>
  </p:normalViewPr>
  <p:slideViewPr>
    <p:cSldViewPr>
      <p:cViewPr>
        <p:scale>
          <a:sx n="100" d="100"/>
          <a:sy n="100" d="100"/>
        </p:scale>
        <p:origin x="816"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20.wmf"/><Relationship Id="rId1" Type="http://schemas.openxmlformats.org/officeDocument/2006/relationships/image" Target="../media/image16.wmf"/><Relationship Id="rId4"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051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35" tIns="46067" rIns="92135" bIns="46067" numCol="1" anchor="t" anchorCtr="0" compatLnSpc="1">
            <a:prstTxWarp prst="textNoShape">
              <a:avLst/>
            </a:prstTxWarp>
          </a:bodyPr>
          <a:lstStyle>
            <a:lvl1pPr defTabSz="920750">
              <a:defRPr sz="1200" b="0"/>
            </a:lvl1pPr>
          </a:lstStyle>
          <a:p>
            <a:endParaRPr lang="en-US" altLang="en-US"/>
          </a:p>
        </p:txBody>
      </p:sp>
      <p:sp>
        <p:nvSpPr>
          <p:cNvPr id="149507" name="Rectangle 3"/>
          <p:cNvSpPr>
            <a:spLocks noGrp="1" noChangeArrowheads="1"/>
          </p:cNvSpPr>
          <p:nvPr>
            <p:ph type="dt" sz="quarter" idx="1"/>
          </p:nvPr>
        </p:nvSpPr>
        <p:spPr bwMode="auto">
          <a:xfrm>
            <a:off x="3929063" y="0"/>
            <a:ext cx="300513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35" tIns="46067" rIns="92135" bIns="46067" numCol="1" anchor="t" anchorCtr="0" compatLnSpc="1">
            <a:prstTxWarp prst="textNoShape">
              <a:avLst/>
            </a:prstTxWarp>
          </a:bodyPr>
          <a:lstStyle>
            <a:lvl1pPr algn="r" defTabSz="920750">
              <a:defRPr sz="1200" b="0"/>
            </a:lvl1pPr>
          </a:lstStyle>
          <a:p>
            <a:endParaRPr lang="en-US" altLang="en-US"/>
          </a:p>
        </p:txBody>
      </p:sp>
      <p:sp>
        <p:nvSpPr>
          <p:cNvPr id="149508" name="Rectangle 4"/>
          <p:cNvSpPr>
            <a:spLocks noGrp="1" noChangeArrowheads="1"/>
          </p:cNvSpPr>
          <p:nvPr>
            <p:ph type="ftr" sz="quarter" idx="2"/>
          </p:nvPr>
        </p:nvSpPr>
        <p:spPr bwMode="auto">
          <a:xfrm>
            <a:off x="0" y="8818563"/>
            <a:ext cx="30051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35" tIns="46067" rIns="92135" bIns="46067" numCol="1" anchor="b" anchorCtr="0" compatLnSpc="1">
            <a:prstTxWarp prst="textNoShape">
              <a:avLst/>
            </a:prstTxWarp>
          </a:bodyPr>
          <a:lstStyle>
            <a:lvl1pPr defTabSz="920750">
              <a:defRPr sz="1200" b="0"/>
            </a:lvl1pPr>
          </a:lstStyle>
          <a:p>
            <a:endParaRPr lang="en-US" altLang="en-US"/>
          </a:p>
        </p:txBody>
      </p:sp>
      <p:sp>
        <p:nvSpPr>
          <p:cNvPr id="149509" name="Rectangle 5"/>
          <p:cNvSpPr>
            <a:spLocks noGrp="1" noChangeArrowheads="1"/>
          </p:cNvSpPr>
          <p:nvPr>
            <p:ph type="sldNum" sz="quarter" idx="3"/>
          </p:nvPr>
        </p:nvSpPr>
        <p:spPr bwMode="auto">
          <a:xfrm>
            <a:off x="3929063" y="8818563"/>
            <a:ext cx="300513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35" tIns="46067" rIns="92135" bIns="46067" numCol="1" anchor="b" anchorCtr="0" compatLnSpc="1">
            <a:prstTxWarp prst="textNoShape">
              <a:avLst/>
            </a:prstTxWarp>
          </a:bodyPr>
          <a:lstStyle>
            <a:lvl1pPr algn="r" defTabSz="920750">
              <a:defRPr sz="1200" b="0"/>
            </a:lvl1pPr>
          </a:lstStyle>
          <a:p>
            <a:fld id="{237A22A3-655A-4223-920F-B99AFAFD245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51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35" tIns="46067" rIns="92135" bIns="46067" numCol="1" anchor="t" anchorCtr="0" compatLnSpc="1">
            <a:prstTxWarp prst="textNoShape">
              <a:avLst/>
            </a:prstTxWarp>
          </a:bodyPr>
          <a:lstStyle>
            <a:lvl1pPr defTabSz="920750" eaLnBrk="1" hangingPunct="1">
              <a:defRPr sz="1200" b="0">
                <a:latin typeface="Times New Roman" panose="02020603050405020304" pitchFamily="18" charset="0"/>
              </a:defRPr>
            </a:lvl1pPr>
          </a:lstStyle>
          <a:p>
            <a:endParaRPr lang="en-US" altLang="en-US"/>
          </a:p>
        </p:txBody>
      </p:sp>
      <p:sp>
        <p:nvSpPr>
          <p:cNvPr id="4099" name="Rectangle 3"/>
          <p:cNvSpPr>
            <a:spLocks noGrp="1" noChangeArrowheads="1"/>
          </p:cNvSpPr>
          <p:nvPr>
            <p:ph type="dt" idx="1"/>
          </p:nvPr>
        </p:nvSpPr>
        <p:spPr bwMode="auto">
          <a:xfrm>
            <a:off x="3929063" y="0"/>
            <a:ext cx="300513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35" tIns="46067" rIns="92135" bIns="46067" numCol="1" anchor="t" anchorCtr="0" compatLnSpc="1">
            <a:prstTxWarp prst="textNoShape">
              <a:avLst/>
            </a:prstTxWarp>
          </a:bodyPr>
          <a:lstStyle>
            <a:lvl1pPr algn="r" defTabSz="920750" eaLnBrk="1" hangingPunct="1">
              <a:defRPr sz="1200" b="0">
                <a:latin typeface="Times New Roman" panose="02020603050405020304" pitchFamily="18" charset="0"/>
              </a:defRPr>
            </a:lvl1pPr>
          </a:lstStyle>
          <a:p>
            <a:endParaRPr lang="en-US" altLang="en-US"/>
          </a:p>
        </p:txBody>
      </p:sp>
      <p:sp>
        <p:nvSpPr>
          <p:cNvPr id="4100" name="Rectangle 4"/>
          <p:cNvSpPr>
            <a:spLocks noChangeArrowheads="1" noTextEdit="1"/>
          </p:cNvSpPr>
          <p:nvPr>
            <p:ph type="sldImg" idx="2"/>
          </p:nvPr>
        </p:nvSpPr>
        <p:spPr bwMode="auto">
          <a:xfrm>
            <a:off x="1146175" y="695325"/>
            <a:ext cx="4641850" cy="34813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23925" y="4410075"/>
            <a:ext cx="5086350" cy="417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35" tIns="46067" rIns="92135" bIns="4606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p:cNvSpPr>
            <a:spLocks noGrp="1" noChangeArrowheads="1"/>
          </p:cNvSpPr>
          <p:nvPr>
            <p:ph type="ftr" sz="quarter" idx="4"/>
          </p:nvPr>
        </p:nvSpPr>
        <p:spPr bwMode="auto">
          <a:xfrm>
            <a:off x="0" y="8818563"/>
            <a:ext cx="30051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35" tIns="46067" rIns="92135" bIns="46067" numCol="1" anchor="b" anchorCtr="0" compatLnSpc="1">
            <a:prstTxWarp prst="textNoShape">
              <a:avLst/>
            </a:prstTxWarp>
          </a:bodyPr>
          <a:lstStyle>
            <a:lvl1pPr defTabSz="920750" eaLnBrk="1" hangingPunct="1">
              <a:defRPr sz="1200" b="0">
                <a:latin typeface="Times New Roman" panose="02020603050405020304" pitchFamily="18" charset="0"/>
              </a:defRPr>
            </a:lvl1pPr>
          </a:lstStyle>
          <a:p>
            <a:endParaRPr lang="en-US" altLang="en-US"/>
          </a:p>
        </p:txBody>
      </p:sp>
      <p:sp>
        <p:nvSpPr>
          <p:cNvPr id="4103" name="Rectangle 7"/>
          <p:cNvSpPr>
            <a:spLocks noGrp="1" noChangeArrowheads="1"/>
          </p:cNvSpPr>
          <p:nvPr>
            <p:ph type="sldNum" sz="quarter" idx="5"/>
          </p:nvPr>
        </p:nvSpPr>
        <p:spPr bwMode="auto">
          <a:xfrm>
            <a:off x="3929063" y="8818563"/>
            <a:ext cx="300513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35" tIns="46067" rIns="92135" bIns="46067" numCol="1" anchor="b" anchorCtr="0" compatLnSpc="1">
            <a:prstTxWarp prst="textNoShape">
              <a:avLst/>
            </a:prstTxWarp>
          </a:bodyPr>
          <a:lstStyle>
            <a:lvl1pPr algn="r" defTabSz="920750" eaLnBrk="1" hangingPunct="1">
              <a:defRPr sz="1200" b="0">
                <a:latin typeface="Times New Roman" panose="02020603050405020304" pitchFamily="18" charset="0"/>
              </a:defRPr>
            </a:lvl1pPr>
          </a:lstStyle>
          <a:p>
            <a:fld id="{8F4AFCBF-FEEA-441C-9D79-F6FD26CB1A4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CF37A2-6A21-4E23-B101-119C91EE76BE}" type="slidenum">
              <a:rPr lang="en-US" altLang="en-US"/>
              <a:pPr/>
              <a:t>1</a:t>
            </a:fld>
            <a:endParaRPr lang="en-US" altLang="en-US"/>
          </a:p>
        </p:txBody>
      </p:sp>
      <p:sp>
        <p:nvSpPr>
          <p:cNvPr id="1108994" name="Rectangle 2"/>
          <p:cNvSpPr>
            <a:spLocks noChangeArrowheads="1" noTextEdit="1"/>
          </p:cNvSpPr>
          <p:nvPr>
            <p:ph type="sldImg"/>
          </p:nvPr>
        </p:nvSpPr>
        <p:spPr>
          <a:xfrm>
            <a:off x="1101725" y="687388"/>
            <a:ext cx="4679950" cy="3509962"/>
          </a:xfrm>
          <a:ln/>
        </p:spPr>
      </p:sp>
      <p:sp>
        <p:nvSpPr>
          <p:cNvPr id="1108995" name="Rectangle 3"/>
          <p:cNvSpPr>
            <a:spLocks noGrp="1" noChangeArrowheads="1"/>
          </p:cNvSpPr>
          <p:nvPr>
            <p:ph type="body" idx="1"/>
          </p:nvPr>
        </p:nvSpPr>
        <p:spPr>
          <a:xfrm>
            <a:off x="908050" y="4425950"/>
            <a:ext cx="5067300" cy="4195763"/>
          </a:xfrm>
          <a:ln/>
          <a:extLst>
            <a:ext uri="{909E8E84-426E-40DD-AFC4-6F175D3DCCD1}">
              <a14:hiddenFill xmlns:a14="http://schemas.microsoft.com/office/drawing/2010/main">
                <a:solidFill>
                  <a:srgbClr val="000000"/>
                </a:solidFill>
              </a14:hiddenFill>
            </a:ext>
          </a:extLst>
        </p:spPr>
        <p:txBody>
          <a:bodyPr lIns="92337" tIns="46168" rIns="92337" bIns="0"/>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8741CC-E9D0-4FC7-8687-E180D7309B4F}" type="slidenum">
              <a:rPr lang="en-US" altLang="en-US"/>
              <a:pPr/>
              <a:t>10</a:t>
            </a:fld>
            <a:endParaRPr lang="en-US" altLang="en-US"/>
          </a:p>
        </p:txBody>
      </p:sp>
      <p:sp>
        <p:nvSpPr>
          <p:cNvPr id="1129474" name="Rectangle 2"/>
          <p:cNvSpPr>
            <a:spLocks noChangeArrowheads="1" noTextEdit="1"/>
          </p:cNvSpPr>
          <p:nvPr>
            <p:ph type="sldImg"/>
          </p:nvPr>
        </p:nvSpPr>
        <p:spPr>
          <a:xfrm>
            <a:off x="1146175" y="696913"/>
            <a:ext cx="4641850" cy="3481387"/>
          </a:xfrm>
          <a:ln/>
        </p:spPr>
      </p:sp>
      <p:sp>
        <p:nvSpPr>
          <p:cNvPr id="1129475"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8741CC-E9D0-4FC7-8687-E180D7309B4F}" type="slidenum">
              <a:rPr lang="en-US" altLang="en-US"/>
              <a:pPr/>
              <a:t>11</a:t>
            </a:fld>
            <a:endParaRPr lang="en-US" altLang="en-US"/>
          </a:p>
        </p:txBody>
      </p:sp>
      <p:sp>
        <p:nvSpPr>
          <p:cNvPr id="1129474" name="Rectangle 2"/>
          <p:cNvSpPr>
            <a:spLocks noChangeArrowheads="1" noTextEdit="1"/>
          </p:cNvSpPr>
          <p:nvPr>
            <p:ph type="sldImg"/>
          </p:nvPr>
        </p:nvSpPr>
        <p:spPr>
          <a:xfrm>
            <a:off x="1146175" y="696913"/>
            <a:ext cx="4641850" cy="3481387"/>
          </a:xfrm>
          <a:ln/>
        </p:spPr>
      </p:sp>
      <p:sp>
        <p:nvSpPr>
          <p:cNvPr id="1129475" name="Rectangle 3"/>
          <p:cNvSpPr>
            <a:spLocks noGrp="1" noChangeArrowheads="1"/>
          </p:cNvSpPr>
          <p:nvPr>
            <p:ph type="body" idx="1"/>
          </p:nvPr>
        </p:nvSpPr>
        <p:spPr>
          <a:xfrm>
            <a:off x="923925" y="4410075"/>
            <a:ext cx="5086350" cy="4176713"/>
          </a:xfrm>
        </p:spPr>
        <p:txBody>
          <a:bodyPr/>
          <a:lstStyle/>
          <a:p>
            <a:endParaRPr lang="en-US" altLang="en-US"/>
          </a:p>
        </p:txBody>
      </p:sp>
    </p:spTree>
    <p:extLst>
      <p:ext uri="{BB962C8B-B14F-4D97-AF65-F5344CB8AC3E}">
        <p14:creationId xmlns:p14="http://schemas.microsoft.com/office/powerpoint/2010/main" val="4164030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D3C41E-F02E-4EC9-B716-1C0A6B14DAB8}" type="slidenum">
              <a:rPr lang="en-US" altLang="en-US"/>
              <a:pPr/>
              <a:t>12</a:t>
            </a:fld>
            <a:endParaRPr lang="en-US" altLang="en-US"/>
          </a:p>
        </p:txBody>
      </p:sp>
      <p:sp>
        <p:nvSpPr>
          <p:cNvPr id="1133570" name="Rectangle 2"/>
          <p:cNvSpPr>
            <a:spLocks noChangeArrowheads="1" noTextEdit="1"/>
          </p:cNvSpPr>
          <p:nvPr>
            <p:ph type="sldImg"/>
          </p:nvPr>
        </p:nvSpPr>
        <p:spPr>
          <a:xfrm>
            <a:off x="1146175" y="696913"/>
            <a:ext cx="4641850" cy="3481387"/>
          </a:xfrm>
          <a:ln/>
        </p:spPr>
      </p:sp>
      <p:sp>
        <p:nvSpPr>
          <p:cNvPr id="1133571"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D3C41E-F02E-4EC9-B716-1C0A6B14DAB8}" type="slidenum">
              <a:rPr lang="en-US" altLang="en-US"/>
              <a:pPr/>
              <a:t>13</a:t>
            </a:fld>
            <a:endParaRPr lang="en-US" altLang="en-US"/>
          </a:p>
        </p:txBody>
      </p:sp>
      <p:sp>
        <p:nvSpPr>
          <p:cNvPr id="1133570" name="Rectangle 2"/>
          <p:cNvSpPr>
            <a:spLocks noChangeArrowheads="1" noTextEdit="1"/>
          </p:cNvSpPr>
          <p:nvPr>
            <p:ph type="sldImg"/>
          </p:nvPr>
        </p:nvSpPr>
        <p:spPr>
          <a:xfrm>
            <a:off x="1146175" y="696913"/>
            <a:ext cx="4641850" cy="3481387"/>
          </a:xfrm>
          <a:ln/>
        </p:spPr>
      </p:sp>
      <p:sp>
        <p:nvSpPr>
          <p:cNvPr id="1133571" name="Rectangle 3"/>
          <p:cNvSpPr>
            <a:spLocks noGrp="1" noChangeArrowheads="1"/>
          </p:cNvSpPr>
          <p:nvPr>
            <p:ph type="body" idx="1"/>
          </p:nvPr>
        </p:nvSpPr>
        <p:spPr>
          <a:xfrm>
            <a:off x="923925" y="4410075"/>
            <a:ext cx="5086350" cy="4176713"/>
          </a:xfrm>
        </p:spPr>
        <p:txBody>
          <a:bodyPr/>
          <a:lstStyle/>
          <a:p>
            <a:endParaRPr lang="en-US" altLang="en-US"/>
          </a:p>
        </p:txBody>
      </p:sp>
    </p:spTree>
    <p:extLst>
      <p:ext uri="{BB962C8B-B14F-4D97-AF65-F5344CB8AC3E}">
        <p14:creationId xmlns:p14="http://schemas.microsoft.com/office/powerpoint/2010/main" val="801232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9AA3C3-D0AF-4600-8656-E1808AC53A80}" type="slidenum">
              <a:rPr lang="en-US" altLang="en-US"/>
              <a:pPr/>
              <a:t>14</a:t>
            </a:fld>
            <a:endParaRPr lang="en-US" altLang="en-US"/>
          </a:p>
        </p:txBody>
      </p:sp>
      <p:sp>
        <p:nvSpPr>
          <p:cNvPr id="1137666" name="Rectangle 2"/>
          <p:cNvSpPr>
            <a:spLocks noChangeArrowheads="1" noTextEdit="1"/>
          </p:cNvSpPr>
          <p:nvPr>
            <p:ph type="sldImg"/>
          </p:nvPr>
        </p:nvSpPr>
        <p:spPr>
          <a:xfrm>
            <a:off x="1101725" y="687388"/>
            <a:ext cx="4679950" cy="3509962"/>
          </a:xfrm>
          <a:ln/>
        </p:spPr>
      </p:sp>
      <p:sp>
        <p:nvSpPr>
          <p:cNvPr id="1137667" name="Rectangle 3"/>
          <p:cNvSpPr>
            <a:spLocks noGrp="1" noChangeArrowheads="1"/>
          </p:cNvSpPr>
          <p:nvPr>
            <p:ph type="body" idx="1"/>
          </p:nvPr>
        </p:nvSpPr>
        <p:spPr>
          <a:xfrm>
            <a:off x="908050" y="4425950"/>
            <a:ext cx="5067300" cy="4195763"/>
          </a:xfrm>
          <a:ln/>
          <a:extLst>
            <a:ext uri="{909E8E84-426E-40DD-AFC4-6F175D3DCCD1}">
              <a14:hiddenFill xmlns:a14="http://schemas.microsoft.com/office/drawing/2010/main">
                <a:solidFill>
                  <a:srgbClr val="000000"/>
                </a:solidFill>
              </a14:hiddenFill>
            </a:ext>
          </a:extLst>
        </p:spPr>
        <p:txBody>
          <a:bodyPr lIns="92337" tIns="46168" rIns="92337" bIns="0"/>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5EA0E5-A0B3-4BD6-BACC-FAF48837A843}" type="slidenum">
              <a:rPr lang="en-US" altLang="en-US"/>
              <a:pPr/>
              <a:t>15</a:t>
            </a:fld>
            <a:endParaRPr lang="en-US" altLang="en-US"/>
          </a:p>
        </p:txBody>
      </p:sp>
      <p:sp>
        <p:nvSpPr>
          <p:cNvPr id="1139714" name="Rectangle 2"/>
          <p:cNvSpPr>
            <a:spLocks noChangeArrowheads="1" noTextEdit="1"/>
          </p:cNvSpPr>
          <p:nvPr>
            <p:ph type="sldImg"/>
          </p:nvPr>
        </p:nvSpPr>
        <p:spPr>
          <a:xfrm>
            <a:off x="1146175" y="696913"/>
            <a:ext cx="4641850" cy="3481387"/>
          </a:xfrm>
          <a:ln/>
        </p:spPr>
      </p:sp>
      <p:sp>
        <p:nvSpPr>
          <p:cNvPr id="1139715"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D1D519-09BD-4ADB-B0F2-45B94C442D9E}" type="slidenum">
              <a:rPr lang="en-US" altLang="en-US"/>
              <a:pPr/>
              <a:t>16</a:t>
            </a:fld>
            <a:endParaRPr lang="en-US" altLang="en-US"/>
          </a:p>
        </p:txBody>
      </p:sp>
      <p:sp>
        <p:nvSpPr>
          <p:cNvPr id="1141762" name="Rectangle 2"/>
          <p:cNvSpPr>
            <a:spLocks noChangeArrowheads="1" noTextEdit="1"/>
          </p:cNvSpPr>
          <p:nvPr>
            <p:ph type="sldImg"/>
          </p:nvPr>
        </p:nvSpPr>
        <p:spPr>
          <a:xfrm>
            <a:off x="1146175" y="696913"/>
            <a:ext cx="4641850" cy="3481387"/>
          </a:xfrm>
          <a:ln/>
        </p:spPr>
      </p:sp>
      <p:sp>
        <p:nvSpPr>
          <p:cNvPr id="1141763"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781DDD-4505-4EC4-B4B8-D98BD0BB4287}" type="slidenum">
              <a:rPr lang="en-US" altLang="en-US"/>
              <a:pPr/>
              <a:t>17</a:t>
            </a:fld>
            <a:endParaRPr lang="en-US" altLang="en-US"/>
          </a:p>
        </p:txBody>
      </p:sp>
      <p:sp>
        <p:nvSpPr>
          <p:cNvPr id="1147906" name="Rectangle 2"/>
          <p:cNvSpPr>
            <a:spLocks noChangeArrowheads="1" noTextEdit="1"/>
          </p:cNvSpPr>
          <p:nvPr>
            <p:ph type="sldImg"/>
          </p:nvPr>
        </p:nvSpPr>
        <p:spPr>
          <a:xfrm>
            <a:off x="1146175" y="696913"/>
            <a:ext cx="4641850" cy="3481387"/>
          </a:xfrm>
          <a:ln/>
        </p:spPr>
      </p:sp>
      <p:sp>
        <p:nvSpPr>
          <p:cNvPr id="1147907"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5DC92E-1A48-43C6-8645-1259DDB0392C}" type="slidenum">
              <a:rPr lang="en-US" altLang="en-US"/>
              <a:pPr/>
              <a:t>18</a:t>
            </a:fld>
            <a:endParaRPr lang="en-US" altLang="en-US"/>
          </a:p>
        </p:txBody>
      </p:sp>
      <p:sp>
        <p:nvSpPr>
          <p:cNvPr id="1143810" name="Rectangle 2"/>
          <p:cNvSpPr>
            <a:spLocks noChangeArrowheads="1" noTextEdit="1"/>
          </p:cNvSpPr>
          <p:nvPr>
            <p:ph type="sldImg"/>
          </p:nvPr>
        </p:nvSpPr>
        <p:spPr>
          <a:xfrm>
            <a:off x="1146175" y="696913"/>
            <a:ext cx="4641850" cy="3481387"/>
          </a:xfrm>
          <a:ln/>
        </p:spPr>
      </p:sp>
      <p:sp>
        <p:nvSpPr>
          <p:cNvPr id="1143811"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DD9F63-A148-4733-B949-1D513AA46D54}" type="slidenum">
              <a:rPr lang="en-US" altLang="en-US"/>
              <a:pPr/>
              <a:t>19</a:t>
            </a:fld>
            <a:endParaRPr lang="en-US" altLang="en-US"/>
          </a:p>
        </p:txBody>
      </p:sp>
      <p:sp>
        <p:nvSpPr>
          <p:cNvPr id="1145858" name="Rectangle 2"/>
          <p:cNvSpPr>
            <a:spLocks noChangeArrowheads="1" noTextEdit="1"/>
          </p:cNvSpPr>
          <p:nvPr>
            <p:ph type="sldImg"/>
          </p:nvPr>
        </p:nvSpPr>
        <p:spPr>
          <a:xfrm>
            <a:off x="1146175" y="696913"/>
            <a:ext cx="4641850" cy="3481387"/>
          </a:xfrm>
          <a:ln/>
        </p:spPr>
      </p:sp>
      <p:sp>
        <p:nvSpPr>
          <p:cNvPr id="1145859"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1A53B7-3B92-45AC-872B-E4FCB1407864}" type="slidenum">
              <a:rPr lang="en-US" altLang="en-US"/>
              <a:pPr/>
              <a:t>2</a:t>
            </a:fld>
            <a:endParaRPr lang="en-US" altLang="en-US"/>
          </a:p>
        </p:txBody>
      </p:sp>
      <p:sp>
        <p:nvSpPr>
          <p:cNvPr id="1111042" name="Rectangle 2"/>
          <p:cNvSpPr>
            <a:spLocks noChangeArrowheads="1" noTextEdit="1"/>
          </p:cNvSpPr>
          <p:nvPr>
            <p:ph type="sldImg"/>
          </p:nvPr>
        </p:nvSpPr>
        <p:spPr>
          <a:xfrm>
            <a:off x="1146175" y="696913"/>
            <a:ext cx="4641850" cy="3481387"/>
          </a:xfrm>
          <a:ln/>
        </p:spPr>
      </p:sp>
      <p:sp>
        <p:nvSpPr>
          <p:cNvPr id="1111043"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E0710-BD35-436C-A1F3-09C0552B5686}" type="slidenum">
              <a:rPr lang="en-US" altLang="en-US"/>
              <a:pPr/>
              <a:t>20</a:t>
            </a:fld>
            <a:endParaRPr lang="en-US" altLang="en-US"/>
          </a:p>
        </p:txBody>
      </p:sp>
      <p:sp>
        <p:nvSpPr>
          <p:cNvPr id="1149954" name="Rectangle 2"/>
          <p:cNvSpPr>
            <a:spLocks noChangeArrowheads="1" noTextEdit="1"/>
          </p:cNvSpPr>
          <p:nvPr>
            <p:ph type="sldImg"/>
          </p:nvPr>
        </p:nvSpPr>
        <p:spPr>
          <a:xfrm>
            <a:off x="1146175" y="696913"/>
            <a:ext cx="4641850" cy="3481387"/>
          </a:xfrm>
          <a:ln/>
        </p:spPr>
      </p:sp>
      <p:sp>
        <p:nvSpPr>
          <p:cNvPr id="1149955"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ECA5F3-879A-4B51-848E-395E96208690}" type="slidenum">
              <a:rPr lang="en-US" altLang="en-US"/>
              <a:pPr/>
              <a:t>21</a:t>
            </a:fld>
            <a:endParaRPr lang="en-US" altLang="en-US"/>
          </a:p>
        </p:txBody>
      </p:sp>
      <p:sp>
        <p:nvSpPr>
          <p:cNvPr id="1152002" name="Rectangle 2"/>
          <p:cNvSpPr>
            <a:spLocks noChangeArrowheads="1" noTextEdit="1"/>
          </p:cNvSpPr>
          <p:nvPr>
            <p:ph type="sldImg"/>
          </p:nvPr>
        </p:nvSpPr>
        <p:spPr>
          <a:xfrm>
            <a:off x="1146175" y="696913"/>
            <a:ext cx="4641850" cy="3481387"/>
          </a:xfrm>
          <a:ln/>
        </p:spPr>
      </p:sp>
      <p:sp>
        <p:nvSpPr>
          <p:cNvPr id="1152003"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D1AB7D-A6BE-474A-9167-13235989B34D}" type="slidenum">
              <a:rPr lang="en-US" altLang="en-US"/>
              <a:pPr/>
              <a:t>22</a:t>
            </a:fld>
            <a:endParaRPr lang="en-US" altLang="en-US"/>
          </a:p>
        </p:txBody>
      </p:sp>
      <p:sp>
        <p:nvSpPr>
          <p:cNvPr id="1154050" name="Rectangle 2"/>
          <p:cNvSpPr>
            <a:spLocks noChangeArrowheads="1" noTextEdit="1"/>
          </p:cNvSpPr>
          <p:nvPr>
            <p:ph type="sldImg"/>
          </p:nvPr>
        </p:nvSpPr>
        <p:spPr>
          <a:xfrm>
            <a:off x="1146175" y="696913"/>
            <a:ext cx="4641850" cy="3481387"/>
          </a:xfrm>
          <a:ln/>
        </p:spPr>
      </p:sp>
      <p:sp>
        <p:nvSpPr>
          <p:cNvPr id="1154051"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A45748-39B9-4933-8D0F-8BC621C73971}" type="slidenum">
              <a:rPr lang="en-US" altLang="en-US"/>
              <a:pPr/>
              <a:t>23</a:t>
            </a:fld>
            <a:endParaRPr lang="en-US" altLang="en-US"/>
          </a:p>
        </p:txBody>
      </p:sp>
      <p:sp>
        <p:nvSpPr>
          <p:cNvPr id="1156098" name="Rectangle 2"/>
          <p:cNvSpPr>
            <a:spLocks noChangeArrowheads="1" noTextEdit="1"/>
          </p:cNvSpPr>
          <p:nvPr>
            <p:ph type="sldImg"/>
          </p:nvPr>
        </p:nvSpPr>
        <p:spPr>
          <a:xfrm>
            <a:off x="1146175" y="696913"/>
            <a:ext cx="4641850" cy="3481387"/>
          </a:xfrm>
          <a:ln/>
        </p:spPr>
      </p:sp>
      <p:sp>
        <p:nvSpPr>
          <p:cNvPr id="1156099"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FF9010-1D54-4279-91CA-283173F543B8}" type="slidenum">
              <a:rPr lang="en-US" altLang="en-US"/>
              <a:pPr/>
              <a:t>24</a:t>
            </a:fld>
            <a:endParaRPr lang="en-US" altLang="en-US"/>
          </a:p>
        </p:txBody>
      </p:sp>
      <p:sp>
        <p:nvSpPr>
          <p:cNvPr id="1158146" name="Rectangle 2"/>
          <p:cNvSpPr>
            <a:spLocks noChangeArrowheads="1" noTextEdit="1"/>
          </p:cNvSpPr>
          <p:nvPr>
            <p:ph type="sldImg"/>
          </p:nvPr>
        </p:nvSpPr>
        <p:spPr>
          <a:xfrm>
            <a:off x="1146175" y="696913"/>
            <a:ext cx="4641850" cy="3481387"/>
          </a:xfrm>
          <a:ln/>
        </p:spPr>
      </p:sp>
      <p:sp>
        <p:nvSpPr>
          <p:cNvPr id="1158147"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F8AACF-3F70-4CF0-A5C1-CB25454B2390}" type="slidenum">
              <a:rPr lang="en-US" altLang="en-US"/>
              <a:pPr/>
              <a:t>25</a:t>
            </a:fld>
            <a:endParaRPr lang="en-US" altLang="en-US"/>
          </a:p>
        </p:txBody>
      </p:sp>
      <p:sp>
        <p:nvSpPr>
          <p:cNvPr id="1160194" name="Rectangle 2"/>
          <p:cNvSpPr>
            <a:spLocks noChangeArrowheads="1" noTextEdit="1"/>
          </p:cNvSpPr>
          <p:nvPr>
            <p:ph type="sldImg"/>
          </p:nvPr>
        </p:nvSpPr>
        <p:spPr>
          <a:xfrm>
            <a:off x="1146175" y="696913"/>
            <a:ext cx="4641850" cy="3481387"/>
          </a:xfrm>
          <a:ln/>
        </p:spPr>
      </p:sp>
      <p:sp>
        <p:nvSpPr>
          <p:cNvPr id="1160195"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2D7DA6-9122-480F-BAFC-B12CF8E3B71F}" type="slidenum">
              <a:rPr lang="en-US" altLang="en-US"/>
              <a:pPr/>
              <a:t>26</a:t>
            </a:fld>
            <a:endParaRPr lang="en-US" altLang="en-US"/>
          </a:p>
        </p:txBody>
      </p:sp>
      <p:sp>
        <p:nvSpPr>
          <p:cNvPr id="1186818" name="Rectangle 2"/>
          <p:cNvSpPr>
            <a:spLocks noChangeArrowheads="1" noTextEdit="1"/>
          </p:cNvSpPr>
          <p:nvPr>
            <p:ph type="sldImg"/>
          </p:nvPr>
        </p:nvSpPr>
        <p:spPr>
          <a:xfrm>
            <a:off x="1146175" y="696913"/>
            <a:ext cx="4641850" cy="3481387"/>
          </a:xfrm>
          <a:ln/>
        </p:spPr>
      </p:sp>
      <p:sp>
        <p:nvSpPr>
          <p:cNvPr id="1186819"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BFA008-A9DD-43AB-B0FC-82D058133533}" type="slidenum">
              <a:rPr lang="en-US" altLang="en-US"/>
              <a:pPr/>
              <a:t>27</a:t>
            </a:fld>
            <a:endParaRPr lang="en-US" altLang="en-US"/>
          </a:p>
        </p:txBody>
      </p:sp>
      <p:sp>
        <p:nvSpPr>
          <p:cNvPr id="1188866" name="Rectangle 2"/>
          <p:cNvSpPr>
            <a:spLocks noChangeArrowheads="1" noTextEdit="1"/>
          </p:cNvSpPr>
          <p:nvPr>
            <p:ph type="sldImg"/>
          </p:nvPr>
        </p:nvSpPr>
        <p:spPr>
          <a:xfrm>
            <a:off x="1146175" y="696913"/>
            <a:ext cx="4641850" cy="3481387"/>
          </a:xfrm>
          <a:ln/>
        </p:spPr>
      </p:sp>
      <p:sp>
        <p:nvSpPr>
          <p:cNvPr id="1188867"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8125F-346F-44B4-9DE1-68D318A52008}" type="slidenum">
              <a:rPr lang="en-US" altLang="en-US"/>
              <a:pPr/>
              <a:t>28</a:t>
            </a:fld>
            <a:endParaRPr lang="en-US" altLang="en-US"/>
          </a:p>
        </p:txBody>
      </p:sp>
      <p:sp>
        <p:nvSpPr>
          <p:cNvPr id="1190914" name="Rectangle 2"/>
          <p:cNvSpPr>
            <a:spLocks noChangeArrowheads="1" noTextEdit="1"/>
          </p:cNvSpPr>
          <p:nvPr>
            <p:ph type="sldImg"/>
          </p:nvPr>
        </p:nvSpPr>
        <p:spPr>
          <a:xfrm>
            <a:off x="1146175" y="696913"/>
            <a:ext cx="4641850" cy="3481387"/>
          </a:xfrm>
          <a:ln/>
        </p:spPr>
      </p:sp>
      <p:sp>
        <p:nvSpPr>
          <p:cNvPr id="1190915"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FD32A-EA76-4400-950D-C6F4E7FE2A18}" type="slidenum">
              <a:rPr lang="en-US" altLang="en-US"/>
              <a:pPr/>
              <a:t>29</a:t>
            </a:fld>
            <a:endParaRPr lang="en-US" altLang="en-US"/>
          </a:p>
        </p:txBody>
      </p:sp>
      <p:sp>
        <p:nvSpPr>
          <p:cNvPr id="1192962" name="Rectangle 2"/>
          <p:cNvSpPr>
            <a:spLocks noChangeArrowheads="1" noTextEdit="1"/>
          </p:cNvSpPr>
          <p:nvPr>
            <p:ph type="sldImg"/>
          </p:nvPr>
        </p:nvSpPr>
        <p:spPr>
          <a:xfrm>
            <a:off x="1146175" y="696913"/>
            <a:ext cx="4641850" cy="3481387"/>
          </a:xfrm>
          <a:ln/>
        </p:spPr>
      </p:sp>
      <p:sp>
        <p:nvSpPr>
          <p:cNvPr id="1192963"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E7F290-AE7C-408E-B041-C5EAC8EC213C}" type="slidenum">
              <a:rPr lang="en-US" altLang="en-US"/>
              <a:pPr/>
              <a:t>3</a:t>
            </a:fld>
            <a:endParaRPr lang="en-US" altLang="en-US"/>
          </a:p>
        </p:txBody>
      </p:sp>
      <p:sp>
        <p:nvSpPr>
          <p:cNvPr id="1113090" name="Rectangle 2"/>
          <p:cNvSpPr>
            <a:spLocks noChangeArrowheads="1" noTextEdit="1"/>
          </p:cNvSpPr>
          <p:nvPr>
            <p:ph type="sldImg"/>
          </p:nvPr>
        </p:nvSpPr>
        <p:spPr>
          <a:xfrm>
            <a:off x="1146175" y="696913"/>
            <a:ext cx="4641850" cy="3481387"/>
          </a:xfrm>
          <a:ln/>
        </p:spPr>
      </p:sp>
      <p:sp>
        <p:nvSpPr>
          <p:cNvPr id="1113091"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0D817E-7F5C-4AC2-B218-A9C9DA943C51}" type="slidenum">
              <a:rPr lang="en-US" altLang="en-US"/>
              <a:pPr/>
              <a:t>30</a:t>
            </a:fld>
            <a:endParaRPr lang="en-US" altLang="en-US"/>
          </a:p>
        </p:txBody>
      </p:sp>
      <p:sp>
        <p:nvSpPr>
          <p:cNvPr id="1195010" name="Rectangle 2"/>
          <p:cNvSpPr>
            <a:spLocks noChangeArrowheads="1" noTextEdit="1"/>
          </p:cNvSpPr>
          <p:nvPr>
            <p:ph type="sldImg"/>
          </p:nvPr>
        </p:nvSpPr>
        <p:spPr>
          <a:xfrm>
            <a:off x="1146175" y="696913"/>
            <a:ext cx="4641850" cy="3481387"/>
          </a:xfrm>
          <a:ln/>
        </p:spPr>
      </p:sp>
      <p:sp>
        <p:nvSpPr>
          <p:cNvPr id="1195011"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0E7848-E1B8-4C99-8D76-C3CFB77E17AF}" type="slidenum">
              <a:rPr lang="en-US" altLang="en-US"/>
              <a:pPr/>
              <a:t>31</a:t>
            </a:fld>
            <a:endParaRPr lang="en-US" altLang="en-US"/>
          </a:p>
        </p:txBody>
      </p:sp>
      <p:sp>
        <p:nvSpPr>
          <p:cNvPr id="1197058" name="Rectangle 2"/>
          <p:cNvSpPr>
            <a:spLocks noChangeArrowheads="1" noTextEdit="1"/>
          </p:cNvSpPr>
          <p:nvPr>
            <p:ph type="sldImg"/>
          </p:nvPr>
        </p:nvSpPr>
        <p:spPr>
          <a:xfrm>
            <a:off x="1146175" y="696913"/>
            <a:ext cx="4641850" cy="3481387"/>
          </a:xfrm>
          <a:ln/>
        </p:spPr>
      </p:sp>
      <p:sp>
        <p:nvSpPr>
          <p:cNvPr id="1197059"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F3FDAF-237D-4023-969C-412FB30811C3}" type="slidenum">
              <a:rPr lang="en-US" altLang="en-US"/>
              <a:pPr/>
              <a:t>32</a:t>
            </a:fld>
            <a:endParaRPr lang="en-US" altLang="en-US"/>
          </a:p>
        </p:txBody>
      </p:sp>
      <p:sp>
        <p:nvSpPr>
          <p:cNvPr id="1199106" name="Rectangle 2"/>
          <p:cNvSpPr>
            <a:spLocks noChangeArrowheads="1" noTextEdit="1"/>
          </p:cNvSpPr>
          <p:nvPr>
            <p:ph type="sldImg"/>
          </p:nvPr>
        </p:nvSpPr>
        <p:spPr>
          <a:xfrm>
            <a:off x="1146175" y="696913"/>
            <a:ext cx="4641850" cy="3481387"/>
          </a:xfrm>
          <a:ln/>
        </p:spPr>
      </p:sp>
      <p:sp>
        <p:nvSpPr>
          <p:cNvPr id="1199107"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8D03EE-529D-4F87-9F96-A41063318DD4}" type="slidenum">
              <a:rPr lang="en-US" altLang="en-US"/>
              <a:pPr/>
              <a:t>33</a:t>
            </a:fld>
            <a:endParaRPr lang="en-US" altLang="en-US"/>
          </a:p>
        </p:txBody>
      </p:sp>
      <p:sp>
        <p:nvSpPr>
          <p:cNvPr id="1201154" name="Rectangle 2"/>
          <p:cNvSpPr>
            <a:spLocks noChangeArrowheads="1" noTextEdit="1"/>
          </p:cNvSpPr>
          <p:nvPr>
            <p:ph type="sldImg"/>
          </p:nvPr>
        </p:nvSpPr>
        <p:spPr>
          <a:xfrm>
            <a:off x="1146175" y="696913"/>
            <a:ext cx="4641850" cy="3481387"/>
          </a:xfrm>
          <a:ln/>
        </p:spPr>
      </p:sp>
      <p:sp>
        <p:nvSpPr>
          <p:cNvPr id="1201155"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A77C72-F4A7-436F-86A1-255E5A0330BA}" type="slidenum">
              <a:rPr lang="en-US" altLang="en-US"/>
              <a:pPr/>
              <a:t>34</a:t>
            </a:fld>
            <a:endParaRPr lang="en-US" altLang="en-US"/>
          </a:p>
        </p:txBody>
      </p:sp>
      <p:sp>
        <p:nvSpPr>
          <p:cNvPr id="1203202" name="Rectangle 2"/>
          <p:cNvSpPr>
            <a:spLocks noChangeArrowheads="1" noTextEdit="1"/>
          </p:cNvSpPr>
          <p:nvPr>
            <p:ph type="sldImg"/>
          </p:nvPr>
        </p:nvSpPr>
        <p:spPr>
          <a:xfrm>
            <a:off x="1146175" y="696913"/>
            <a:ext cx="4641850" cy="3481387"/>
          </a:xfrm>
          <a:ln/>
        </p:spPr>
      </p:sp>
      <p:sp>
        <p:nvSpPr>
          <p:cNvPr id="1203203"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394896-2966-4EBA-AB3E-71CB0ED2A96B}" type="slidenum">
              <a:rPr lang="en-US" altLang="en-US"/>
              <a:pPr/>
              <a:t>35</a:t>
            </a:fld>
            <a:endParaRPr lang="en-US" altLang="en-US"/>
          </a:p>
        </p:txBody>
      </p:sp>
      <p:sp>
        <p:nvSpPr>
          <p:cNvPr id="1205250" name="Rectangle 2"/>
          <p:cNvSpPr>
            <a:spLocks noChangeArrowheads="1" noTextEdit="1"/>
          </p:cNvSpPr>
          <p:nvPr>
            <p:ph type="sldImg"/>
          </p:nvPr>
        </p:nvSpPr>
        <p:spPr>
          <a:xfrm>
            <a:off x="1146175" y="696913"/>
            <a:ext cx="4641850" cy="3481387"/>
          </a:xfrm>
          <a:ln/>
        </p:spPr>
      </p:sp>
      <p:sp>
        <p:nvSpPr>
          <p:cNvPr id="1205251"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95BF0B-2DD3-4F37-B42C-B9E06243015C}" type="slidenum">
              <a:rPr lang="en-US" altLang="en-US"/>
              <a:pPr/>
              <a:t>36</a:t>
            </a:fld>
            <a:endParaRPr lang="en-US" altLang="en-US"/>
          </a:p>
        </p:txBody>
      </p:sp>
      <p:sp>
        <p:nvSpPr>
          <p:cNvPr id="1209346" name="Rectangle 2"/>
          <p:cNvSpPr>
            <a:spLocks noChangeArrowheads="1" noTextEdit="1"/>
          </p:cNvSpPr>
          <p:nvPr>
            <p:ph type="sldImg"/>
          </p:nvPr>
        </p:nvSpPr>
        <p:spPr>
          <a:xfrm>
            <a:off x="1146175" y="696913"/>
            <a:ext cx="4641850" cy="3481387"/>
          </a:xfrm>
          <a:ln/>
        </p:spPr>
      </p:sp>
      <p:sp>
        <p:nvSpPr>
          <p:cNvPr id="1209347"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CB6A6-D505-48E6-8875-872151BB57FC}" type="slidenum">
              <a:rPr lang="en-US" altLang="en-US"/>
              <a:pPr/>
              <a:t>37</a:t>
            </a:fld>
            <a:endParaRPr lang="en-US" altLang="en-US"/>
          </a:p>
        </p:txBody>
      </p:sp>
      <p:sp>
        <p:nvSpPr>
          <p:cNvPr id="1211394" name="Rectangle 2"/>
          <p:cNvSpPr>
            <a:spLocks noChangeArrowheads="1" noTextEdit="1"/>
          </p:cNvSpPr>
          <p:nvPr>
            <p:ph type="sldImg"/>
          </p:nvPr>
        </p:nvSpPr>
        <p:spPr>
          <a:xfrm>
            <a:off x="1146175" y="696913"/>
            <a:ext cx="4641850" cy="3481387"/>
          </a:xfrm>
          <a:ln/>
        </p:spPr>
      </p:sp>
      <p:sp>
        <p:nvSpPr>
          <p:cNvPr id="1211395"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3DD5DC-A559-4F35-892D-CBD0F74BF004}" type="slidenum">
              <a:rPr lang="en-US" altLang="en-US"/>
              <a:pPr/>
              <a:t>38</a:t>
            </a:fld>
            <a:endParaRPr lang="en-US" altLang="en-US"/>
          </a:p>
        </p:txBody>
      </p:sp>
      <p:sp>
        <p:nvSpPr>
          <p:cNvPr id="1213442" name="Rectangle 2"/>
          <p:cNvSpPr>
            <a:spLocks noChangeArrowheads="1" noTextEdit="1"/>
          </p:cNvSpPr>
          <p:nvPr>
            <p:ph type="sldImg"/>
          </p:nvPr>
        </p:nvSpPr>
        <p:spPr>
          <a:xfrm>
            <a:off x="1146175" y="696913"/>
            <a:ext cx="4641850" cy="3481387"/>
          </a:xfrm>
          <a:ln/>
        </p:spPr>
      </p:sp>
      <p:sp>
        <p:nvSpPr>
          <p:cNvPr id="1213443"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6ECB5B-885B-41A0-98C6-7E49517C89CF}" type="slidenum">
              <a:rPr lang="en-US" altLang="en-US"/>
              <a:pPr/>
              <a:t>39</a:t>
            </a:fld>
            <a:endParaRPr lang="en-US" altLang="en-US"/>
          </a:p>
        </p:txBody>
      </p:sp>
      <p:sp>
        <p:nvSpPr>
          <p:cNvPr id="1215490" name="Rectangle 2"/>
          <p:cNvSpPr>
            <a:spLocks noChangeArrowheads="1" noTextEdit="1"/>
          </p:cNvSpPr>
          <p:nvPr>
            <p:ph type="sldImg"/>
          </p:nvPr>
        </p:nvSpPr>
        <p:spPr>
          <a:xfrm>
            <a:off x="1146175" y="696913"/>
            <a:ext cx="4641850" cy="3481387"/>
          </a:xfrm>
          <a:ln/>
        </p:spPr>
      </p:sp>
      <p:sp>
        <p:nvSpPr>
          <p:cNvPr id="1215491"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C24351-9A53-436A-A1A2-4C186D7AFD72}" type="slidenum">
              <a:rPr lang="en-US" altLang="en-US"/>
              <a:pPr/>
              <a:t>4</a:t>
            </a:fld>
            <a:endParaRPr lang="en-US" altLang="en-US"/>
          </a:p>
        </p:txBody>
      </p:sp>
      <p:sp>
        <p:nvSpPr>
          <p:cNvPr id="1115138" name="Rectangle 2"/>
          <p:cNvSpPr>
            <a:spLocks noChangeArrowheads="1" noTextEdit="1"/>
          </p:cNvSpPr>
          <p:nvPr>
            <p:ph type="sldImg"/>
          </p:nvPr>
        </p:nvSpPr>
        <p:spPr>
          <a:xfrm>
            <a:off x="1101725" y="687388"/>
            <a:ext cx="4679950" cy="3509962"/>
          </a:xfrm>
          <a:ln/>
        </p:spPr>
      </p:sp>
      <p:sp>
        <p:nvSpPr>
          <p:cNvPr id="1115139" name="Rectangle 3"/>
          <p:cNvSpPr>
            <a:spLocks noGrp="1" noChangeArrowheads="1"/>
          </p:cNvSpPr>
          <p:nvPr>
            <p:ph type="body" idx="1"/>
          </p:nvPr>
        </p:nvSpPr>
        <p:spPr>
          <a:xfrm>
            <a:off x="908050" y="4425950"/>
            <a:ext cx="5067300" cy="4195763"/>
          </a:xfrm>
          <a:noFill/>
          <a:ln/>
        </p:spPr>
        <p:txBody>
          <a:bodyPr lIns="92337" tIns="46168" rIns="92337" bIns="46168"/>
          <a:lstStyle/>
          <a:p>
            <a:r>
              <a:rPr lang="en-US" altLang="en-US"/>
              <a:t>It turns out that if you were to go out and sample many, many times, most sample statistics that you could calculate would follow a normal distribution.  </a:t>
            </a:r>
          </a:p>
          <a:p>
            <a:endParaRPr lang="en-US" altLang="en-US"/>
          </a:p>
          <a:p>
            <a:r>
              <a:rPr lang="en-US" altLang="en-US"/>
              <a:t>What are the 2 parameters (from last time) that define any normal distribution?</a:t>
            </a:r>
          </a:p>
          <a:p>
            <a:r>
              <a:rPr lang="en-US" altLang="en-US"/>
              <a:t>Remember that a normal curve is characterized by two parameters, a mean and a variability (SD)</a:t>
            </a:r>
          </a:p>
          <a:p>
            <a:r>
              <a:rPr lang="en-US" altLang="en-US"/>
              <a:t>What do you think the mean value of a sample statistic would be?  The standard deviation?</a:t>
            </a:r>
          </a:p>
          <a:p>
            <a:r>
              <a:rPr lang="en-US" altLang="en-US"/>
              <a:t>Remember standard deviation is natural variability of the population</a:t>
            </a:r>
          </a:p>
          <a:p>
            <a:r>
              <a:rPr lang="en-US" altLang="en-US"/>
              <a:t>Standard error can be standard error of the mean or standard error of the odds ratio or standard error of the difference of 2 means, etc.  The standard error of any sample statistic.</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D09339-2727-483F-BCA0-4FB5CB168D4D}" type="slidenum">
              <a:rPr lang="en-US" altLang="en-US"/>
              <a:pPr/>
              <a:t>40</a:t>
            </a:fld>
            <a:endParaRPr lang="en-US" altLang="en-US"/>
          </a:p>
        </p:txBody>
      </p:sp>
      <p:sp>
        <p:nvSpPr>
          <p:cNvPr id="1219586" name="Rectangle 2"/>
          <p:cNvSpPr>
            <a:spLocks noChangeArrowheads="1" noTextEdit="1"/>
          </p:cNvSpPr>
          <p:nvPr>
            <p:ph type="sldImg"/>
          </p:nvPr>
        </p:nvSpPr>
        <p:spPr>
          <a:xfrm>
            <a:off x="1146175" y="696913"/>
            <a:ext cx="4641850" cy="3481387"/>
          </a:xfrm>
          <a:ln/>
        </p:spPr>
      </p:sp>
      <p:sp>
        <p:nvSpPr>
          <p:cNvPr id="1219587"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AD85E1-F6A4-4253-A8C1-548F7C1DF3DE}" type="slidenum">
              <a:rPr lang="en-US" altLang="en-US"/>
              <a:pPr/>
              <a:t>41</a:t>
            </a:fld>
            <a:endParaRPr lang="en-US" altLang="en-US"/>
          </a:p>
        </p:txBody>
      </p:sp>
      <p:sp>
        <p:nvSpPr>
          <p:cNvPr id="1221634" name="Rectangle 2"/>
          <p:cNvSpPr>
            <a:spLocks noChangeArrowheads="1" noTextEdit="1"/>
          </p:cNvSpPr>
          <p:nvPr>
            <p:ph type="sldImg"/>
          </p:nvPr>
        </p:nvSpPr>
        <p:spPr>
          <a:xfrm>
            <a:off x="1146175" y="696913"/>
            <a:ext cx="4641850" cy="3481387"/>
          </a:xfrm>
          <a:ln/>
        </p:spPr>
      </p:sp>
      <p:sp>
        <p:nvSpPr>
          <p:cNvPr id="1221635"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30A12D-ACE5-4500-B618-3DF8F07BE6E8}" type="slidenum">
              <a:rPr lang="en-US" altLang="en-US"/>
              <a:pPr/>
              <a:t>42</a:t>
            </a:fld>
            <a:endParaRPr lang="en-US" altLang="en-US"/>
          </a:p>
        </p:txBody>
      </p:sp>
      <p:sp>
        <p:nvSpPr>
          <p:cNvPr id="1223682" name="Rectangle 2"/>
          <p:cNvSpPr>
            <a:spLocks noChangeArrowheads="1" noTextEdit="1"/>
          </p:cNvSpPr>
          <p:nvPr>
            <p:ph type="sldImg"/>
          </p:nvPr>
        </p:nvSpPr>
        <p:spPr>
          <a:xfrm>
            <a:off x="1146175" y="696913"/>
            <a:ext cx="4641850" cy="3481387"/>
          </a:xfrm>
          <a:ln/>
        </p:spPr>
      </p:sp>
      <p:sp>
        <p:nvSpPr>
          <p:cNvPr id="1223683"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6CFD4B-BF21-49F7-9E09-06DAFAD00D20}" type="slidenum">
              <a:rPr lang="en-US" altLang="en-US"/>
              <a:pPr/>
              <a:t>43</a:t>
            </a:fld>
            <a:endParaRPr lang="en-US" altLang="en-US"/>
          </a:p>
        </p:txBody>
      </p:sp>
      <p:sp>
        <p:nvSpPr>
          <p:cNvPr id="1225730" name="Rectangle 2"/>
          <p:cNvSpPr>
            <a:spLocks noChangeArrowheads="1" noTextEdit="1"/>
          </p:cNvSpPr>
          <p:nvPr>
            <p:ph type="sldImg"/>
          </p:nvPr>
        </p:nvSpPr>
        <p:spPr>
          <a:xfrm>
            <a:off x="1146175" y="696913"/>
            <a:ext cx="4641850" cy="3481387"/>
          </a:xfrm>
          <a:ln/>
        </p:spPr>
      </p:sp>
      <p:sp>
        <p:nvSpPr>
          <p:cNvPr id="1225731"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D0854-28A8-413B-8C22-6977683C8C6B}" type="slidenum">
              <a:rPr lang="en-US" altLang="en-US"/>
              <a:pPr/>
              <a:t>44</a:t>
            </a:fld>
            <a:endParaRPr lang="en-US" altLang="en-US"/>
          </a:p>
        </p:txBody>
      </p:sp>
      <p:sp>
        <p:nvSpPr>
          <p:cNvPr id="1227778" name="Rectangle 2"/>
          <p:cNvSpPr>
            <a:spLocks noChangeArrowheads="1" noTextEdit="1"/>
          </p:cNvSpPr>
          <p:nvPr>
            <p:ph type="sldImg"/>
          </p:nvPr>
        </p:nvSpPr>
        <p:spPr>
          <a:xfrm>
            <a:off x="1146175" y="696913"/>
            <a:ext cx="4641850" cy="3481387"/>
          </a:xfrm>
          <a:ln/>
        </p:spPr>
      </p:sp>
      <p:sp>
        <p:nvSpPr>
          <p:cNvPr id="1227779"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EACA4C-0FF1-4A93-AEE2-3FD0BF53AEC5}" type="slidenum">
              <a:rPr lang="en-US" altLang="en-US"/>
              <a:pPr/>
              <a:t>45</a:t>
            </a:fld>
            <a:endParaRPr lang="en-US" altLang="en-US"/>
          </a:p>
        </p:txBody>
      </p:sp>
      <p:sp>
        <p:nvSpPr>
          <p:cNvPr id="1229826" name="Rectangle 2"/>
          <p:cNvSpPr>
            <a:spLocks noChangeArrowheads="1" noTextEdit="1"/>
          </p:cNvSpPr>
          <p:nvPr>
            <p:ph type="sldImg"/>
          </p:nvPr>
        </p:nvSpPr>
        <p:spPr>
          <a:xfrm>
            <a:off x="1146175" y="696913"/>
            <a:ext cx="4641850" cy="3481387"/>
          </a:xfrm>
          <a:ln/>
        </p:spPr>
      </p:sp>
      <p:sp>
        <p:nvSpPr>
          <p:cNvPr id="1229827"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845482-A11D-43CE-9E5B-D4677FED98A5}" type="slidenum">
              <a:rPr lang="en-US" altLang="en-US"/>
              <a:pPr/>
              <a:t>46</a:t>
            </a:fld>
            <a:endParaRPr lang="en-US" altLang="en-US"/>
          </a:p>
        </p:txBody>
      </p:sp>
      <p:sp>
        <p:nvSpPr>
          <p:cNvPr id="1231874" name="Rectangle 2"/>
          <p:cNvSpPr>
            <a:spLocks noChangeArrowheads="1" noTextEdit="1"/>
          </p:cNvSpPr>
          <p:nvPr>
            <p:ph type="sldImg"/>
          </p:nvPr>
        </p:nvSpPr>
        <p:spPr>
          <a:xfrm>
            <a:off x="1146175" y="696913"/>
            <a:ext cx="4641850" cy="3481387"/>
          </a:xfrm>
          <a:ln/>
        </p:spPr>
      </p:sp>
      <p:sp>
        <p:nvSpPr>
          <p:cNvPr id="1231875"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3AFD5B-5EE9-43C5-A15A-682EA837C909}" type="slidenum">
              <a:rPr lang="en-US" altLang="en-US"/>
              <a:pPr/>
              <a:t>47</a:t>
            </a:fld>
            <a:endParaRPr lang="en-US" altLang="en-US"/>
          </a:p>
        </p:txBody>
      </p:sp>
      <p:sp>
        <p:nvSpPr>
          <p:cNvPr id="1233922" name="Rectangle 2"/>
          <p:cNvSpPr>
            <a:spLocks noChangeArrowheads="1" noTextEdit="1"/>
          </p:cNvSpPr>
          <p:nvPr>
            <p:ph type="sldImg"/>
          </p:nvPr>
        </p:nvSpPr>
        <p:spPr>
          <a:xfrm>
            <a:off x="1146175" y="696913"/>
            <a:ext cx="4641850" cy="3481387"/>
          </a:xfrm>
          <a:ln/>
        </p:spPr>
      </p:sp>
      <p:sp>
        <p:nvSpPr>
          <p:cNvPr id="1233923"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C9039-4DED-40E7-82B5-3B7846D27B46}" type="slidenum">
              <a:rPr lang="en-US" altLang="en-US"/>
              <a:pPr/>
              <a:t>5</a:t>
            </a:fld>
            <a:endParaRPr lang="en-US" altLang="en-US"/>
          </a:p>
        </p:txBody>
      </p:sp>
      <p:sp>
        <p:nvSpPr>
          <p:cNvPr id="1117186" name="Rectangle 2"/>
          <p:cNvSpPr>
            <a:spLocks noChangeArrowheads="1" noTextEdit="1"/>
          </p:cNvSpPr>
          <p:nvPr>
            <p:ph type="sldImg"/>
          </p:nvPr>
        </p:nvSpPr>
        <p:spPr>
          <a:xfrm>
            <a:off x="1146175" y="696913"/>
            <a:ext cx="4641850" cy="3481387"/>
          </a:xfrm>
          <a:ln/>
        </p:spPr>
      </p:sp>
      <p:sp>
        <p:nvSpPr>
          <p:cNvPr id="1117187"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2FA484-D39B-4FD6-B632-3640EB80EE52}" type="slidenum">
              <a:rPr lang="en-US" altLang="en-US"/>
              <a:pPr/>
              <a:t>6</a:t>
            </a:fld>
            <a:endParaRPr lang="en-US" altLang="en-US"/>
          </a:p>
        </p:txBody>
      </p:sp>
      <p:sp>
        <p:nvSpPr>
          <p:cNvPr id="1119234" name="Rectangle 2"/>
          <p:cNvSpPr>
            <a:spLocks noChangeArrowheads="1" noTextEdit="1"/>
          </p:cNvSpPr>
          <p:nvPr>
            <p:ph type="sldImg"/>
          </p:nvPr>
        </p:nvSpPr>
        <p:spPr>
          <a:xfrm>
            <a:off x="1146175" y="696913"/>
            <a:ext cx="4641850" cy="3481387"/>
          </a:xfrm>
          <a:ln/>
        </p:spPr>
      </p:sp>
      <p:sp>
        <p:nvSpPr>
          <p:cNvPr id="1119235"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0415C6-FB2F-4B58-87DD-F241E7EC5E57}" type="slidenum">
              <a:rPr lang="en-US" altLang="en-US"/>
              <a:pPr/>
              <a:t>7</a:t>
            </a:fld>
            <a:endParaRPr lang="en-US" altLang="en-US"/>
          </a:p>
        </p:txBody>
      </p:sp>
      <p:sp>
        <p:nvSpPr>
          <p:cNvPr id="1121282" name="Rectangle 2"/>
          <p:cNvSpPr>
            <a:spLocks noChangeArrowheads="1" noTextEdit="1"/>
          </p:cNvSpPr>
          <p:nvPr>
            <p:ph type="sldImg"/>
          </p:nvPr>
        </p:nvSpPr>
        <p:spPr>
          <a:xfrm>
            <a:off x="1146175" y="696913"/>
            <a:ext cx="4641850" cy="3481387"/>
          </a:xfrm>
          <a:ln/>
        </p:spPr>
      </p:sp>
      <p:sp>
        <p:nvSpPr>
          <p:cNvPr id="1121283"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C76F7B-8CA5-4FD3-9D87-F2A8CFBDE17E}" type="slidenum">
              <a:rPr lang="en-US" altLang="en-US"/>
              <a:pPr/>
              <a:t>8</a:t>
            </a:fld>
            <a:endParaRPr lang="en-US" altLang="en-US"/>
          </a:p>
        </p:txBody>
      </p:sp>
      <p:sp>
        <p:nvSpPr>
          <p:cNvPr id="1123330" name="Rectangle 2"/>
          <p:cNvSpPr>
            <a:spLocks noChangeArrowheads="1" noTextEdit="1"/>
          </p:cNvSpPr>
          <p:nvPr>
            <p:ph type="sldImg"/>
          </p:nvPr>
        </p:nvSpPr>
        <p:spPr>
          <a:xfrm>
            <a:off x="1146175" y="696913"/>
            <a:ext cx="4641850" cy="3481387"/>
          </a:xfrm>
          <a:ln/>
        </p:spPr>
      </p:sp>
      <p:sp>
        <p:nvSpPr>
          <p:cNvPr id="1123331"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E0BCA6-DE28-4964-B8F4-19287C03CC11}" type="slidenum">
              <a:rPr lang="en-US" altLang="en-US"/>
              <a:pPr/>
              <a:t>9</a:t>
            </a:fld>
            <a:endParaRPr lang="en-US" altLang="en-US"/>
          </a:p>
        </p:txBody>
      </p:sp>
      <p:sp>
        <p:nvSpPr>
          <p:cNvPr id="1125378" name="Rectangle 2"/>
          <p:cNvSpPr>
            <a:spLocks noChangeArrowheads="1" noTextEdit="1"/>
          </p:cNvSpPr>
          <p:nvPr>
            <p:ph type="sldImg"/>
          </p:nvPr>
        </p:nvSpPr>
        <p:spPr>
          <a:xfrm>
            <a:off x="1146175" y="696913"/>
            <a:ext cx="4641850" cy="3481387"/>
          </a:xfrm>
          <a:ln/>
        </p:spPr>
      </p:sp>
      <p:sp>
        <p:nvSpPr>
          <p:cNvPr id="1125379" name="Rectangle 3"/>
          <p:cNvSpPr>
            <a:spLocks noGrp="1" noChangeArrowheads="1"/>
          </p:cNvSpPr>
          <p:nvPr>
            <p:ph type="body" idx="1"/>
          </p:nvPr>
        </p:nvSpPr>
        <p:spPr>
          <a:xfrm>
            <a:off x="923925" y="4410075"/>
            <a:ext cx="5086350" cy="4176713"/>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791201"/>
            <a:ext cx="8001000" cy="1066801"/>
          </a:xfrm>
        </p:spPr>
        <p:txBody>
          <a:bodyPr/>
          <a:lstStyle/>
          <a:p>
            <a:r>
              <a:rPr lang="en-US"/>
              <a:t>Click to edit Master title style</a:t>
            </a:r>
            <a:endParaRPr lang="en-US" dirty="0"/>
          </a:p>
        </p:txBody>
      </p:sp>
      <p:sp>
        <p:nvSpPr>
          <p:cNvPr id="3" name="Subtitle 2"/>
          <p:cNvSpPr>
            <a:spLocks noGrp="1"/>
          </p:cNvSpPr>
          <p:nvPr>
            <p:ph type="subTitle" idx="1"/>
          </p:nvPr>
        </p:nvSpPr>
        <p:spPr>
          <a:xfrm>
            <a:off x="762000" y="2514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descr="logo2011.png"/>
          <p:cNvPicPr>
            <a:picLocks noChangeAspect="1"/>
          </p:cNvPicPr>
          <p:nvPr/>
        </p:nvPicPr>
        <p:blipFill>
          <a:blip r:embed="rId2" cstate="print"/>
          <a:stretch>
            <a:fillRect/>
          </a:stretch>
        </p:blipFill>
        <p:spPr>
          <a:xfrm rot="5400000">
            <a:off x="5281612" y="2995614"/>
            <a:ext cx="6858000" cy="866775"/>
          </a:xfrm>
          <a:prstGeom prst="rect">
            <a:avLst/>
          </a:prstGeom>
          <a:solidFill>
            <a:schemeClr val="tx1"/>
          </a:solidFill>
          <a:ln>
            <a:noFill/>
          </a:ln>
        </p:spPr>
      </p:pic>
      <p:sp>
        <p:nvSpPr>
          <p:cNvPr id="5" name="Rectangle 4"/>
          <p:cNvSpPr/>
          <p:nvPr/>
        </p:nvSpPr>
        <p:spPr>
          <a:xfrm>
            <a:off x="8229600" y="0"/>
            <a:ext cx="914400"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0736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19523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2179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621792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1365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0"/>
            <a:ext cx="8686800" cy="1143000"/>
          </a:xfrm>
        </p:spPr>
        <p:txBody>
          <a:bodyPr/>
          <a:lstStyle/>
          <a:p>
            <a:r>
              <a:rPr lang="en-US"/>
              <a:t>Click to edit Master title style</a:t>
            </a:r>
          </a:p>
        </p:txBody>
      </p:sp>
      <p:sp>
        <p:nvSpPr>
          <p:cNvPr id="3" name="Content Placeholder 2"/>
          <p:cNvSpPr>
            <a:spLocks noGrp="1"/>
          </p:cNvSpPr>
          <p:nvPr>
            <p:ph idx="1"/>
          </p:nvPr>
        </p:nvSpPr>
        <p:spPr>
          <a:xfrm>
            <a:off x="228600" y="228600"/>
            <a:ext cx="8686800" cy="5410200"/>
          </a:xfrm>
        </p:spPr>
        <p:txBody>
          <a:bodyPr/>
          <a:lstStyle>
            <a:lvl1pPr>
              <a:buClr>
                <a:schemeClr val="tx2">
                  <a:lumMod val="75000"/>
                </a:schemeClr>
              </a:buClr>
              <a:defRPr/>
            </a:lvl1pPr>
            <a:lvl2pPr>
              <a:buClr>
                <a:schemeClr val="tx2">
                  <a:lumMod val="75000"/>
                </a:schemeClr>
              </a:buClr>
              <a:defRPr/>
            </a:lvl2pPr>
            <a:lvl3pPr>
              <a:buClr>
                <a:schemeClr val="tx2">
                  <a:lumMod val="75000"/>
                </a:schemeClr>
              </a:buClr>
              <a:defRPr/>
            </a:lvl3pPr>
            <a:lvl4pPr>
              <a:buClr>
                <a:schemeClr val="tx2">
                  <a:lumMod val="75000"/>
                </a:schemeClr>
              </a:buClr>
              <a:defRPr/>
            </a:lvl4pPr>
            <a:lvl5pPr>
              <a:buClr>
                <a:schemeClr val="tx2">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1748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1"/>
            <a:ext cx="7772400" cy="1143000"/>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228600" y="96012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pic>
        <p:nvPicPr>
          <p:cNvPr id="7" name="Picture 6" descr="logo2011.png"/>
          <p:cNvPicPr>
            <a:picLocks noChangeAspect="1"/>
          </p:cNvPicPr>
          <p:nvPr/>
        </p:nvPicPr>
        <p:blipFill>
          <a:blip r:embed="rId2" cstate="print"/>
          <a:stretch>
            <a:fillRect/>
          </a:stretch>
        </p:blipFill>
        <p:spPr>
          <a:xfrm rot="5400000">
            <a:off x="5281612" y="2995614"/>
            <a:ext cx="6858000" cy="866775"/>
          </a:xfrm>
          <a:prstGeom prst="rect">
            <a:avLst/>
          </a:prstGeom>
          <a:solidFill>
            <a:schemeClr val="tx1"/>
          </a:solidFill>
          <a:ln>
            <a:noFill/>
          </a:ln>
        </p:spPr>
      </p:pic>
      <p:sp>
        <p:nvSpPr>
          <p:cNvPr id="5" name="Rectangle 4"/>
          <p:cNvSpPr/>
          <p:nvPr/>
        </p:nvSpPr>
        <p:spPr>
          <a:xfrm>
            <a:off x="8229600" y="0"/>
            <a:ext cx="914400"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9756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320040"/>
            <a:ext cx="4267200" cy="4785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20040"/>
            <a:ext cx="4267200" cy="4785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577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0"/>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37161"/>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868680"/>
            <a:ext cx="4040188"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3" y="137161"/>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8203" y="868680"/>
            <a:ext cx="4041775"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182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1112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294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695949"/>
            <a:ext cx="3008313" cy="1162051"/>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49847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37161"/>
            <a:ext cx="3008313" cy="52857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881132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4864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228600"/>
            <a:ext cx="5486400" cy="49377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828800" y="60531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8773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5715000"/>
            <a:ext cx="9144000" cy="1143000"/>
          </a:xfrm>
          <a:prstGeom prst="rect">
            <a:avLst/>
          </a:prstGeom>
          <a:solidFill>
            <a:schemeClr val="tx1">
              <a:lumMod val="85000"/>
              <a:lumOff val="15000"/>
            </a:schemeClr>
          </a:solidFill>
          <a:ln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7150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52400" y="152400"/>
            <a:ext cx="8839200" cy="5410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p:cNvCxnSpPr/>
          <p:nvPr/>
        </p:nvCxnSpPr>
        <p:spPr>
          <a:xfrm>
            <a:off x="0" y="5715000"/>
            <a:ext cx="9144000" cy="0"/>
          </a:xfrm>
          <a:prstGeom prst="line">
            <a:avLst/>
          </a:prstGeom>
          <a:ln w="50800" cmpd="thinThick"/>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8822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b="1" kern="1200">
          <a:solidFill>
            <a:srgbClr val="FFFF00"/>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7.w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8.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image" Target="../media/image10.wmf"/><Relationship Id="rId4" Type="http://schemas.openxmlformats.org/officeDocument/2006/relationships/oleObject" Target="../embeddings/oleObject10.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2.wmf"/><Relationship Id="rId4" Type="http://schemas.openxmlformats.org/officeDocument/2006/relationships/oleObject" Target="../embeddings/oleObject12.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3.wmf"/><Relationship Id="rId4" Type="http://schemas.openxmlformats.org/officeDocument/2006/relationships/oleObject" Target="../embeddings/oleObject13.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4.wmf"/><Relationship Id="rId4" Type="http://schemas.openxmlformats.org/officeDocument/2006/relationships/oleObject" Target="../embeddings/oleObject14.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5.wmf"/><Relationship Id="rId4" Type="http://schemas.openxmlformats.org/officeDocument/2006/relationships/oleObject" Target="../embeddings/oleObject15.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44.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17.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18.wmf"/></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45.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21.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18.w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971" name="Rectangle 3"/>
          <p:cNvSpPr>
            <a:spLocks noGrp="1" noChangeArrowheads="1"/>
          </p:cNvSpPr>
          <p:nvPr>
            <p:ph type="subTitle" idx="1"/>
          </p:nvPr>
        </p:nvSpPr>
        <p:spPr/>
        <p:txBody>
          <a:bodyPr/>
          <a:lstStyle/>
          <a:p>
            <a:r>
              <a:rPr lang="en-US" altLang="en-US" b="1" dirty="0">
                <a:ea typeface="Arial Unicode MS" pitchFamily="34" charset="-128"/>
              </a:rPr>
              <a:t>Probability Distributions; Expected Value</a:t>
            </a:r>
            <a:endParaRPr lang="en-US" altLang="en-US" dirty="0"/>
          </a:p>
        </p:txBody>
      </p:sp>
      <p:sp>
        <p:nvSpPr>
          <p:cNvPr id="3" name="Title 2"/>
          <p:cNvSpPr>
            <a:spLocks noGrp="1"/>
          </p:cNvSpPr>
          <p:nvPr>
            <p:ph type="ctrTitle"/>
          </p:nvPr>
        </p:nvSpPr>
        <p:spPr/>
        <p:txBody>
          <a:bodyPr/>
          <a:lstStyle/>
          <a:p>
            <a:r>
              <a:rPr lang="en-US" dirty="0"/>
              <a:t>Finite 8-5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450" name="Rectangle 2"/>
          <p:cNvSpPr>
            <a:spLocks noGrp="1" noChangeArrowheads="1"/>
          </p:cNvSpPr>
          <p:nvPr>
            <p:ph type="title"/>
          </p:nvPr>
        </p:nvSpPr>
        <p:spPr/>
        <p:txBody>
          <a:bodyPr/>
          <a:lstStyle/>
          <a:p>
            <a:r>
              <a:rPr lang="en-US" altLang="en-US" dirty="0"/>
              <a:t>Practice Question</a:t>
            </a:r>
          </a:p>
        </p:txBody>
      </p:sp>
      <p:sp>
        <p:nvSpPr>
          <p:cNvPr id="1128451" name="Rectangle 3"/>
          <p:cNvSpPr>
            <a:spLocks noGrp="1" noChangeArrowheads="1"/>
          </p:cNvSpPr>
          <p:nvPr>
            <p:ph idx="4294967295"/>
          </p:nvPr>
        </p:nvSpPr>
        <p:spPr>
          <a:xfrm>
            <a:off x="685800" y="457200"/>
            <a:ext cx="7772400" cy="4114800"/>
          </a:xfrm>
        </p:spPr>
        <p:txBody>
          <a:bodyPr/>
          <a:lstStyle/>
          <a:p>
            <a:pPr marL="609600" indent="-609600">
              <a:spcBef>
                <a:spcPct val="0"/>
              </a:spcBef>
              <a:buClrTx/>
              <a:buSzTx/>
              <a:buFontTx/>
              <a:buNone/>
            </a:pPr>
            <a:r>
              <a:rPr lang="en-US" altLang="en-US" sz="2800" dirty="0">
                <a:latin typeface="Times New Roman" panose="02020603050405020304" pitchFamily="18" charset="0"/>
                <a:ea typeface="Arial Unicode MS" pitchFamily="34" charset="-128"/>
              </a:rPr>
              <a:t>	If you toss a die, what’s the probability that you roll a 3 or less?   </a:t>
            </a:r>
          </a:p>
          <a:p>
            <a:pPr marL="609600" indent="-609600">
              <a:spcBef>
                <a:spcPct val="0"/>
              </a:spcBef>
              <a:buClrTx/>
              <a:buSzTx/>
              <a:buFontTx/>
              <a:buNone/>
            </a:pPr>
            <a:endParaRPr lang="en-US" altLang="en-US" sz="2800" dirty="0">
              <a:latin typeface="Times New Roman" panose="02020603050405020304" pitchFamily="18" charset="0"/>
              <a:ea typeface="Arial Unicode MS" pitchFamily="34" charset="-128"/>
            </a:endParaRP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1/6</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1/3</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1/2</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5/6</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450" name="Rectangle 2"/>
          <p:cNvSpPr>
            <a:spLocks noGrp="1" noChangeArrowheads="1"/>
          </p:cNvSpPr>
          <p:nvPr>
            <p:ph type="title"/>
          </p:nvPr>
        </p:nvSpPr>
        <p:spPr/>
        <p:txBody>
          <a:bodyPr/>
          <a:lstStyle/>
          <a:p>
            <a:r>
              <a:rPr lang="en-US" altLang="en-US" dirty="0"/>
              <a:t>Practice Question</a:t>
            </a:r>
          </a:p>
        </p:txBody>
      </p:sp>
      <p:sp>
        <p:nvSpPr>
          <p:cNvPr id="1128451" name="Rectangle 3"/>
          <p:cNvSpPr>
            <a:spLocks noGrp="1" noChangeArrowheads="1"/>
          </p:cNvSpPr>
          <p:nvPr>
            <p:ph idx="4294967295"/>
          </p:nvPr>
        </p:nvSpPr>
        <p:spPr>
          <a:xfrm>
            <a:off x="685800" y="457200"/>
            <a:ext cx="7772400" cy="4114800"/>
          </a:xfrm>
        </p:spPr>
        <p:txBody>
          <a:bodyPr/>
          <a:lstStyle/>
          <a:p>
            <a:pPr marL="609600" indent="-609600">
              <a:spcBef>
                <a:spcPct val="0"/>
              </a:spcBef>
              <a:buClrTx/>
              <a:buSzTx/>
              <a:buFontTx/>
              <a:buNone/>
            </a:pPr>
            <a:r>
              <a:rPr lang="en-US" altLang="en-US" sz="2800" dirty="0">
                <a:latin typeface="Times New Roman" panose="02020603050405020304" pitchFamily="18" charset="0"/>
                <a:ea typeface="Arial Unicode MS" pitchFamily="34" charset="-128"/>
              </a:rPr>
              <a:t>	If you toss a die, what’s the probability that you roll a 3 or less?   </a:t>
            </a:r>
          </a:p>
          <a:p>
            <a:pPr marL="609600" indent="-609600">
              <a:spcBef>
                <a:spcPct val="0"/>
              </a:spcBef>
              <a:buClrTx/>
              <a:buSzTx/>
              <a:buFontTx/>
              <a:buNone/>
            </a:pPr>
            <a:endParaRPr lang="en-US" altLang="en-US" sz="2800" dirty="0">
              <a:latin typeface="Times New Roman" panose="02020603050405020304" pitchFamily="18" charset="0"/>
              <a:ea typeface="Arial Unicode MS" pitchFamily="34" charset="-128"/>
            </a:endParaRP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1/6</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1/3</a:t>
            </a:r>
          </a:p>
          <a:p>
            <a:pPr marL="609600" indent="-609600">
              <a:spcBef>
                <a:spcPct val="0"/>
              </a:spcBef>
              <a:buClrTx/>
              <a:buSzTx/>
              <a:buFontTx/>
              <a:buAutoNum type="alphaLcPeriod"/>
            </a:pPr>
            <a:r>
              <a:rPr lang="en-US" altLang="en-US" sz="2800" b="1" dirty="0">
                <a:latin typeface="Times New Roman" panose="02020603050405020304" pitchFamily="18" charset="0"/>
                <a:ea typeface="Arial Unicode MS" pitchFamily="34" charset="-128"/>
              </a:rPr>
              <a:t>1/2</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5/6</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1.0</a:t>
            </a:r>
          </a:p>
        </p:txBody>
      </p:sp>
    </p:spTree>
    <p:extLst>
      <p:ext uri="{BB962C8B-B14F-4D97-AF65-F5344CB8AC3E}">
        <p14:creationId xmlns:p14="http://schemas.microsoft.com/office/powerpoint/2010/main" val="160009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546" name="Rectangle 2"/>
          <p:cNvSpPr>
            <a:spLocks noGrp="1" noChangeArrowheads="1"/>
          </p:cNvSpPr>
          <p:nvPr>
            <p:ph type="title"/>
          </p:nvPr>
        </p:nvSpPr>
        <p:spPr/>
        <p:txBody>
          <a:bodyPr/>
          <a:lstStyle/>
          <a:p>
            <a:r>
              <a:rPr lang="en-US" altLang="en-US" dirty="0"/>
              <a:t>Practice Question</a:t>
            </a:r>
          </a:p>
        </p:txBody>
      </p:sp>
      <p:sp>
        <p:nvSpPr>
          <p:cNvPr id="1132547" name="Rectangle 3"/>
          <p:cNvSpPr>
            <a:spLocks noGrp="1" noChangeArrowheads="1"/>
          </p:cNvSpPr>
          <p:nvPr>
            <p:ph idx="1"/>
          </p:nvPr>
        </p:nvSpPr>
        <p:spPr>
          <a:xfrm>
            <a:off x="609600" y="457200"/>
            <a:ext cx="7772400" cy="4114800"/>
          </a:xfrm>
        </p:spPr>
        <p:txBody>
          <a:bodyPr/>
          <a:lstStyle/>
          <a:p>
            <a:pPr marL="609600" indent="-609600">
              <a:spcBef>
                <a:spcPct val="0"/>
              </a:spcBef>
              <a:buClrTx/>
              <a:buSzTx/>
              <a:buFontTx/>
              <a:buNone/>
            </a:pPr>
            <a:r>
              <a:rPr lang="en-US" altLang="en-US" sz="2800" dirty="0">
                <a:latin typeface="Times New Roman" panose="02020603050405020304" pitchFamily="18" charset="0"/>
                <a:ea typeface="Arial Unicode MS" pitchFamily="34" charset="-128"/>
              </a:rPr>
              <a:t>	Two dice are rolled and the sum of the face values is six?  What is the probability that at least one of the dice came up a 3?</a:t>
            </a:r>
          </a:p>
          <a:p>
            <a:pPr marL="609600" indent="-609600">
              <a:spcBef>
                <a:spcPct val="0"/>
              </a:spcBef>
              <a:buClrTx/>
              <a:buSzTx/>
              <a:buFontTx/>
              <a:buNone/>
            </a:pPr>
            <a:endParaRPr lang="en-US" altLang="en-US" sz="2800" dirty="0">
              <a:latin typeface="Times New Roman" panose="02020603050405020304" pitchFamily="18" charset="0"/>
              <a:ea typeface="Arial Unicode MS" pitchFamily="34" charset="-128"/>
            </a:endParaRP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1/5</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2/3</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1/2</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5/6</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1.0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546" name="Rectangle 2"/>
          <p:cNvSpPr>
            <a:spLocks noGrp="1" noChangeArrowheads="1"/>
          </p:cNvSpPr>
          <p:nvPr>
            <p:ph type="title"/>
          </p:nvPr>
        </p:nvSpPr>
        <p:spPr/>
        <p:txBody>
          <a:bodyPr/>
          <a:lstStyle/>
          <a:p>
            <a:r>
              <a:rPr lang="en-US" altLang="en-US" dirty="0"/>
              <a:t>Practice Question</a:t>
            </a:r>
          </a:p>
        </p:txBody>
      </p:sp>
      <p:sp>
        <p:nvSpPr>
          <p:cNvPr id="1132547" name="Rectangle 3"/>
          <p:cNvSpPr>
            <a:spLocks noGrp="1" noChangeArrowheads="1"/>
          </p:cNvSpPr>
          <p:nvPr>
            <p:ph idx="1"/>
          </p:nvPr>
        </p:nvSpPr>
        <p:spPr>
          <a:xfrm>
            <a:off x="609600" y="457200"/>
            <a:ext cx="7772400" cy="4114800"/>
          </a:xfrm>
        </p:spPr>
        <p:txBody>
          <a:bodyPr/>
          <a:lstStyle/>
          <a:p>
            <a:pPr marL="609600" indent="-609600">
              <a:spcBef>
                <a:spcPct val="0"/>
              </a:spcBef>
              <a:buClrTx/>
              <a:buSzTx/>
              <a:buFontTx/>
              <a:buNone/>
            </a:pPr>
            <a:r>
              <a:rPr lang="en-US" altLang="en-US" sz="2800" dirty="0">
                <a:latin typeface="Times New Roman" panose="02020603050405020304" pitchFamily="18" charset="0"/>
                <a:ea typeface="Arial Unicode MS" pitchFamily="34" charset="-128"/>
              </a:rPr>
              <a:t>	Two dice are rolled and the sum of the face values is six?  What is the probability that at least one of the dice came up a 3?</a:t>
            </a:r>
          </a:p>
          <a:p>
            <a:pPr marL="609600" indent="-609600">
              <a:spcBef>
                <a:spcPct val="0"/>
              </a:spcBef>
              <a:buClrTx/>
              <a:buSzTx/>
              <a:buFontTx/>
              <a:buNone/>
            </a:pPr>
            <a:endParaRPr lang="en-US" altLang="en-US" sz="2800" dirty="0">
              <a:latin typeface="Times New Roman" panose="02020603050405020304" pitchFamily="18" charset="0"/>
              <a:ea typeface="Arial Unicode MS" pitchFamily="34" charset="-128"/>
            </a:endParaRPr>
          </a:p>
          <a:p>
            <a:pPr marL="609600" indent="-609600">
              <a:spcBef>
                <a:spcPct val="0"/>
              </a:spcBef>
              <a:buClrTx/>
              <a:buSzTx/>
              <a:buFontTx/>
              <a:buAutoNum type="alphaLcPeriod"/>
            </a:pPr>
            <a:r>
              <a:rPr lang="en-US" altLang="en-US" sz="2800" b="1" dirty="0">
                <a:latin typeface="Times New Roman" panose="02020603050405020304" pitchFamily="18" charset="0"/>
                <a:ea typeface="Arial Unicode MS" pitchFamily="34" charset="-128"/>
              </a:rPr>
              <a:t>1/5</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2/3</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1/2</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5/6</a:t>
            </a:r>
          </a:p>
          <a:p>
            <a:pPr marL="609600" indent="-609600">
              <a:spcBef>
                <a:spcPct val="0"/>
              </a:spcBef>
              <a:buClrTx/>
              <a:buSzTx/>
              <a:buFontTx/>
              <a:buAutoNum type="alphaLcPeriod"/>
            </a:pPr>
            <a:r>
              <a:rPr lang="en-US" altLang="en-US" sz="2800" dirty="0">
                <a:latin typeface="Times New Roman" panose="02020603050405020304" pitchFamily="18" charset="0"/>
                <a:ea typeface="Arial Unicode MS" pitchFamily="34" charset="-128"/>
              </a:rPr>
              <a:t>1.0</a:t>
            </a:r>
          </a:p>
        </p:txBody>
      </p:sp>
      <p:sp>
        <p:nvSpPr>
          <p:cNvPr id="6" name="Text Box 4"/>
          <p:cNvSpPr txBox="1">
            <a:spLocks noChangeArrowheads="1"/>
          </p:cNvSpPr>
          <p:nvPr/>
        </p:nvSpPr>
        <p:spPr bwMode="auto">
          <a:xfrm>
            <a:off x="3810000" y="3124200"/>
            <a:ext cx="4648200" cy="1927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400"/>
              <a:t>How can you get a 6 on two dice? 1-5, 5-1, 2-4, 4-2, 3-3</a:t>
            </a:r>
          </a:p>
          <a:p>
            <a:pPr eaLnBrk="1" hangingPunct="1">
              <a:spcBef>
                <a:spcPct val="50000"/>
              </a:spcBef>
            </a:pPr>
            <a:r>
              <a:rPr lang="en-US" altLang="en-US" sz="2400"/>
              <a:t>One of these five has a 3. </a:t>
            </a:r>
          </a:p>
          <a:p>
            <a:pPr eaLnBrk="1" hangingPunct="1">
              <a:spcBef>
                <a:spcPct val="50000"/>
              </a:spcBef>
            </a:pPr>
            <a:r>
              <a:rPr lang="en-US" altLang="en-US" sz="2400">
                <a:sym typeface="Symbol" panose="05050102010706020507" pitchFamily="18" charset="2"/>
              </a:rPr>
              <a:t></a:t>
            </a:r>
            <a:r>
              <a:rPr lang="en-US" altLang="en-US" sz="2400"/>
              <a:t>1/5 </a:t>
            </a:r>
          </a:p>
        </p:txBody>
      </p:sp>
    </p:spTree>
    <p:extLst>
      <p:ext uri="{BB962C8B-B14F-4D97-AF65-F5344CB8AC3E}">
        <p14:creationId xmlns:p14="http://schemas.microsoft.com/office/powerpoint/2010/main" val="242188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42" name="Rectangle 2"/>
          <p:cNvSpPr>
            <a:spLocks noGrp="1" noChangeArrowheads="1"/>
          </p:cNvSpPr>
          <p:nvPr>
            <p:ph type="title"/>
          </p:nvPr>
        </p:nvSpPr>
        <p:spPr/>
        <p:txBody>
          <a:bodyPr/>
          <a:lstStyle/>
          <a:p>
            <a:r>
              <a:rPr lang="en-US" altLang="en-US" sz="3200" b="1" dirty="0">
                <a:ea typeface="Arial Unicode MS" pitchFamily="34" charset="-128"/>
              </a:rPr>
              <a:t>Expected Value</a:t>
            </a:r>
            <a:endParaRPr lang="en-US" altLang="en-US" sz="2800" b="1" i="1" dirty="0">
              <a:latin typeface="Times New Roman" panose="02020603050405020304" pitchFamily="18" charset="0"/>
              <a:ea typeface="Arial Unicode MS" pitchFamily="34" charset="-128"/>
            </a:endParaRPr>
          </a:p>
        </p:txBody>
      </p:sp>
      <p:sp>
        <p:nvSpPr>
          <p:cNvPr id="1136643" name="Rectangle 3"/>
          <p:cNvSpPr>
            <a:spLocks noGrp="1" noChangeArrowheads="1"/>
          </p:cNvSpPr>
          <p:nvPr>
            <p:ph idx="1"/>
          </p:nvPr>
        </p:nvSpPr>
        <p:spPr/>
        <p:txBody>
          <a:bodyPr/>
          <a:lstStyle/>
          <a:p>
            <a:r>
              <a:rPr lang="en-US" altLang="en-US" dirty="0"/>
              <a:t>All probability distributions are characterized by an expected value (mean).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8690" name="Rectangle 2"/>
          <p:cNvSpPr>
            <a:spLocks noGrp="1" noChangeArrowheads="1"/>
          </p:cNvSpPr>
          <p:nvPr>
            <p:ph type="title"/>
          </p:nvPr>
        </p:nvSpPr>
        <p:spPr/>
        <p:txBody>
          <a:bodyPr/>
          <a:lstStyle/>
          <a:p>
            <a:r>
              <a:rPr lang="en-US" altLang="en-US" sz="3200">
                <a:ea typeface="Arial Unicode MS" pitchFamily="34" charset="-128"/>
              </a:rPr>
              <a:t>Expected value of a random variable </a:t>
            </a:r>
          </a:p>
        </p:txBody>
      </p:sp>
      <p:sp>
        <p:nvSpPr>
          <p:cNvPr id="1138691" name="Rectangle 3"/>
          <p:cNvSpPr>
            <a:spLocks noGrp="1" noChangeArrowheads="1"/>
          </p:cNvSpPr>
          <p:nvPr>
            <p:ph idx="1"/>
          </p:nvPr>
        </p:nvSpPr>
        <p:spPr/>
        <p:txBody>
          <a:bodyPr/>
          <a:lstStyle/>
          <a:p>
            <a:r>
              <a:rPr lang="en-US" altLang="en-US" sz="2800">
                <a:cs typeface="Times New Roman" panose="02020603050405020304" pitchFamily="18" charset="0"/>
              </a:rPr>
              <a:t>Expected value is just the average or mean (µ) of random variable </a:t>
            </a:r>
            <a:r>
              <a:rPr lang="en-US" altLang="en-US" sz="2800" i="1">
                <a:cs typeface="Times New Roman" panose="02020603050405020304" pitchFamily="18" charset="0"/>
              </a:rPr>
              <a:t>x</a:t>
            </a:r>
            <a:r>
              <a:rPr lang="en-US" altLang="en-US" sz="2800">
                <a:cs typeface="Times New Roman" panose="02020603050405020304" pitchFamily="18" charset="0"/>
              </a:rPr>
              <a:t>.  </a:t>
            </a:r>
          </a:p>
          <a:p>
            <a:endParaRPr lang="en-US" altLang="en-US" sz="2800">
              <a:cs typeface="Times New Roman" panose="02020603050405020304" pitchFamily="18" charset="0"/>
            </a:endParaRPr>
          </a:p>
          <a:p>
            <a:r>
              <a:rPr lang="en-US" altLang="en-US" sz="2800">
                <a:cs typeface="Times New Roman" panose="02020603050405020304" pitchFamily="18" charset="0"/>
              </a:rPr>
              <a:t>It’s sometimes called a “weighted average” because more frequent values of X are weighted more highly in the average.</a:t>
            </a:r>
            <a:endParaRPr lang="en-US" altLang="en-US" sz="2800">
              <a:ea typeface="Arial Unicode MS" pitchFamily="34" charset="-128"/>
            </a:endParaRPr>
          </a:p>
          <a:p>
            <a:endParaRPr lang="en-US" altLang="en-US" sz="2800">
              <a:ea typeface="Arial Unicode MS" pitchFamily="34" charset="-128"/>
            </a:endParaRPr>
          </a:p>
          <a:p>
            <a:r>
              <a:rPr lang="en-US" altLang="en-US" sz="2800">
                <a:ea typeface="Arial Unicode MS" pitchFamily="34" charset="-128"/>
              </a:rPr>
              <a:t>It’s also how we expect X to behave on-average over the long run (“frequentist” view again).</a:t>
            </a:r>
          </a:p>
          <a:p>
            <a:pPr>
              <a:buFont typeface="Wingdings" panose="05000000000000000000" pitchFamily="2" charset="2"/>
              <a:buNone/>
            </a:pPr>
            <a:endParaRPr lang="en-US" altLang="en-US" sz="2800">
              <a:ea typeface="Arial Unicode MS"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0738" name="Rectangle 2"/>
          <p:cNvSpPr>
            <a:spLocks noGrp="1" noChangeArrowheads="1"/>
          </p:cNvSpPr>
          <p:nvPr>
            <p:ph type="title"/>
          </p:nvPr>
        </p:nvSpPr>
        <p:spPr/>
        <p:txBody>
          <a:bodyPr/>
          <a:lstStyle/>
          <a:p>
            <a:r>
              <a:rPr lang="en-US" altLang="en-US">
                <a:latin typeface="Arial Unicode MS" pitchFamily="34" charset="-128"/>
                <a:ea typeface="Arial Unicode MS" pitchFamily="34" charset="-128"/>
              </a:rPr>
              <a:t>Expected value, formally</a:t>
            </a:r>
          </a:p>
        </p:txBody>
      </p:sp>
      <p:graphicFrame>
        <p:nvGraphicFramePr>
          <p:cNvPr id="1140745" name="Object 9"/>
          <p:cNvGraphicFramePr>
            <a:graphicFrameLocks noGrp="1" noChangeAspect="1"/>
          </p:cNvGraphicFramePr>
          <p:nvPr>
            <p:ph idx="1"/>
            <p:extLst>
              <p:ext uri="{D42A27DB-BD31-4B8C-83A1-F6EECF244321}">
                <p14:modId xmlns:p14="http://schemas.microsoft.com/office/powerpoint/2010/main" val="2914097409"/>
              </p:ext>
            </p:extLst>
          </p:nvPr>
        </p:nvGraphicFramePr>
        <p:xfrm>
          <a:off x="4133850" y="1447800"/>
          <a:ext cx="1181100" cy="381000"/>
        </p:xfrm>
        <a:graphic>
          <a:graphicData uri="http://schemas.openxmlformats.org/presentationml/2006/ole">
            <mc:AlternateContent xmlns:mc="http://schemas.openxmlformats.org/markup-compatibility/2006">
              <mc:Choice xmlns:v="urn:schemas-microsoft-com:vml" Requires="v">
                <p:oleObj spid="_x0000_s1140753" r:id="rId4" imgW="1180588" imgH="380835" progId="Equation.3">
                  <p:embed/>
                </p:oleObj>
              </mc:Choice>
              <mc:Fallback>
                <p:oleObj r:id="rId4" imgW="1180588" imgH="380835"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33850" y="1447800"/>
                        <a:ext cx="1181100" cy="3810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40739" name="Object 3"/>
          <p:cNvGraphicFramePr>
            <a:graphicFrameLocks noChangeAspect="1"/>
          </p:cNvGraphicFramePr>
          <p:nvPr>
            <p:extLst>
              <p:ext uri="{D42A27DB-BD31-4B8C-83A1-F6EECF244321}">
                <p14:modId xmlns:p14="http://schemas.microsoft.com/office/powerpoint/2010/main" val="1067464927"/>
              </p:ext>
            </p:extLst>
          </p:nvPr>
        </p:nvGraphicFramePr>
        <p:xfrm>
          <a:off x="2235200" y="1371600"/>
          <a:ext cx="4551363" cy="1392238"/>
        </p:xfrm>
        <a:graphic>
          <a:graphicData uri="http://schemas.openxmlformats.org/presentationml/2006/ole">
            <mc:AlternateContent xmlns:mc="http://schemas.openxmlformats.org/markup-compatibility/2006">
              <mc:Choice xmlns:v="urn:schemas-microsoft-com:vml" Requires="v">
                <p:oleObj spid="_x0000_s1140754" name="Equation" r:id="rId6" imgW="1117440" imgH="342720" progId="Equation.3">
                  <p:embed/>
                </p:oleObj>
              </mc:Choice>
              <mc:Fallback>
                <p:oleObj name="Equation" r:id="rId6" imgW="1117440" imgH="34272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35200" y="1371600"/>
                        <a:ext cx="4551363" cy="1392238"/>
                      </a:xfrm>
                      <a:prstGeom prst="rect">
                        <a:avLst/>
                      </a:prstGeom>
                      <a:solidFill>
                        <a:schemeClr val="accent5">
                          <a:lumMod val="40000"/>
                          <a:lumOff val="60000"/>
                        </a:schemeClr>
                      </a:solidFill>
                      <a:ln w="9525">
                        <a:solidFill>
                          <a:schemeClr val="tx1"/>
                        </a:solidFill>
                        <a:miter lim="800000"/>
                        <a:headEnd/>
                        <a:tailEnd/>
                      </a:ln>
                    </p:spPr>
                  </p:pic>
                </p:oleObj>
              </mc:Fallback>
            </mc:AlternateContent>
          </a:graphicData>
        </a:graphic>
      </p:graphicFrame>
      <p:sp>
        <p:nvSpPr>
          <p:cNvPr id="1140740" name="Text Box 4"/>
          <p:cNvSpPr txBox="1">
            <a:spLocks noChangeArrowheads="1"/>
          </p:cNvSpPr>
          <p:nvPr/>
        </p:nvSpPr>
        <p:spPr bwMode="auto">
          <a:xfrm>
            <a:off x="538163" y="728663"/>
            <a:ext cx="6248400" cy="4730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spcBef>
                <a:spcPct val="50000"/>
              </a:spcBef>
            </a:pPr>
            <a:r>
              <a:rPr lang="en-US" altLang="en-US" sz="2800" dirty="0">
                <a:latin typeface="Times New Roman" panose="02020603050405020304" pitchFamily="18" charset="0"/>
              </a:rPr>
              <a:t>Discrete case: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82" name="Rectangle 2"/>
          <p:cNvSpPr>
            <a:spLocks noGrp="1" noChangeArrowheads="1"/>
          </p:cNvSpPr>
          <p:nvPr>
            <p:ph type="title"/>
          </p:nvPr>
        </p:nvSpPr>
        <p:spPr/>
        <p:txBody>
          <a:bodyPr/>
          <a:lstStyle/>
          <a:p>
            <a:r>
              <a:rPr lang="en-US" altLang="en-US"/>
              <a:t>Symbol Interlude</a:t>
            </a:r>
          </a:p>
        </p:txBody>
      </p:sp>
      <p:sp>
        <p:nvSpPr>
          <p:cNvPr id="1146883" name="Rectangle 3"/>
          <p:cNvSpPr>
            <a:spLocks noGrp="1" noChangeArrowheads="1"/>
          </p:cNvSpPr>
          <p:nvPr>
            <p:ph idx="1"/>
          </p:nvPr>
        </p:nvSpPr>
        <p:spPr/>
        <p:txBody>
          <a:bodyPr/>
          <a:lstStyle/>
          <a:p>
            <a:r>
              <a:rPr lang="en-US" altLang="en-US"/>
              <a:t>E(X) = </a:t>
            </a:r>
            <a:r>
              <a:rPr lang="en-US" altLang="en-US">
                <a:cs typeface="Tahoma" panose="020B0604030504040204" pitchFamily="34" charset="0"/>
              </a:rPr>
              <a:t>µ </a:t>
            </a:r>
          </a:p>
          <a:p>
            <a:pPr lvl="1"/>
            <a:r>
              <a:rPr lang="en-US" altLang="en-US">
                <a:cs typeface="Tahoma" panose="020B0604030504040204" pitchFamily="34" charset="0"/>
              </a:rPr>
              <a:t>these symbols are used interchangeably</a:t>
            </a:r>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p:txBody>
          <a:bodyPr/>
          <a:lstStyle/>
          <a:p>
            <a:r>
              <a:rPr lang="en-US" altLang="en-US">
                <a:latin typeface="Arial Unicode MS" pitchFamily="34" charset="-128"/>
                <a:ea typeface="Arial Unicode MS" pitchFamily="34" charset="-128"/>
              </a:rPr>
              <a:t>Example: expected value</a:t>
            </a:r>
          </a:p>
        </p:txBody>
      </p:sp>
      <p:sp>
        <p:nvSpPr>
          <p:cNvPr id="1142787" name="Rectangle 3"/>
          <p:cNvSpPr>
            <a:spLocks noGrp="1" noChangeArrowheads="1"/>
          </p:cNvSpPr>
          <p:nvPr>
            <p:ph idx="1"/>
          </p:nvPr>
        </p:nvSpPr>
        <p:spPr>
          <a:xfrm>
            <a:off x="609600" y="323850"/>
            <a:ext cx="7772400" cy="4343400"/>
          </a:xfrm>
        </p:spPr>
        <p:txBody>
          <a:bodyPr/>
          <a:lstStyle/>
          <a:p>
            <a:r>
              <a:rPr lang="en-US" altLang="en-US" sz="2800" dirty="0">
                <a:latin typeface="Arial Unicode MS" pitchFamily="34" charset="-128"/>
                <a:ea typeface="Arial Unicode MS" pitchFamily="34" charset="-128"/>
              </a:rPr>
              <a:t>Recall the following probability distribution of ER arrivals:</a:t>
            </a:r>
            <a:endParaRPr lang="en-US" altLang="en-US" dirty="0">
              <a:latin typeface="Arial Unicode MS" pitchFamily="34" charset="-128"/>
              <a:ea typeface="Arial Unicode MS" pitchFamily="34" charset="-128"/>
            </a:endParaRPr>
          </a:p>
        </p:txBody>
      </p:sp>
      <p:grpSp>
        <p:nvGrpSpPr>
          <p:cNvPr id="1142788" name="Group 4"/>
          <p:cNvGrpSpPr>
            <a:grpSpLocks/>
          </p:cNvGrpSpPr>
          <p:nvPr/>
        </p:nvGrpSpPr>
        <p:grpSpPr bwMode="auto">
          <a:xfrm>
            <a:off x="1601361" y="1771018"/>
            <a:ext cx="5791200" cy="838200"/>
            <a:chOff x="-3" y="-3"/>
            <a:chExt cx="2230" cy="754"/>
          </a:xfrm>
        </p:grpSpPr>
        <p:grpSp>
          <p:nvGrpSpPr>
            <p:cNvPr id="1142789" name="Group 5"/>
            <p:cNvGrpSpPr>
              <a:grpSpLocks/>
            </p:cNvGrpSpPr>
            <p:nvPr/>
          </p:nvGrpSpPr>
          <p:grpSpPr bwMode="auto">
            <a:xfrm>
              <a:off x="0" y="0"/>
              <a:ext cx="2224" cy="748"/>
              <a:chOff x="0" y="0"/>
              <a:chExt cx="2224" cy="748"/>
            </a:xfrm>
          </p:grpSpPr>
          <p:grpSp>
            <p:nvGrpSpPr>
              <p:cNvPr id="1142790" name="Group 6"/>
              <p:cNvGrpSpPr>
                <a:grpSpLocks/>
              </p:cNvGrpSpPr>
              <p:nvPr/>
            </p:nvGrpSpPr>
            <p:grpSpPr bwMode="auto">
              <a:xfrm>
                <a:off x="0" y="0"/>
                <a:ext cx="399" cy="374"/>
                <a:chOff x="0" y="0"/>
                <a:chExt cx="399" cy="374"/>
              </a:xfrm>
            </p:grpSpPr>
            <p:sp>
              <p:nvSpPr>
                <p:cNvPr id="1142791" name="Rectangle 7"/>
                <p:cNvSpPr>
                  <a:spLocks noChangeArrowheads="1"/>
                </p:cNvSpPr>
                <p:nvPr/>
              </p:nvSpPr>
              <p:spPr bwMode="auto">
                <a:xfrm>
                  <a:off x="43" y="0"/>
                  <a:ext cx="313"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i="1">
                      <a:latin typeface="Arial Unicode MS" pitchFamily="34" charset="-128"/>
                      <a:ea typeface="Arial Unicode MS" pitchFamily="34" charset="-128"/>
                    </a:rPr>
                    <a:t>x</a:t>
                  </a:r>
                  <a:endParaRPr lang="en-US" altLang="en-US" sz="2400">
                    <a:latin typeface="Arial Unicode MS" pitchFamily="34" charset="-128"/>
                    <a:ea typeface="Arial Unicode MS" pitchFamily="34" charset="-128"/>
                  </a:endParaRPr>
                </a:p>
                <a:p>
                  <a:endParaRPr lang="en-US" altLang="en-US" sz="2400">
                    <a:latin typeface="Times New Roman" panose="02020603050405020304" pitchFamily="18" charset="0"/>
                  </a:endParaRPr>
                </a:p>
              </p:txBody>
            </p:sp>
            <p:sp>
              <p:nvSpPr>
                <p:cNvPr id="1142792" name="Rectangle 8"/>
                <p:cNvSpPr>
                  <a:spLocks noChangeArrowheads="1"/>
                </p:cNvSpPr>
                <p:nvPr/>
              </p:nvSpPr>
              <p:spPr bwMode="auto">
                <a:xfrm>
                  <a:off x="0" y="0"/>
                  <a:ext cx="399"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42793" name="Group 9"/>
              <p:cNvGrpSpPr>
                <a:grpSpLocks/>
              </p:cNvGrpSpPr>
              <p:nvPr/>
            </p:nvGrpSpPr>
            <p:grpSpPr bwMode="auto">
              <a:xfrm>
                <a:off x="399" y="0"/>
                <a:ext cx="365" cy="374"/>
                <a:chOff x="399" y="0"/>
                <a:chExt cx="365" cy="374"/>
              </a:xfrm>
            </p:grpSpPr>
            <p:sp>
              <p:nvSpPr>
                <p:cNvPr id="1142794" name="Rectangle 10"/>
                <p:cNvSpPr>
                  <a:spLocks noChangeArrowheads="1"/>
                </p:cNvSpPr>
                <p:nvPr/>
              </p:nvSpPr>
              <p:spPr bwMode="auto">
                <a:xfrm>
                  <a:off x="442" y="0"/>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10</a:t>
                  </a:r>
                </a:p>
                <a:p>
                  <a:endParaRPr lang="en-US" altLang="en-US" sz="2400">
                    <a:latin typeface="Times New Roman" panose="02020603050405020304" pitchFamily="18" charset="0"/>
                  </a:endParaRPr>
                </a:p>
              </p:txBody>
            </p:sp>
            <p:sp>
              <p:nvSpPr>
                <p:cNvPr id="1142795" name="Rectangle 11"/>
                <p:cNvSpPr>
                  <a:spLocks noChangeArrowheads="1"/>
                </p:cNvSpPr>
                <p:nvPr/>
              </p:nvSpPr>
              <p:spPr bwMode="auto">
                <a:xfrm>
                  <a:off x="399" y="0"/>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42796" name="Group 12"/>
              <p:cNvGrpSpPr>
                <a:grpSpLocks/>
              </p:cNvGrpSpPr>
              <p:nvPr/>
            </p:nvGrpSpPr>
            <p:grpSpPr bwMode="auto">
              <a:xfrm>
                <a:off x="764" y="0"/>
                <a:ext cx="365" cy="374"/>
                <a:chOff x="764" y="0"/>
                <a:chExt cx="365" cy="374"/>
              </a:xfrm>
            </p:grpSpPr>
            <p:sp>
              <p:nvSpPr>
                <p:cNvPr id="1142797" name="Rectangle 13"/>
                <p:cNvSpPr>
                  <a:spLocks noChangeArrowheads="1"/>
                </p:cNvSpPr>
                <p:nvPr/>
              </p:nvSpPr>
              <p:spPr bwMode="auto">
                <a:xfrm>
                  <a:off x="807" y="0"/>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11</a:t>
                  </a:r>
                </a:p>
                <a:p>
                  <a:endParaRPr lang="en-US" altLang="en-US" sz="2400">
                    <a:latin typeface="Times New Roman" panose="02020603050405020304" pitchFamily="18" charset="0"/>
                  </a:endParaRPr>
                </a:p>
              </p:txBody>
            </p:sp>
            <p:sp>
              <p:nvSpPr>
                <p:cNvPr id="1142798" name="Rectangle 14"/>
                <p:cNvSpPr>
                  <a:spLocks noChangeArrowheads="1"/>
                </p:cNvSpPr>
                <p:nvPr/>
              </p:nvSpPr>
              <p:spPr bwMode="auto">
                <a:xfrm>
                  <a:off x="764" y="0"/>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42799" name="Group 15"/>
              <p:cNvGrpSpPr>
                <a:grpSpLocks/>
              </p:cNvGrpSpPr>
              <p:nvPr/>
            </p:nvGrpSpPr>
            <p:grpSpPr bwMode="auto">
              <a:xfrm>
                <a:off x="1129" y="0"/>
                <a:ext cx="365" cy="374"/>
                <a:chOff x="1129" y="0"/>
                <a:chExt cx="365" cy="374"/>
              </a:xfrm>
            </p:grpSpPr>
            <p:sp>
              <p:nvSpPr>
                <p:cNvPr id="1142800" name="Rectangle 16"/>
                <p:cNvSpPr>
                  <a:spLocks noChangeArrowheads="1"/>
                </p:cNvSpPr>
                <p:nvPr/>
              </p:nvSpPr>
              <p:spPr bwMode="auto">
                <a:xfrm>
                  <a:off x="1172" y="0"/>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12</a:t>
                  </a:r>
                </a:p>
                <a:p>
                  <a:endParaRPr lang="en-US" altLang="en-US" sz="2400">
                    <a:latin typeface="Times New Roman" panose="02020603050405020304" pitchFamily="18" charset="0"/>
                  </a:endParaRPr>
                </a:p>
              </p:txBody>
            </p:sp>
            <p:sp>
              <p:nvSpPr>
                <p:cNvPr id="1142801" name="Rectangle 17"/>
                <p:cNvSpPr>
                  <a:spLocks noChangeArrowheads="1"/>
                </p:cNvSpPr>
                <p:nvPr/>
              </p:nvSpPr>
              <p:spPr bwMode="auto">
                <a:xfrm>
                  <a:off x="1129" y="0"/>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42802" name="Group 18"/>
              <p:cNvGrpSpPr>
                <a:grpSpLocks/>
              </p:cNvGrpSpPr>
              <p:nvPr/>
            </p:nvGrpSpPr>
            <p:grpSpPr bwMode="auto">
              <a:xfrm>
                <a:off x="1494" y="0"/>
                <a:ext cx="365" cy="374"/>
                <a:chOff x="1494" y="0"/>
                <a:chExt cx="365" cy="374"/>
              </a:xfrm>
            </p:grpSpPr>
            <p:sp>
              <p:nvSpPr>
                <p:cNvPr id="1142803" name="Rectangle 19"/>
                <p:cNvSpPr>
                  <a:spLocks noChangeArrowheads="1"/>
                </p:cNvSpPr>
                <p:nvPr/>
              </p:nvSpPr>
              <p:spPr bwMode="auto">
                <a:xfrm>
                  <a:off x="1537" y="0"/>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13</a:t>
                  </a:r>
                </a:p>
                <a:p>
                  <a:endParaRPr lang="en-US" altLang="en-US" sz="2400">
                    <a:latin typeface="Times New Roman" panose="02020603050405020304" pitchFamily="18" charset="0"/>
                  </a:endParaRPr>
                </a:p>
              </p:txBody>
            </p:sp>
            <p:sp>
              <p:nvSpPr>
                <p:cNvPr id="1142804" name="Rectangle 20"/>
                <p:cNvSpPr>
                  <a:spLocks noChangeArrowheads="1"/>
                </p:cNvSpPr>
                <p:nvPr/>
              </p:nvSpPr>
              <p:spPr bwMode="auto">
                <a:xfrm>
                  <a:off x="1494" y="0"/>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42805" name="Group 21"/>
              <p:cNvGrpSpPr>
                <a:grpSpLocks/>
              </p:cNvGrpSpPr>
              <p:nvPr/>
            </p:nvGrpSpPr>
            <p:grpSpPr bwMode="auto">
              <a:xfrm>
                <a:off x="1859" y="0"/>
                <a:ext cx="365" cy="374"/>
                <a:chOff x="1859" y="0"/>
                <a:chExt cx="365" cy="374"/>
              </a:xfrm>
            </p:grpSpPr>
            <p:sp>
              <p:nvSpPr>
                <p:cNvPr id="1142806" name="Rectangle 22"/>
                <p:cNvSpPr>
                  <a:spLocks noChangeArrowheads="1"/>
                </p:cNvSpPr>
                <p:nvPr/>
              </p:nvSpPr>
              <p:spPr bwMode="auto">
                <a:xfrm>
                  <a:off x="1902" y="0"/>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14</a:t>
                  </a:r>
                </a:p>
                <a:p>
                  <a:endParaRPr lang="en-US" altLang="en-US" sz="2400">
                    <a:latin typeface="Times New Roman" panose="02020603050405020304" pitchFamily="18" charset="0"/>
                  </a:endParaRPr>
                </a:p>
              </p:txBody>
            </p:sp>
            <p:sp>
              <p:nvSpPr>
                <p:cNvPr id="1142807" name="Rectangle 23"/>
                <p:cNvSpPr>
                  <a:spLocks noChangeArrowheads="1"/>
                </p:cNvSpPr>
                <p:nvPr/>
              </p:nvSpPr>
              <p:spPr bwMode="auto">
                <a:xfrm>
                  <a:off x="1859" y="0"/>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42808" name="Group 24"/>
              <p:cNvGrpSpPr>
                <a:grpSpLocks/>
              </p:cNvGrpSpPr>
              <p:nvPr/>
            </p:nvGrpSpPr>
            <p:grpSpPr bwMode="auto">
              <a:xfrm>
                <a:off x="0" y="374"/>
                <a:ext cx="399" cy="374"/>
                <a:chOff x="0" y="374"/>
                <a:chExt cx="399" cy="374"/>
              </a:xfrm>
            </p:grpSpPr>
            <p:sp>
              <p:nvSpPr>
                <p:cNvPr id="1142809" name="Rectangle 25"/>
                <p:cNvSpPr>
                  <a:spLocks noChangeArrowheads="1"/>
                </p:cNvSpPr>
                <p:nvPr/>
              </p:nvSpPr>
              <p:spPr bwMode="auto">
                <a:xfrm>
                  <a:off x="43" y="374"/>
                  <a:ext cx="313"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i="1">
                      <a:latin typeface="Arial Unicode MS" pitchFamily="34" charset="-128"/>
                      <a:ea typeface="Arial Unicode MS" pitchFamily="34" charset="-128"/>
                    </a:rPr>
                    <a:t>P(x)</a:t>
                  </a:r>
                  <a:endParaRPr lang="en-US" altLang="en-US" sz="2400">
                    <a:latin typeface="Arial Unicode MS" pitchFamily="34" charset="-128"/>
                    <a:ea typeface="Arial Unicode MS" pitchFamily="34" charset="-128"/>
                  </a:endParaRPr>
                </a:p>
                <a:p>
                  <a:endParaRPr lang="en-US" altLang="en-US" sz="2400">
                    <a:latin typeface="Times New Roman" panose="02020603050405020304" pitchFamily="18" charset="0"/>
                  </a:endParaRPr>
                </a:p>
              </p:txBody>
            </p:sp>
            <p:sp>
              <p:nvSpPr>
                <p:cNvPr id="1142810" name="Rectangle 26"/>
                <p:cNvSpPr>
                  <a:spLocks noChangeArrowheads="1"/>
                </p:cNvSpPr>
                <p:nvPr/>
              </p:nvSpPr>
              <p:spPr bwMode="auto">
                <a:xfrm>
                  <a:off x="0" y="374"/>
                  <a:ext cx="399"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42811" name="Group 27"/>
              <p:cNvGrpSpPr>
                <a:grpSpLocks/>
              </p:cNvGrpSpPr>
              <p:nvPr/>
            </p:nvGrpSpPr>
            <p:grpSpPr bwMode="auto">
              <a:xfrm>
                <a:off x="399" y="374"/>
                <a:ext cx="365" cy="374"/>
                <a:chOff x="399" y="374"/>
                <a:chExt cx="365" cy="374"/>
              </a:xfrm>
            </p:grpSpPr>
            <p:sp>
              <p:nvSpPr>
                <p:cNvPr id="1142812" name="Rectangle 28"/>
                <p:cNvSpPr>
                  <a:spLocks noChangeArrowheads="1"/>
                </p:cNvSpPr>
                <p:nvPr/>
              </p:nvSpPr>
              <p:spPr bwMode="auto">
                <a:xfrm>
                  <a:off x="442" y="374"/>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.4</a:t>
                  </a:r>
                </a:p>
                <a:p>
                  <a:endParaRPr lang="en-US" altLang="en-US" sz="2400">
                    <a:latin typeface="Times New Roman" panose="02020603050405020304" pitchFamily="18" charset="0"/>
                  </a:endParaRPr>
                </a:p>
              </p:txBody>
            </p:sp>
            <p:sp>
              <p:nvSpPr>
                <p:cNvPr id="1142813" name="Rectangle 29"/>
                <p:cNvSpPr>
                  <a:spLocks noChangeArrowheads="1"/>
                </p:cNvSpPr>
                <p:nvPr/>
              </p:nvSpPr>
              <p:spPr bwMode="auto">
                <a:xfrm>
                  <a:off x="399" y="374"/>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42814" name="Group 30"/>
              <p:cNvGrpSpPr>
                <a:grpSpLocks/>
              </p:cNvGrpSpPr>
              <p:nvPr/>
            </p:nvGrpSpPr>
            <p:grpSpPr bwMode="auto">
              <a:xfrm>
                <a:off x="764" y="374"/>
                <a:ext cx="365" cy="374"/>
                <a:chOff x="764" y="374"/>
                <a:chExt cx="365" cy="374"/>
              </a:xfrm>
            </p:grpSpPr>
            <p:sp>
              <p:nvSpPr>
                <p:cNvPr id="1142815" name="Rectangle 31"/>
                <p:cNvSpPr>
                  <a:spLocks noChangeArrowheads="1"/>
                </p:cNvSpPr>
                <p:nvPr/>
              </p:nvSpPr>
              <p:spPr bwMode="auto">
                <a:xfrm>
                  <a:off x="807" y="374"/>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.2</a:t>
                  </a:r>
                </a:p>
                <a:p>
                  <a:endParaRPr lang="en-US" altLang="en-US" sz="2400">
                    <a:latin typeface="Times New Roman" panose="02020603050405020304" pitchFamily="18" charset="0"/>
                  </a:endParaRPr>
                </a:p>
              </p:txBody>
            </p:sp>
            <p:sp>
              <p:nvSpPr>
                <p:cNvPr id="1142816" name="Rectangle 32"/>
                <p:cNvSpPr>
                  <a:spLocks noChangeArrowheads="1"/>
                </p:cNvSpPr>
                <p:nvPr/>
              </p:nvSpPr>
              <p:spPr bwMode="auto">
                <a:xfrm>
                  <a:off x="764" y="374"/>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42817" name="Group 33"/>
              <p:cNvGrpSpPr>
                <a:grpSpLocks/>
              </p:cNvGrpSpPr>
              <p:nvPr/>
            </p:nvGrpSpPr>
            <p:grpSpPr bwMode="auto">
              <a:xfrm>
                <a:off x="1129" y="374"/>
                <a:ext cx="365" cy="374"/>
                <a:chOff x="1129" y="374"/>
                <a:chExt cx="365" cy="374"/>
              </a:xfrm>
            </p:grpSpPr>
            <p:sp>
              <p:nvSpPr>
                <p:cNvPr id="1142818" name="Rectangle 34"/>
                <p:cNvSpPr>
                  <a:spLocks noChangeArrowheads="1"/>
                </p:cNvSpPr>
                <p:nvPr/>
              </p:nvSpPr>
              <p:spPr bwMode="auto">
                <a:xfrm>
                  <a:off x="1172" y="374"/>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.2</a:t>
                  </a:r>
                </a:p>
                <a:p>
                  <a:endParaRPr lang="en-US" altLang="en-US" sz="2400">
                    <a:latin typeface="Times New Roman" panose="02020603050405020304" pitchFamily="18" charset="0"/>
                  </a:endParaRPr>
                </a:p>
              </p:txBody>
            </p:sp>
            <p:sp>
              <p:nvSpPr>
                <p:cNvPr id="1142819" name="Rectangle 35"/>
                <p:cNvSpPr>
                  <a:spLocks noChangeArrowheads="1"/>
                </p:cNvSpPr>
                <p:nvPr/>
              </p:nvSpPr>
              <p:spPr bwMode="auto">
                <a:xfrm>
                  <a:off x="1129" y="374"/>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42820" name="Group 36"/>
              <p:cNvGrpSpPr>
                <a:grpSpLocks/>
              </p:cNvGrpSpPr>
              <p:nvPr/>
            </p:nvGrpSpPr>
            <p:grpSpPr bwMode="auto">
              <a:xfrm>
                <a:off x="1494" y="374"/>
                <a:ext cx="365" cy="374"/>
                <a:chOff x="1494" y="374"/>
                <a:chExt cx="365" cy="374"/>
              </a:xfrm>
            </p:grpSpPr>
            <p:sp>
              <p:nvSpPr>
                <p:cNvPr id="1142821" name="Rectangle 37"/>
                <p:cNvSpPr>
                  <a:spLocks noChangeArrowheads="1"/>
                </p:cNvSpPr>
                <p:nvPr/>
              </p:nvSpPr>
              <p:spPr bwMode="auto">
                <a:xfrm>
                  <a:off x="1537" y="374"/>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a:t>
                  </a:r>
                </a:p>
                <a:p>
                  <a:endParaRPr lang="en-US" altLang="en-US" sz="2400">
                    <a:latin typeface="Times New Roman" panose="02020603050405020304" pitchFamily="18" charset="0"/>
                  </a:endParaRPr>
                </a:p>
              </p:txBody>
            </p:sp>
            <p:sp>
              <p:nvSpPr>
                <p:cNvPr id="1142822" name="Rectangle 38"/>
                <p:cNvSpPr>
                  <a:spLocks noChangeArrowheads="1"/>
                </p:cNvSpPr>
                <p:nvPr/>
              </p:nvSpPr>
              <p:spPr bwMode="auto">
                <a:xfrm>
                  <a:off x="1494" y="374"/>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42823" name="Group 39"/>
              <p:cNvGrpSpPr>
                <a:grpSpLocks/>
              </p:cNvGrpSpPr>
              <p:nvPr/>
            </p:nvGrpSpPr>
            <p:grpSpPr bwMode="auto">
              <a:xfrm>
                <a:off x="1859" y="374"/>
                <a:ext cx="365" cy="374"/>
                <a:chOff x="1859" y="374"/>
                <a:chExt cx="365" cy="374"/>
              </a:xfrm>
            </p:grpSpPr>
            <p:sp>
              <p:nvSpPr>
                <p:cNvPr id="1142824" name="Rectangle 40"/>
                <p:cNvSpPr>
                  <a:spLocks noChangeArrowheads="1"/>
                </p:cNvSpPr>
                <p:nvPr/>
              </p:nvSpPr>
              <p:spPr bwMode="auto">
                <a:xfrm>
                  <a:off x="1902" y="374"/>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a:t>
                  </a:r>
                </a:p>
                <a:p>
                  <a:endParaRPr lang="en-US" altLang="en-US" sz="2400">
                    <a:latin typeface="Times New Roman" panose="02020603050405020304" pitchFamily="18" charset="0"/>
                  </a:endParaRPr>
                </a:p>
              </p:txBody>
            </p:sp>
            <p:sp>
              <p:nvSpPr>
                <p:cNvPr id="1142825" name="Rectangle 41"/>
                <p:cNvSpPr>
                  <a:spLocks noChangeArrowheads="1"/>
                </p:cNvSpPr>
                <p:nvPr/>
              </p:nvSpPr>
              <p:spPr bwMode="auto">
                <a:xfrm>
                  <a:off x="1859" y="374"/>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sp>
          <p:nvSpPr>
            <p:cNvPr id="1142826" name="Rectangle 42"/>
            <p:cNvSpPr>
              <a:spLocks noChangeArrowheads="1"/>
            </p:cNvSpPr>
            <p:nvPr/>
          </p:nvSpPr>
          <p:spPr bwMode="auto">
            <a:xfrm>
              <a:off x="-3" y="-3"/>
              <a:ext cx="2230" cy="754"/>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sp>
        <p:nvSpPr>
          <p:cNvPr id="1142828" name="Rectangle 44"/>
          <p:cNvSpPr>
            <a:spLocks noChangeArrowheads="1"/>
          </p:cNvSpPr>
          <p:nvPr/>
        </p:nvSpPr>
        <p:spPr bwMode="auto">
          <a:xfrm>
            <a:off x="2952750" y="3214688"/>
            <a:ext cx="9144000" cy="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endParaRPr lang="en-US"/>
          </a:p>
        </p:txBody>
      </p:sp>
      <p:graphicFrame>
        <p:nvGraphicFramePr>
          <p:cNvPr id="1142829" name="Object 45"/>
          <p:cNvGraphicFramePr>
            <a:graphicFrameLocks noChangeAspect="1"/>
          </p:cNvGraphicFramePr>
          <p:nvPr>
            <p:extLst>
              <p:ext uri="{D42A27DB-BD31-4B8C-83A1-F6EECF244321}">
                <p14:modId xmlns:p14="http://schemas.microsoft.com/office/powerpoint/2010/main" val="3651775814"/>
              </p:ext>
            </p:extLst>
          </p:nvPr>
        </p:nvGraphicFramePr>
        <p:xfrm>
          <a:off x="1686240" y="3124200"/>
          <a:ext cx="5486400" cy="725487"/>
        </p:xfrm>
        <a:graphic>
          <a:graphicData uri="http://schemas.openxmlformats.org/presentationml/2006/ole">
            <mc:AlternateContent xmlns:mc="http://schemas.openxmlformats.org/markup-compatibility/2006">
              <mc:Choice xmlns:v="urn:schemas-microsoft-com:vml" Requires="v">
                <p:oleObj spid="_x0000_s1142833" r:id="rId4" imgW="3238500" imgH="431800" progId="Equation.3">
                  <p:embed/>
                </p:oleObj>
              </mc:Choice>
              <mc:Fallback>
                <p:oleObj r:id="rId4" imgW="3238500" imgH="431800" progId="Equation.3">
                  <p:embed/>
                  <p:pic>
                    <p:nvPicPr>
                      <p:cNvPr id="0" name="Object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6240" y="3124200"/>
                        <a:ext cx="5486400" cy="725487"/>
                      </a:xfrm>
                      <a:prstGeom prst="rect">
                        <a:avLst/>
                      </a:prstGeom>
                      <a:solidFill>
                        <a:srgbClr val="CCFFFF"/>
                      </a:solidFill>
                      <a:ln w="9525">
                        <a:solidFill>
                          <a:schemeClr val="tx1"/>
                        </a:solidFill>
                        <a:miter lim="800000"/>
                        <a:headEnd/>
                        <a:tailEnd/>
                      </a:ln>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normAutofit fontScale="90000"/>
          </a:bodyPr>
          <a:lstStyle/>
          <a:p>
            <a:r>
              <a:rPr lang="en-US" altLang="en-US">
                <a:latin typeface="Times New Roman" panose="02020603050405020304" pitchFamily="18" charset="0"/>
                <a:cs typeface="Times New Roman" panose="02020603050405020304" pitchFamily="18" charset="0"/>
              </a:rPr>
              <a:t>Sample Mean is a special case of Expected Value…</a:t>
            </a:r>
            <a:endParaRPr lang="en-US" altLang="en-US" sz="3600">
              <a:latin typeface="Times New Roman" panose="02020603050405020304" pitchFamily="18" charset="0"/>
              <a:cs typeface="Times New Roman" panose="02020603050405020304" pitchFamily="18" charset="0"/>
            </a:endParaRPr>
          </a:p>
        </p:txBody>
      </p:sp>
      <p:sp>
        <p:nvSpPr>
          <p:cNvPr id="1144835" name="Rectangle 3"/>
          <p:cNvSpPr>
            <a:spLocks noChangeArrowheads="1"/>
          </p:cNvSpPr>
          <p:nvPr/>
        </p:nvSpPr>
        <p:spPr bwMode="auto">
          <a:xfrm>
            <a:off x="457200" y="104775"/>
            <a:ext cx="7848600" cy="3810000"/>
          </a:xfrm>
          <a:prstGeom prst="rect">
            <a:avLst/>
          </a:prstGeom>
          <a:solidFill>
            <a:srgbClr val="EAEAEA"/>
          </a:solidFill>
          <a:ln w="9525">
            <a:solidFill>
              <a:schemeClr val="accent1"/>
            </a:solidFill>
            <a:miter lim="800000"/>
            <a:headEnd/>
            <a:tailEnd/>
          </a:ln>
        </p:spPr>
        <p:txBody>
          <a:bodyPr/>
          <a:lstStyle/>
          <a:p>
            <a:pPr eaLnBrk="1" hangingPunct="1"/>
            <a:endParaRPr lang="en-US" altLang="en-US" sz="2400" dirty="0">
              <a:solidFill>
                <a:srgbClr val="000000"/>
              </a:solidFill>
              <a:latin typeface="Times New Roman" panose="02020603050405020304" pitchFamily="18" charset="0"/>
              <a:cs typeface="Times New Roman" panose="02020603050405020304" pitchFamily="18" charset="0"/>
            </a:endParaRPr>
          </a:p>
          <a:p>
            <a:pPr eaLnBrk="1" hangingPunct="1"/>
            <a:endParaRPr lang="en-US" altLang="en-US" sz="2400" b="0" dirty="0">
              <a:solidFill>
                <a:srgbClr val="000000"/>
              </a:solidFill>
              <a:latin typeface="Times New Roman" panose="02020603050405020304" pitchFamily="18" charset="0"/>
              <a:cs typeface="Times New Roman" panose="02020603050405020304" pitchFamily="18" charset="0"/>
            </a:endParaRPr>
          </a:p>
          <a:p>
            <a:pPr eaLnBrk="1" hangingPunct="1"/>
            <a:r>
              <a:rPr lang="en-US" altLang="en-US" sz="2400" b="0" dirty="0">
                <a:solidFill>
                  <a:srgbClr val="000000"/>
                </a:solidFill>
                <a:latin typeface="Times New Roman" panose="02020603050405020304" pitchFamily="18" charset="0"/>
                <a:cs typeface="Times New Roman" panose="02020603050405020304" pitchFamily="18" charset="0"/>
              </a:rPr>
              <a:t>Sample mean, for a sample of n subjects:   = </a:t>
            </a:r>
          </a:p>
        </p:txBody>
      </p:sp>
      <p:graphicFrame>
        <p:nvGraphicFramePr>
          <p:cNvPr id="1144836" name="Object 4"/>
          <p:cNvGraphicFramePr>
            <a:graphicFrameLocks noChangeAspect="1"/>
          </p:cNvGraphicFramePr>
          <p:nvPr>
            <p:extLst>
              <p:ext uri="{D42A27DB-BD31-4B8C-83A1-F6EECF244321}">
                <p14:modId xmlns:p14="http://schemas.microsoft.com/office/powerpoint/2010/main" val="4203255593"/>
              </p:ext>
            </p:extLst>
          </p:nvPr>
        </p:nvGraphicFramePr>
        <p:xfrm>
          <a:off x="2152650" y="1428751"/>
          <a:ext cx="4064000" cy="2028825"/>
        </p:xfrm>
        <a:graphic>
          <a:graphicData uri="http://schemas.openxmlformats.org/presentationml/2006/ole">
            <mc:AlternateContent xmlns:mc="http://schemas.openxmlformats.org/markup-compatibility/2006">
              <mc:Choice xmlns:v="urn:schemas-microsoft-com:vml" Requires="v">
                <p:oleObj spid="_x0000_s1144849" name="Equation" r:id="rId4" imgW="1269720" imgH="634680" progId="Equation.3">
                  <p:embed/>
                </p:oleObj>
              </mc:Choice>
              <mc:Fallback>
                <p:oleObj name="Equation" r:id="rId4" imgW="1269720" imgH="6346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2650" y="1428751"/>
                        <a:ext cx="4064000" cy="202882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44837" name="Object 5"/>
          <p:cNvGraphicFramePr>
            <a:graphicFrameLocks noChangeAspect="1"/>
          </p:cNvGraphicFramePr>
          <p:nvPr/>
        </p:nvGraphicFramePr>
        <p:xfrm>
          <a:off x="6216650" y="4529138"/>
          <a:ext cx="379413" cy="676275"/>
        </p:xfrm>
        <a:graphic>
          <a:graphicData uri="http://schemas.openxmlformats.org/presentationml/2006/ole">
            <mc:AlternateContent xmlns:mc="http://schemas.openxmlformats.org/markup-compatibility/2006">
              <mc:Choice xmlns:v="urn:schemas-microsoft-com:vml" Requires="v">
                <p:oleObj spid="_x0000_s1144850" name="Equation" r:id="rId6" imgW="114120" imgH="203040" progId="Equation.3">
                  <p:embed/>
                </p:oleObj>
              </mc:Choice>
              <mc:Fallback>
                <p:oleObj name="Equation" r:id="rId6" imgW="114120" imgH="20304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16650" y="4529138"/>
                        <a:ext cx="379413" cy="6762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144838" name="Group 6"/>
          <p:cNvGrpSpPr>
            <a:grpSpLocks/>
          </p:cNvGrpSpPr>
          <p:nvPr/>
        </p:nvGrpSpPr>
        <p:grpSpPr bwMode="auto">
          <a:xfrm>
            <a:off x="762000" y="3359150"/>
            <a:ext cx="6477000" cy="1508125"/>
            <a:chOff x="720" y="3264"/>
            <a:chExt cx="4080" cy="950"/>
          </a:xfrm>
        </p:grpSpPr>
        <p:sp>
          <p:nvSpPr>
            <p:cNvPr id="1144839" name="Text Box 7"/>
            <p:cNvSpPr txBox="1">
              <a:spLocks noChangeArrowheads="1"/>
            </p:cNvSpPr>
            <p:nvPr/>
          </p:nvSpPr>
          <p:spPr bwMode="auto">
            <a:xfrm>
              <a:off x="720" y="3696"/>
              <a:ext cx="4080" cy="518"/>
            </a:xfrm>
            <a:prstGeom prst="rect">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400" dirty="0"/>
                <a:t>The probability (frequency) of each person in the sample is 1/n.</a:t>
              </a:r>
            </a:p>
          </p:txBody>
        </p:sp>
        <p:sp>
          <p:nvSpPr>
            <p:cNvPr id="1144840" name="Line 8"/>
            <p:cNvSpPr>
              <a:spLocks noChangeShapeType="1"/>
            </p:cNvSpPr>
            <p:nvPr/>
          </p:nvSpPr>
          <p:spPr bwMode="auto">
            <a:xfrm flipV="1">
              <a:off x="3696" y="3264"/>
              <a:ext cx="192" cy="432"/>
            </a:xfrm>
            <a:prstGeom prst="line">
              <a:avLst/>
            </a:prstGeom>
            <a:noFill/>
            <a:ln w="9525">
              <a:solidFill>
                <a:schemeClr val="accent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0018" name="Rectangle 2"/>
          <p:cNvSpPr>
            <a:spLocks noGrp="1" noChangeArrowheads="1"/>
          </p:cNvSpPr>
          <p:nvPr>
            <p:ph type="title"/>
          </p:nvPr>
        </p:nvSpPr>
        <p:spPr/>
        <p:txBody>
          <a:bodyPr/>
          <a:lstStyle/>
          <a:p>
            <a:r>
              <a:rPr lang="en-US" altLang="en-US"/>
              <a:t>Random Variable</a:t>
            </a:r>
          </a:p>
        </p:txBody>
      </p:sp>
      <p:sp>
        <p:nvSpPr>
          <p:cNvPr id="1110019" name="Rectangle 3"/>
          <p:cNvSpPr>
            <a:spLocks noGrp="1" noChangeArrowheads="1"/>
          </p:cNvSpPr>
          <p:nvPr>
            <p:ph idx="1"/>
          </p:nvPr>
        </p:nvSpPr>
        <p:spPr/>
        <p:txBody>
          <a:bodyPr>
            <a:normAutofit/>
          </a:bodyPr>
          <a:lstStyle/>
          <a:p>
            <a:pPr>
              <a:lnSpc>
                <a:spcPct val="90000"/>
              </a:lnSpc>
              <a:spcBef>
                <a:spcPct val="0"/>
              </a:spcBef>
              <a:buClrTx/>
              <a:buSzTx/>
              <a:buFontTx/>
              <a:buChar char="•"/>
            </a:pPr>
            <a:r>
              <a:rPr lang="en-US" altLang="en-US" sz="2800">
                <a:ea typeface="Arial Unicode MS" pitchFamily="34" charset="-128"/>
              </a:rPr>
              <a:t>A random variable </a:t>
            </a:r>
            <a:r>
              <a:rPr lang="en-US" altLang="en-US" sz="2800" i="1">
                <a:ea typeface="Arial Unicode MS" pitchFamily="34" charset="-128"/>
              </a:rPr>
              <a:t>x</a:t>
            </a:r>
            <a:r>
              <a:rPr lang="en-US" altLang="en-US" sz="2800">
                <a:ea typeface="Arial Unicode MS" pitchFamily="34" charset="-128"/>
              </a:rPr>
              <a:t> takes on a defined set of values with different probabilities.</a:t>
            </a:r>
          </a:p>
          <a:p>
            <a:pPr lvl="2">
              <a:lnSpc>
                <a:spcPct val="90000"/>
              </a:lnSpc>
              <a:spcBef>
                <a:spcPct val="0"/>
              </a:spcBef>
              <a:buClrTx/>
              <a:buSzTx/>
              <a:buFontTx/>
              <a:buChar char="•"/>
            </a:pPr>
            <a:r>
              <a:rPr lang="en-US" altLang="en-US" sz="2000">
                <a:ea typeface="Arial Unicode MS" pitchFamily="34" charset="-128"/>
              </a:rPr>
              <a:t>For example, if you roll a die, the outcome is random (not fixed) and there are 6 possible outcomes, each of which occur with probability one-sixth.  </a:t>
            </a:r>
          </a:p>
          <a:p>
            <a:pPr lvl="2">
              <a:lnSpc>
                <a:spcPct val="90000"/>
              </a:lnSpc>
              <a:spcBef>
                <a:spcPct val="0"/>
              </a:spcBef>
              <a:buClrTx/>
              <a:buSzTx/>
              <a:buFontTx/>
              <a:buChar char="•"/>
            </a:pPr>
            <a:r>
              <a:rPr lang="en-US" altLang="en-US" sz="2000">
                <a:ea typeface="Arial Unicode MS" pitchFamily="34" charset="-128"/>
              </a:rPr>
              <a:t>For example, if you poll people about their voting preferences, the percentage of the sample that responds </a:t>
            </a:r>
            <a:r>
              <a:rPr lang="en-US" altLang="en-US" sz="2000">
                <a:latin typeface="Times New Roman" panose="02020603050405020304" pitchFamily="18" charset="0"/>
                <a:ea typeface="Arial Unicode MS" pitchFamily="34" charset="-128"/>
              </a:rPr>
              <a:t>“</a:t>
            </a:r>
            <a:r>
              <a:rPr lang="en-US" altLang="en-US" sz="2000">
                <a:ea typeface="Arial Unicode MS" pitchFamily="34" charset="-128"/>
              </a:rPr>
              <a:t>Yes on Proposition 100</a:t>
            </a:r>
            <a:r>
              <a:rPr lang="en-US" altLang="en-US" sz="2000">
                <a:latin typeface="Times New Roman" panose="02020603050405020304" pitchFamily="18" charset="0"/>
                <a:ea typeface="Arial Unicode MS" pitchFamily="34" charset="-128"/>
              </a:rPr>
              <a:t>”</a:t>
            </a:r>
            <a:r>
              <a:rPr lang="en-US" altLang="en-US" sz="2000">
                <a:ea typeface="Arial Unicode MS" pitchFamily="34" charset="-128"/>
              </a:rPr>
              <a:t> is a also a random variable (the percentage will be slightly differently every time you poll). </a:t>
            </a:r>
          </a:p>
          <a:p>
            <a:pPr>
              <a:lnSpc>
                <a:spcPct val="90000"/>
              </a:lnSpc>
              <a:spcBef>
                <a:spcPct val="0"/>
              </a:spcBef>
              <a:buClrTx/>
              <a:buSzTx/>
              <a:buFontTx/>
              <a:buChar char="•"/>
            </a:pPr>
            <a:endParaRPr lang="en-US" altLang="en-US" sz="2000">
              <a:ea typeface="Arial Unicode MS" pitchFamily="34" charset="-128"/>
            </a:endParaRPr>
          </a:p>
          <a:p>
            <a:pPr eaLnBrk="0" hangingPunct="0">
              <a:lnSpc>
                <a:spcPct val="90000"/>
              </a:lnSpc>
              <a:spcBef>
                <a:spcPct val="0"/>
              </a:spcBef>
              <a:buClrTx/>
              <a:buSzTx/>
              <a:buFontTx/>
              <a:buChar char="•"/>
            </a:pPr>
            <a:r>
              <a:rPr lang="en-US" altLang="en-US" sz="2800">
                <a:ea typeface="Arial Unicode MS" pitchFamily="34" charset="-128"/>
              </a:rPr>
              <a:t>Roughly, </a:t>
            </a:r>
            <a:r>
              <a:rPr lang="en-US" altLang="en-US" sz="2800" u="sng">
                <a:cs typeface="Times New Roman" panose="02020603050405020304" pitchFamily="18" charset="0"/>
              </a:rPr>
              <a:t>probability</a:t>
            </a:r>
            <a:r>
              <a:rPr lang="en-US" altLang="en-US" sz="2800">
                <a:cs typeface="Times New Roman" panose="02020603050405020304" pitchFamily="18" charset="0"/>
              </a:rPr>
              <a:t> is how frequently we expect different outcomes to occur if we repeat the experiment over and over (</a:t>
            </a:r>
            <a:r>
              <a:rPr lang="en-US" altLang="en-US" sz="2800">
                <a:latin typeface="Times New Roman" panose="02020603050405020304" pitchFamily="18" charset="0"/>
                <a:cs typeface="Times New Roman" panose="02020603050405020304" pitchFamily="18" charset="0"/>
              </a:rPr>
              <a:t>“</a:t>
            </a:r>
            <a:r>
              <a:rPr lang="en-US" altLang="en-US" sz="2800">
                <a:cs typeface="Times New Roman" panose="02020603050405020304" pitchFamily="18" charset="0"/>
              </a:rPr>
              <a:t>frequentist</a:t>
            </a:r>
            <a:r>
              <a:rPr lang="en-US" altLang="en-US" sz="2800">
                <a:latin typeface="Times New Roman" panose="02020603050405020304" pitchFamily="18" charset="0"/>
                <a:cs typeface="Times New Roman" panose="02020603050405020304" pitchFamily="18" charset="0"/>
              </a:rPr>
              <a:t>”</a:t>
            </a:r>
            <a:r>
              <a:rPr lang="en-US" altLang="en-US" sz="2800">
                <a:cs typeface="Times New Roman" panose="02020603050405020304" pitchFamily="18" charset="0"/>
              </a:rPr>
              <a:t> view) </a:t>
            </a:r>
          </a:p>
          <a:p>
            <a:pPr>
              <a:lnSpc>
                <a:spcPct val="90000"/>
              </a:lnSpc>
            </a:pPr>
            <a:endParaRPr lang="en-US" alt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930" name="Rectangle 2"/>
          <p:cNvSpPr>
            <a:spLocks noGrp="1" noChangeArrowheads="1"/>
          </p:cNvSpPr>
          <p:nvPr>
            <p:ph type="title"/>
          </p:nvPr>
        </p:nvSpPr>
        <p:spPr/>
        <p:txBody>
          <a:bodyPr/>
          <a:lstStyle/>
          <a:p>
            <a:r>
              <a:rPr lang="en-US" altLang="en-US"/>
              <a:t>Expected Value</a:t>
            </a:r>
          </a:p>
        </p:txBody>
      </p:sp>
      <p:sp>
        <p:nvSpPr>
          <p:cNvPr id="1148931" name="Rectangle 3"/>
          <p:cNvSpPr>
            <a:spLocks noGrp="1" noChangeArrowheads="1"/>
          </p:cNvSpPr>
          <p:nvPr>
            <p:ph idx="1"/>
          </p:nvPr>
        </p:nvSpPr>
        <p:spPr/>
        <p:txBody>
          <a:bodyPr/>
          <a:lstStyle/>
          <a:p>
            <a:r>
              <a:rPr lang="en-US" altLang="en-US">
                <a:cs typeface="Times New Roman" panose="02020603050405020304" pitchFamily="18" charset="0"/>
              </a:rPr>
              <a:t>Expected value is an extremely useful concept for good decision-making!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0978" name="Rectangle 2"/>
          <p:cNvSpPr>
            <a:spLocks noGrp="1" noChangeArrowheads="1"/>
          </p:cNvSpPr>
          <p:nvPr>
            <p:ph type="title"/>
          </p:nvPr>
        </p:nvSpPr>
        <p:spPr/>
        <p:txBody>
          <a:bodyPr/>
          <a:lstStyle/>
          <a:p>
            <a:r>
              <a:rPr lang="en-US" altLang="en-US">
                <a:cs typeface="Times New Roman" panose="02020603050405020304" pitchFamily="18" charset="0"/>
              </a:rPr>
              <a:t>Example: the lottery</a:t>
            </a:r>
          </a:p>
        </p:txBody>
      </p:sp>
      <p:sp>
        <p:nvSpPr>
          <p:cNvPr id="1150979" name="Rectangle 3"/>
          <p:cNvSpPr>
            <a:spLocks noGrp="1" noChangeArrowheads="1"/>
          </p:cNvSpPr>
          <p:nvPr>
            <p:ph idx="1"/>
          </p:nvPr>
        </p:nvSpPr>
        <p:spPr/>
        <p:txBody>
          <a:bodyPr/>
          <a:lstStyle/>
          <a:p>
            <a:pPr>
              <a:lnSpc>
                <a:spcPct val="90000"/>
              </a:lnSpc>
            </a:pPr>
            <a:r>
              <a:rPr lang="en-US" altLang="en-US" sz="2800" u="sng">
                <a:ea typeface="Arial Unicode MS" pitchFamily="34" charset="-128"/>
              </a:rPr>
              <a:t>The Lottery </a:t>
            </a:r>
            <a:r>
              <a:rPr lang="en-US" altLang="en-US" sz="2800">
                <a:ea typeface="Arial Unicode MS" pitchFamily="34" charset="-128"/>
              </a:rPr>
              <a:t>(also known as a tax on people who are bad at math</a:t>
            </a:r>
            <a:r>
              <a:rPr lang="en-US" altLang="en-US" sz="2800">
                <a:latin typeface="Times New Roman" panose="02020603050405020304" pitchFamily="18" charset="0"/>
                <a:ea typeface="Arial Unicode MS" pitchFamily="34" charset="-128"/>
              </a:rPr>
              <a:t>…</a:t>
            </a:r>
            <a:r>
              <a:rPr lang="en-US" altLang="en-US" sz="2800">
                <a:ea typeface="Arial Unicode MS" pitchFamily="34" charset="-128"/>
              </a:rPr>
              <a:t>)</a:t>
            </a:r>
          </a:p>
          <a:p>
            <a:pPr>
              <a:lnSpc>
                <a:spcPct val="90000"/>
              </a:lnSpc>
            </a:pPr>
            <a:r>
              <a:rPr lang="en-US" altLang="en-US" sz="2800">
                <a:ea typeface="Arial Unicode MS" pitchFamily="34" charset="-128"/>
              </a:rPr>
              <a:t>A certain lottery works by picking 6 numbers from 1 to 49.  It costs $1.00 to play the lottery, and if you win, you win $2 million after taxes.  </a:t>
            </a:r>
          </a:p>
          <a:p>
            <a:pPr>
              <a:lnSpc>
                <a:spcPct val="90000"/>
              </a:lnSpc>
              <a:buFont typeface="Wingdings" panose="05000000000000000000" pitchFamily="2" charset="2"/>
              <a:buNone/>
            </a:pPr>
            <a:endParaRPr lang="en-US" altLang="en-US" sz="2800">
              <a:ea typeface="Arial Unicode MS" pitchFamily="34" charset="-128"/>
            </a:endParaRPr>
          </a:p>
          <a:p>
            <a:pPr>
              <a:lnSpc>
                <a:spcPct val="90000"/>
              </a:lnSpc>
            </a:pPr>
            <a:r>
              <a:rPr lang="en-US" altLang="en-US" sz="2800" i="1">
                <a:cs typeface="Times New Roman" panose="02020603050405020304" pitchFamily="18" charset="0"/>
              </a:rPr>
              <a:t>If you play the lottery once, what are your expected winnings or losses?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3026" name="Rectangle 2"/>
          <p:cNvSpPr>
            <a:spLocks noGrp="1" noChangeArrowheads="1"/>
          </p:cNvSpPr>
          <p:nvPr>
            <p:ph type="title"/>
          </p:nvPr>
        </p:nvSpPr>
        <p:spPr/>
        <p:txBody>
          <a:bodyPr/>
          <a:lstStyle/>
          <a:p>
            <a:r>
              <a:rPr lang="en-US" altLang="en-US">
                <a:latin typeface="Times New Roman" panose="02020603050405020304" pitchFamily="18" charset="0"/>
                <a:cs typeface="Times New Roman" panose="02020603050405020304" pitchFamily="18" charset="0"/>
              </a:rPr>
              <a:t>Lottery</a:t>
            </a:r>
          </a:p>
        </p:txBody>
      </p:sp>
      <p:grpSp>
        <p:nvGrpSpPr>
          <p:cNvPr id="1153027" name="Group 3"/>
          <p:cNvGrpSpPr>
            <a:grpSpLocks/>
          </p:cNvGrpSpPr>
          <p:nvPr/>
        </p:nvGrpSpPr>
        <p:grpSpPr bwMode="auto">
          <a:xfrm>
            <a:off x="885825" y="838200"/>
            <a:ext cx="4800600" cy="1447800"/>
            <a:chOff x="1632" y="1536"/>
            <a:chExt cx="3024" cy="912"/>
          </a:xfrm>
        </p:grpSpPr>
        <p:sp>
          <p:nvSpPr>
            <p:cNvPr id="1153028" name="Rectangle 4"/>
            <p:cNvSpPr>
              <a:spLocks noChangeArrowheads="1"/>
            </p:cNvSpPr>
            <p:nvPr/>
          </p:nvSpPr>
          <p:spPr bwMode="auto">
            <a:xfrm>
              <a:off x="1632" y="1536"/>
              <a:ext cx="3024" cy="912"/>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lstStyle/>
            <a:p>
              <a:endParaRPr lang="en-US"/>
            </a:p>
          </p:txBody>
        </p:sp>
        <p:graphicFrame>
          <p:nvGraphicFramePr>
            <p:cNvPr id="1153029" name="Object 5"/>
            <p:cNvGraphicFramePr>
              <a:graphicFrameLocks noChangeAspect="1"/>
            </p:cNvGraphicFramePr>
            <p:nvPr/>
          </p:nvGraphicFramePr>
          <p:xfrm>
            <a:off x="2233" y="1703"/>
            <a:ext cx="2316" cy="648"/>
          </p:xfrm>
          <a:graphic>
            <a:graphicData uri="http://schemas.openxmlformats.org/presentationml/2006/ole">
              <mc:AlternateContent xmlns:mc="http://schemas.openxmlformats.org/markup-compatibility/2006">
                <mc:Choice xmlns:v="urn:schemas-microsoft-com:vml" Requires="v">
                  <p:oleObj spid="_x0000_s1153060" name="Equation" r:id="rId4" imgW="2133360" imgH="596880" progId="Equation.3">
                    <p:embed/>
                  </p:oleObj>
                </mc:Choice>
                <mc:Fallback>
                  <p:oleObj name="Equation" r:id="rId4" imgW="2133360" imgH="59688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3" y="1703"/>
                          <a:ext cx="2316" cy="648"/>
                        </a:xfrm>
                        <a:prstGeom prst="rect">
                          <a:avLst/>
                        </a:prstGeom>
                      </p:spPr>
                    </p:pic>
                  </p:oleObj>
                </mc:Fallback>
              </mc:AlternateContent>
            </a:graphicData>
          </a:graphic>
        </p:graphicFrame>
      </p:grpSp>
      <p:grpSp>
        <p:nvGrpSpPr>
          <p:cNvPr id="1153030" name="Group 6"/>
          <p:cNvGrpSpPr>
            <a:grpSpLocks/>
          </p:cNvGrpSpPr>
          <p:nvPr/>
        </p:nvGrpSpPr>
        <p:grpSpPr bwMode="auto">
          <a:xfrm>
            <a:off x="657225" y="3510756"/>
            <a:ext cx="7239000" cy="1676400"/>
            <a:chOff x="-3" y="-3"/>
            <a:chExt cx="1402" cy="1207"/>
          </a:xfrm>
        </p:grpSpPr>
        <p:grpSp>
          <p:nvGrpSpPr>
            <p:cNvPr id="1153031" name="Group 7"/>
            <p:cNvGrpSpPr>
              <a:grpSpLocks/>
            </p:cNvGrpSpPr>
            <p:nvPr/>
          </p:nvGrpSpPr>
          <p:grpSpPr bwMode="auto">
            <a:xfrm>
              <a:off x="0" y="0"/>
              <a:ext cx="1396" cy="1201"/>
              <a:chOff x="0" y="0"/>
              <a:chExt cx="1396" cy="1201"/>
            </a:xfrm>
          </p:grpSpPr>
          <p:grpSp>
            <p:nvGrpSpPr>
              <p:cNvPr id="1153032" name="Group 8"/>
              <p:cNvGrpSpPr>
                <a:grpSpLocks/>
              </p:cNvGrpSpPr>
              <p:nvPr/>
            </p:nvGrpSpPr>
            <p:grpSpPr bwMode="auto">
              <a:xfrm>
                <a:off x="0" y="0"/>
                <a:ext cx="734" cy="365"/>
                <a:chOff x="0" y="0"/>
                <a:chExt cx="734" cy="365"/>
              </a:xfrm>
            </p:grpSpPr>
            <p:sp>
              <p:nvSpPr>
                <p:cNvPr id="1153033" name="Rectangle 9"/>
                <p:cNvSpPr>
                  <a:spLocks noChangeArrowheads="1"/>
                </p:cNvSpPr>
                <p:nvPr/>
              </p:nvSpPr>
              <p:spPr bwMode="auto">
                <a:xfrm>
                  <a:off x="43" y="0"/>
                  <a:ext cx="648" cy="36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000" i="1">
                      <a:latin typeface="Arial Unicode MS" pitchFamily="34" charset="-128"/>
                      <a:ea typeface="Arial Unicode MS" pitchFamily="34" charset="-128"/>
                    </a:rPr>
                    <a:t>x$</a:t>
                  </a:r>
                  <a:endParaRPr lang="en-US" altLang="en-US" sz="2000">
                    <a:latin typeface="Arial Unicode MS" pitchFamily="34" charset="-128"/>
                    <a:ea typeface="Arial Unicode MS" pitchFamily="34" charset="-128"/>
                  </a:endParaRPr>
                </a:p>
                <a:p>
                  <a:pPr algn="ctr"/>
                  <a:endParaRPr lang="en-US" altLang="en-US" sz="2000">
                    <a:latin typeface="Times New Roman" panose="02020603050405020304" pitchFamily="18" charset="0"/>
                  </a:endParaRPr>
                </a:p>
              </p:txBody>
            </p:sp>
            <p:sp>
              <p:nvSpPr>
                <p:cNvPr id="1153034" name="Rectangle 10"/>
                <p:cNvSpPr>
                  <a:spLocks noChangeArrowheads="1"/>
                </p:cNvSpPr>
                <p:nvPr/>
              </p:nvSpPr>
              <p:spPr bwMode="auto">
                <a:xfrm>
                  <a:off x="0" y="0"/>
                  <a:ext cx="734" cy="365"/>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53035" name="Group 11"/>
              <p:cNvGrpSpPr>
                <a:grpSpLocks/>
              </p:cNvGrpSpPr>
              <p:nvPr/>
            </p:nvGrpSpPr>
            <p:grpSpPr bwMode="auto">
              <a:xfrm>
                <a:off x="734" y="0"/>
                <a:ext cx="662" cy="365"/>
                <a:chOff x="734" y="0"/>
                <a:chExt cx="662" cy="365"/>
              </a:xfrm>
            </p:grpSpPr>
            <p:sp>
              <p:nvSpPr>
                <p:cNvPr id="1153036" name="Rectangle 12"/>
                <p:cNvSpPr>
                  <a:spLocks noChangeArrowheads="1"/>
                </p:cNvSpPr>
                <p:nvPr/>
              </p:nvSpPr>
              <p:spPr bwMode="auto">
                <a:xfrm>
                  <a:off x="777" y="0"/>
                  <a:ext cx="576" cy="36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000" i="1">
                      <a:latin typeface="Arial Unicode MS" pitchFamily="34" charset="-128"/>
                      <a:ea typeface="Arial Unicode MS" pitchFamily="34" charset="-128"/>
                    </a:rPr>
                    <a:t>p(x)</a:t>
                  </a:r>
                  <a:endParaRPr lang="en-US" altLang="en-US" sz="2000">
                    <a:latin typeface="Arial Unicode MS" pitchFamily="34" charset="-128"/>
                    <a:ea typeface="Arial Unicode MS" pitchFamily="34" charset="-128"/>
                  </a:endParaRPr>
                </a:p>
                <a:p>
                  <a:pPr algn="ctr"/>
                  <a:endParaRPr lang="en-US" altLang="en-US" sz="2000">
                    <a:latin typeface="Times New Roman" panose="02020603050405020304" pitchFamily="18" charset="0"/>
                  </a:endParaRPr>
                </a:p>
              </p:txBody>
            </p:sp>
            <p:sp>
              <p:nvSpPr>
                <p:cNvPr id="1153037" name="Rectangle 13"/>
                <p:cNvSpPr>
                  <a:spLocks noChangeArrowheads="1"/>
                </p:cNvSpPr>
                <p:nvPr/>
              </p:nvSpPr>
              <p:spPr bwMode="auto">
                <a:xfrm>
                  <a:off x="734" y="0"/>
                  <a:ext cx="662" cy="365"/>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53038" name="Group 14"/>
              <p:cNvGrpSpPr>
                <a:grpSpLocks/>
              </p:cNvGrpSpPr>
              <p:nvPr/>
            </p:nvGrpSpPr>
            <p:grpSpPr bwMode="auto">
              <a:xfrm>
                <a:off x="0" y="365"/>
                <a:ext cx="734" cy="471"/>
                <a:chOff x="0" y="365"/>
                <a:chExt cx="734" cy="471"/>
              </a:xfrm>
            </p:grpSpPr>
            <p:sp>
              <p:nvSpPr>
                <p:cNvPr id="1153039" name="Rectangle 15"/>
                <p:cNvSpPr>
                  <a:spLocks noChangeArrowheads="1"/>
                </p:cNvSpPr>
                <p:nvPr/>
              </p:nvSpPr>
              <p:spPr bwMode="auto">
                <a:xfrm>
                  <a:off x="43" y="365"/>
                  <a:ext cx="648" cy="471"/>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000">
                      <a:latin typeface="Arial Unicode MS" pitchFamily="34" charset="-128"/>
                      <a:ea typeface="Arial Unicode MS" pitchFamily="34" charset="-128"/>
                    </a:rPr>
                    <a:t>-1</a:t>
                  </a:r>
                </a:p>
                <a:p>
                  <a:pPr algn="ctr"/>
                  <a:endParaRPr lang="en-US" altLang="en-US" sz="2000">
                    <a:latin typeface="Times New Roman" panose="02020603050405020304" pitchFamily="18" charset="0"/>
                  </a:endParaRPr>
                </a:p>
              </p:txBody>
            </p:sp>
            <p:sp>
              <p:nvSpPr>
                <p:cNvPr id="1153040" name="Rectangle 16"/>
                <p:cNvSpPr>
                  <a:spLocks noChangeArrowheads="1"/>
                </p:cNvSpPr>
                <p:nvPr/>
              </p:nvSpPr>
              <p:spPr bwMode="auto">
                <a:xfrm>
                  <a:off x="0" y="365"/>
                  <a:ext cx="734" cy="471"/>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53041" name="Group 17"/>
              <p:cNvGrpSpPr>
                <a:grpSpLocks/>
              </p:cNvGrpSpPr>
              <p:nvPr/>
            </p:nvGrpSpPr>
            <p:grpSpPr bwMode="auto">
              <a:xfrm>
                <a:off x="734" y="365"/>
                <a:ext cx="662" cy="471"/>
                <a:chOff x="734" y="365"/>
                <a:chExt cx="662" cy="471"/>
              </a:xfrm>
            </p:grpSpPr>
            <p:sp>
              <p:nvSpPr>
                <p:cNvPr id="1153042" name="Rectangle 18"/>
                <p:cNvSpPr>
                  <a:spLocks noChangeArrowheads="1"/>
                </p:cNvSpPr>
                <p:nvPr/>
              </p:nvSpPr>
              <p:spPr bwMode="auto">
                <a:xfrm>
                  <a:off x="777" y="365"/>
                  <a:ext cx="576" cy="471"/>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000">
                      <a:latin typeface="Arial Unicode MS" pitchFamily="34" charset="-128"/>
                      <a:ea typeface="Arial Unicode MS" pitchFamily="34" charset="-128"/>
                    </a:rPr>
                    <a:t>.999999928</a:t>
                  </a:r>
                </a:p>
                <a:p>
                  <a:pPr algn="ctr"/>
                  <a:endParaRPr lang="en-US" altLang="en-US" sz="2000">
                    <a:latin typeface="Times New Roman" panose="02020603050405020304" pitchFamily="18" charset="0"/>
                  </a:endParaRPr>
                </a:p>
              </p:txBody>
            </p:sp>
            <p:sp>
              <p:nvSpPr>
                <p:cNvPr id="1153043" name="Rectangle 19"/>
                <p:cNvSpPr>
                  <a:spLocks noChangeArrowheads="1"/>
                </p:cNvSpPr>
                <p:nvPr/>
              </p:nvSpPr>
              <p:spPr bwMode="auto">
                <a:xfrm>
                  <a:off x="734" y="365"/>
                  <a:ext cx="662" cy="471"/>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53044" name="Group 20"/>
              <p:cNvGrpSpPr>
                <a:grpSpLocks/>
              </p:cNvGrpSpPr>
              <p:nvPr/>
            </p:nvGrpSpPr>
            <p:grpSpPr bwMode="auto">
              <a:xfrm>
                <a:off x="0" y="836"/>
                <a:ext cx="734" cy="365"/>
                <a:chOff x="0" y="836"/>
                <a:chExt cx="734" cy="365"/>
              </a:xfrm>
            </p:grpSpPr>
            <p:sp>
              <p:nvSpPr>
                <p:cNvPr id="1153045" name="Rectangle 21"/>
                <p:cNvSpPr>
                  <a:spLocks noChangeArrowheads="1"/>
                </p:cNvSpPr>
                <p:nvPr/>
              </p:nvSpPr>
              <p:spPr bwMode="auto">
                <a:xfrm>
                  <a:off x="43" y="836"/>
                  <a:ext cx="648" cy="36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000">
                      <a:latin typeface="Arial Unicode MS" pitchFamily="34" charset="-128"/>
                      <a:ea typeface="Arial Unicode MS" pitchFamily="34" charset="-128"/>
                    </a:rPr>
                    <a:t>+ 2 million</a:t>
                  </a:r>
                </a:p>
                <a:p>
                  <a:pPr algn="ctr"/>
                  <a:endParaRPr lang="en-US" altLang="en-US" sz="2000">
                    <a:latin typeface="Times New Roman" panose="02020603050405020304" pitchFamily="18" charset="0"/>
                  </a:endParaRPr>
                </a:p>
              </p:txBody>
            </p:sp>
            <p:sp>
              <p:nvSpPr>
                <p:cNvPr id="1153046" name="Rectangle 22"/>
                <p:cNvSpPr>
                  <a:spLocks noChangeArrowheads="1"/>
                </p:cNvSpPr>
                <p:nvPr/>
              </p:nvSpPr>
              <p:spPr bwMode="auto">
                <a:xfrm>
                  <a:off x="0" y="836"/>
                  <a:ext cx="734" cy="365"/>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53047" name="Group 23"/>
              <p:cNvGrpSpPr>
                <a:grpSpLocks/>
              </p:cNvGrpSpPr>
              <p:nvPr/>
            </p:nvGrpSpPr>
            <p:grpSpPr bwMode="auto">
              <a:xfrm>
                <a:off x="734" y="836"/>
                <a:ext cx="662" cy="365"/>
                <a:chOff x="734" y="836"/>
                <a:chExt cx="662" cy="365"/>
              </a:xfrm>
            </p:grpSpPr>
            <p:sp>
              <p:nvSpPr>
                <p:cNvPr id="1153048" name="Rectangle 24"/>
                <p:cNvSpPr>
                  <a:spLocks noChangeArrowheads="1"/>
                </p:cNvSpPr>
                <p:nvPr/>
              </p:nvSpPr>
              <p:spPr bwMode="auto">
                <a:xfrm>
                  <a:off x="777" y="836"/>
                  <a:ext cx="576" cy="36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000" i="1">
                      <a:latin typeface="Arial Unicode MS" pitchFamily="34" charset="-128"/>
                      <a:ea typeface="Arial Unicode MS" pitchFamily="34" charset="-128"/>
                    </a:rPr>
                    <a:t>	7.2 x 10</a:t>
                  </a:r>
                  <a:r>
                    <a:rPr lang="en-US" altLang="en-US" sz="2000" i="1" baseline="30000">
                      <a:latin typeface="Times" panose="02020603050405020304" pitchFamily="18" charset="0"/>
                      <a:cs typeface="Times New Roman" panose="02020603050405020304" pitchFamily="18" charset="0"/>
                    </a:rPr>
                    <a:t>--8</a:t>
                  </a:r>
                  <a:endParaRPr lang="en-US" altLang="en-US" sz="2000">
                    <a:latin typeface="Arial Unicode MS" pitchFamily="34" charset="-128"/>
                    <a:ea typeface="Arial Unicode MS" pitchFamily="34" charset="-128"/>
                  </a:endParaRPr>
                </a:p>
                <a:p>
                  <a:endParaRPr lang="en-US" altLang="en-US" sz="2000">
                    <a:latin typeface="Times New Roman" panose="02020603050405020304" pitchFamily="18" charset="0"/>
                  </a:endParaRPr>
                </a:p>
              </p:txBody>
            </p:sp>
            <p:sp>
              <p:nvSpPr>
                <p:cNvPr id="1153049" name="Rectangle 25"/>
                <p:cNvSpPr>
                  <a:spLocks noChangeArrowheads="1"/>
                </p:cNvSpPr>
                <p:nvPr/>
              </p:nvSpPr>
              <p:spPr bwMode="auto">
                <a:xfrm>
                  <a:off x="734" y="836"/>
                  <a:ext cx="662" cy="365"/>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sp>
          <p:nvSpPr>
            <p:cNvPr id="1153050" name="Rectangle 26"/>
            <p:cNvSpPr>
              <a:spLocks noChangeArrowheads="1"/>
            </p:cNvSpPr>
            <p:nvPr/>
          </p:nvSpPr>
          <p:spPr bwMode="auto">
            <a:xfrm>
              <a:off x="-3" y="-3"/>
              <a:ext cx="1402" cy="1207"/>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sp>
        <p:nvSpPr>
          <p:cNvPr id="1153051" name="Text Box 27"/>
          <p:cNvSpPr txBox="1">
            <a:spLocks noChangeArrowheads="1"/>
          </p:cNvSpPr>
          <p:nvPr/>
        </p:nvSpPr>
        <p:spPr bwMode="auto">
          <a:xfrm>
            <a:off x="657225" y="228600"/>
            <a:ext cx="6705600" cy="41116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spcBef>
                <a:spcPct val="50000"/>
              </a:spcBef>
            </a:pPr>
            <a:r>
              <a:rPr lang="en-US" altLang="en-US" sz="2400">
                <a:latin typeface="Times New Roman" panose="02020603050405020304" pitchFamily="18" charset="0"/>
              </a:rPr>
              <a:t>Calculate the probability of winning in 1 try:</a:t>
            </a:r>
          </a:p>
        </p:txBody>
      </p:sp>
      <p:sp>
        <p:nvSpPr>
          <p:cNvPr id="1153052" name="Text Box 28"/>
          <p:cNvSpPr txBox="1">
            <a:spLocks noChangeArrowheads="1"/>
          </p:cNvSpPr>
          <p:nvPr/>
        </p:nvSpPr>
        <p:spPr bwMode="auto">
          <a:xfrm>
            <a:off x="200025" y="2667000"/>
            <a:ext cx="6705600" cy="41116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spcBef>
                <a:spcPct val="50000"/>
              </a:spcBef>
            </a:pPr>
            <a:r>
              <a:rPr lang="en-US" altLang="en-US" sz="2400" dirty="0">
                <a:latin typeface="Times New Roman" panose="02020603050405020304" pitchFamily="18" charset="0"/>
              </a:rPr>
              <a:t>The probability function (note, sums to 1.0):</a:t>
            </a:r>
          </a:p>
        </p:txBody>
      </p:sp>
      <p:grpSp>
        <p:nvGrpSpPr>
          <p:cNvPr id="1153053" name="Group 29"/>
          <p:cNvGrpSpPr>
            <a:grpSpLocks/>
          </p:cNvGrpSpPr>
          <p:nvPr/>
        </p:nvGrpSpPr>
        <p:grpSpPr bwMode="auto">
          <a:xfrm>
            <a:off x="2181225" y="1066800"/>
            <a:ext cx="6477000" cy="2036763"/>
            <a:chOff x="1008" y="1680"/>
            <a:chExt cx="4176" cy="1371"/>
          </a:xfrm>
        </p:grpSpPr>
        <p:sp>
          <p:nvSpPr>
            <p:cNvPr id="1153054" name="Text Box 30"/>
            <p:cNvSpPr txBox="1">
              <a:spLocks noChangeArrowheads="1"/>
            </p:cNvSpPr>
            <p:nvPr/>
          </p:nvSpPr>
          <p:spPr bwMode="auto">
            <a:xfrm>
              <a:off x="3792" y="1680"/>
              <a:ext cx="1392" cy="1371"/>
            </a:xfrm>
            <a:prstGeom prst="rect">
              <a:avLst/>
            </a:prstGeom>
            <a:solidFill>
              <a:srgbClr val="FFFFFF"/>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spcBef>
                  <a:spcPct val="50000"/>
                </a:spcBef>
              </a:pPr>
              <a:r>
                <a:rPr lang="en-US" altLang="en-US" sz="2000" b="0" dirty="0">
                  <a:solidFill>
                    <a:schemeClr val="hlink"/>
                  </a:solidFill>
                  <a:latin typeface="Times New Roman" panose="02020603050405020304" pitchFamily="18" charset="0"/>
                </a:rPr>
                <a:t>“49 choose 6”</a:t>
              </a:r>
            </a:p>
            <a:p>
              <a:pPr eaLnBrk="1" hangingPunct="1">
                <a:spcBef>
                  <a:spcPct val="50000"/>
                </a:spcBef>
              </a:pPr>
              <a:r>
                <a:rPr lang="en-US" altLang="en-US" sz="2000" b="0" dirty="0">
                  <a:solidFill>
                    <a:schemeClr val="hlink"/>
                  </a:solidFill>
                  <a:latin typeface="Times New Roman" panose="02020603050405020304" pitchFamily="18" charset="0"/>
                </a:rPr>
                <a:t>Out of 49 numbers, this is the number of distinct combinations of 6.</a:t>
              </a:r>
            </a:p>
          </p:txBody>
        </p:sp>
        <p:sp>
          <p:nvSpPr>
            <p:cNvPr id="1153055" name="Line 31"/>
            <p:cNvSpPr>
              <a:spLocks noChangeShapeType="1"/>
            </p:cNvSpPr>
            <p:nvPr/>
          </p:nvSpPr>
          <p:spPr bwMode="auto">
            <a:xfrm flipH="1" flipV="1">
              <a:off x="1008" y="2112"/>
              <a:ext cx="2832" cy="192"/>
            </a:xfrm>
            <a:prstGeom prst="line">
              <a:avLst/>
            </a:prstGeom>
            <a:noFill/>
            <a:ln w="9525">
              <a:solidFill>
                <a:schemeClr val="hlink"/>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153053"/>
                                        </p:tgtEl>
                                        <p:attrNameLst>
                                          <p:attrName>style.visibility</p:attrName>
                                        </p:attrNameLst>
                                      </p:cBhvr>
                                      <p:to>
                                        <p:strVal val="visible"/>
                                      </p:to>
                                    </p:set>
                                    <p:anim calcmode="lin" valueType="num">
                                      <p:cBhvr>
                                        <p:cTn id="7" dur="1000" fill="hold"/>
                                        <p:tgtEl>
                                          <p:spTgt spid="1153053"/>
                                        </p:tgtEl>
                                        <p:attrNameLst>
                                          <p:attrName>ppt_w</p:attrName>
                                        </p:attrNameLst>
                                      </p:cBhvr>
                                      <p:tavLst>
                                        <p:tav tm="0">
                                          <p:val>
                                            <p:fltVal val="0"/>
                                          </p:val>
                                        </p:tav>
                                        <p:tav tm="100000">
                                          <p:val>
                                            <p:strVal val="#ppt_w"/>
                                          </p:val>
                                        </p:tav>
                                      </p:tavLst>
                                    </p:anim>
                                    <p:anim calcmode="lin" valueType="num">
                                      <p:cBhvr>
                                        <p:cTn id="8" dur="1000" fill="hold"/>
                                        <p:tgtEl>
                                          <p:spTgt spid="1153053"/>
                                        </p:tgtEl>
                                        <p:attrNameLst>
                                          <p:attrName>ppt_h</p:attrName>
                                        </p:attrNameLst>
                                      </p:cBhvr>
                                      <p:tavLst>
                                        <p:tav tm="0">
                                          <p:val>
                                            <p:fltVal val="0"/>
                                          </p:val>
                                        </p:tav>
                                        <p:tav tm="100000">
                                          <p:val>
                                            <p:strVal val="#ppt_h"/>
                                          </p:val>
                                        </p:tav>
                                      </p:tavLst>
                                    </p:anim>
                                    <p:anim calcmode="lin" valueType="num">
                                      <p:cBhvr>
                                        <p:cTn id="9" dur="1000" fill="hold"/>
                                        <p:tgtEl>
                                          <p:spTgt spid="115305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53053"/>
                                        </p:tgtEl>
                                        <p:attrNameLst>
                                          <p:attrName>ppt_y</p:attrName>
                                        </p:attrNameLst>
                                      </p:cBhvr>
                                      <p:tavLst>
                                        <p:tav tm="0" fmla="#ppt_y+(sin(-2*pi*(1-$))*-#ppt_x+cos(-2*pi*(1-$))*(1-#ppt_y))*(1-$)">
                                          <p:val>
                                            <p:fltVal val="0"/>
                                          </p:val>
                                        </p:tav>
                                        <p:tav tm="100000">
                                          <p:val>
                                            <p:fltVal val="1"/>
                                          </p:val>
                                        </p:tav>
                                      </p:tavLst>
                                    </p:anim>
                                  </p:childTnLst>
                                  <p:subTnLst>
                                    <p:set>
                                      <p:cBhvr override="childStyle">
                                        <p:cTn dur="1" fill="hold" display="0" masterRel="nextClick" afterEffect="1"/>
                                        <p:tgtEl>
                                          <p:spTgt spid="1153053"/>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153052"/>
                                        </p:tgtEl>
                                        <p:attrNameLst>
                                          <p:attrName>style.visibility</p:attrName>
                                        </p:attrNameLst>
                                      </p:cBhvr>
                                      <p:to>
                                        <p:strVal val="visible"/>
                                      </p:to>
                                    </p:set>
                                    <p:anim calcmode="lin" valueType="num">
                                      <p:cBhvr additive="base">
                                        <p:cTn id="15" dur="500" fill="hold"/>
                                        <p:tgtEl>
                                          <p:spTgt spid="1153052"/>
                                        </p:tgtEl>
                                        <p:attrNameLst>
                                          <p:attrName>ppt_x</p:attrName>
                                        </p:attrNameLst>
                                      </p:cBhvr>
                                      <p:tavLst>
                                        <p:tav tm="0">
                                          <p:val>
                                            <p:strVal val="0-#ppt_w/2"/>
                                          </p:val>
                                        </p:tav>
                                        <p:tav tm="100000">
                                          <p:val>
                                            <p:strVal val="#ppt_x"/>
                                          </p:val>
                                        </p:tav>
                                      </p:tavLst>
                                    </p:anim>
                                    <p:anim calcmode="lin" valueType="num">
                                      <p:cBhvr additive="base">
                                        <p:cTn id="16" dur="500" fill="hold"/>
                                        <p:tgtEl>
                                          <p:spTgt spid="1153052"/>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nodeType="clickEffect">
                                  <p:stCondLst>
                                    <p:cond delay="0"/>
                                  </p:stCondLst>
                                  <p:childTnLst>
                                    <p:set>
                                      <p:cBhvr>
                                        <p:cTn id="20" dur="1" fill="hold">
                                          <p:stCondLst>
                                            <p:cond delay="0"/>
                                          </p:stCondLst>
                                        </p:cTn>
                                        <p:tgtEl>
                                          <p:spTgt spid="1153030"/>
                                        </p:tgtEl>
                                        <p:attrNameLst>
                                          <p:attrName>style.visibility</p:attrName>
                                        </p:attrNameLst>
                                      </p:cBhvr>
                                      <p:to>
                                        <p:strVal val="visible"/>
                                      </p:to>
                                    </p:set>
                                    <p:anim calcmode="lin" valueType="num">
                                      <p:cBhvr additive="base">
                                        <p:cTn id="21" dur="500" fill="hold"/>
                                        <p:tgtEl>
                                          <p:spTgt spid="1153030"/>
                                        </p:tgtEl>
                                        <p:attrNameLst>
                                          <p:attrName>ppt_x</p:attrName>
                                        </p:attrNameLst>
                                      </p:cBhvr>
                                      <p:tavLst>
                                        <p:tav tm="0">
                                          <p:val>
                                            <p:strVal val="0-#ppt_w/2"/>
                                          </p:val>
                                        </p:tav>
                                        <p:tav tm="100000">
                                          <p:val>
                                            <p:strVal val="#ppt_x"/>
                                          </p:val>
                                        </p:tav>
                                      </p:tavLst>
                                    </p:anim>
                                    <p:anim calcmode="lin" valueType="num">
                                      <p:cBhvr additive="base">
                                        <p:cTn id="22" dur="500" fill="hold"/>
                                        <p:tgtEl>
                                          <p:spTgt spid="11530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305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5074" name="Rectangle 2"/>
          <p:cNvSpPr>
            <a:spLocks noGrp="1" noChangeArrowheads="1"/>
          </p:cNvSpPr>
          <p:nvPr>
            <p:ph type="title"/>
          </p:nvPr>
        </p:nvSpPr>
        <p:spPr/>
        <p:txBody>
          <a:bodyPr/>
          <a:lstStyle/>
          <a:p>
            <a:r>
              <a:rPr lang="en-US" altLang="en-US" i="1">
                <a:cs typeface="Times New Roman" panose="02020603050405020304" pitchFamily="18" charset="0"/>
              </a:rPr>
              <a:t>Expected Value</a:t>
            </a:r>
          </a:p>
        </p:txBody>
      </p:sp>
      <p:grpSp>
        <p:nvGrpSpPr>
          <p:cNvPr id="1155075" name="Group 3"/>
          <p:cNvGrpSpPr>
            <a:grpSpLocks/>
          </p:cNvGrpSpPr>
          <p:nvPr/>
        </p:nvGrpSpPr>
        <p:grpSpPr bwMode="auto">
          <a:xfrm>
            <a:off x="409575" y="685800"/>
            <a:ext cx="7239000" cy="1600200"/>
            <a:chOff x="-3" y="-3"/>
            <a:chExt cx="1402" cy="1207"/>
          </a:xfrm>
        </p:grpSpPr>
        <p:grpSp>
          <p:nvGrpSpPr>
            <p:cNvPr id="1155076" name="Group 4"/>
            <p:cNvGrpSpPr>
              <a:grpSpLocks/>
            </p:cNvGrpSpPr>
            <p:nvPr/>
          </p:nvGrpSpPr>
          <p:grpSpPr bwMode="auto">
            <a:xfrm>
              <a:off x="0" y="0"/>
              <a:ext cx="1396" cy="1201"/>
              <a:chOff x="0" y="0"/>
              <a:chExt cx="1396" cy="1201"/>
            </a:xfrm>
          </p:grpSpPr>
          <p:grpSp>
            <p:nvGrpSpPr>
              <p:cNvPr id="1155077" name="Group 5"/>
              <p:cNvGrpSpPr>
                <a:grpSpLocks/>
              </p:cNvGrpSpPr>
              <p:nvPr/>
            </p:nvGrpSpPr>
            <p:grpSpPr bwMode="auto">
              <a:xfrm>
                <a:off x="0" y="0"/>
                <a:ext cx="734" cy="365"/>
                <a:chOff x="0" y="0"/>
                <a:chExt cx="734" cy="365"/>
              </a:xfrm>
            </p:grpSpPr>
            <p:sp>
              <p:nvSpPr>
                <p:cNvPr id="1155078" name="Rectangle 6"/>
                <p:cNvSpPr>
                  <a:spLocks noChangeArrowheads="1"/>
                </p:cNvSpPr>
                <p:nvPr/>
              </p:nvSpPr>
              <p:spPr bwMode="auto">
                <a:xfrm>
                  <a:off x="43" y="0"/>
                  <a:ext cx="648" cy="36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000" i="1">
                      <a:latin typeface="Arial Unicode MS" pitchFamily="34" charset="-128"/>
                      <a:ea typeface="Arial Unicode MS" pitchFamily="34" charset="-128"/>
                    </a:rPr>
                    <a:t>x$</a:t>
                  </a:r>
                  <a:endParaRPr lang="en-US" altLang="en-US" sz="2000">
                    <a:latin typeface="Arial Unicode MS" pitchFamily="34" charset="-128"/>
                    <a:ea typeface="Arial Unicode MS" pitchFamily="34" charset="-128"/>
                  </a:endParaRPr>
                </a:p>
                <a:p>
                  <a:pPr algn="ctr"/>
                  <a:endParaRPr lang="en-US" altLang="en-US" sz="2000">
                    <a:latin typeface="Times New Roman" panose="02020603050405020304" pitchFamily="18" charset="0"/>
                  </a:endParaRPr>
                </a:p>
              </p:txBody>
            </p:sp>
            <p:sp>
              <p:nvSpPr>
                <p:cNvPr id="1155079" name="Rectangle 7"/>
                <p:cNvSpPr>
                  <a:spLocks noChangeArrowheads="1"/>
                </p:cNvSpPr>
                <p:nvPr/>
              </p:nvSpPr>
              <p:spPr bwMode="auto">
                <a:xfrm>
                  <a:off x="0" y="0"/>
                  <a:ext cx="734" cy="365"/>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55080" name="Group 8"/>
              <p:cNvGrpSpPr>
                <a:grpSpLocks/>
              </p:cNvGrpSpPr>
              <p:nvPr/>
            </p:nvGrpSpPr>
            <p:grpSpPr bwMode="auto">
              <a:xfrm>
                <a:off x="734" y="0"/>
                <a:ext cx="662" cy="365"/>
                <a:chOff x="734" y="0"/>
                <a:chExt cx="662" cy="365"/>
              </a:xfrm>
            </p:grpSpPr>
            <p:sp>
              <p:nvSpPr>
                <p:cNvPr id="1155081" name="Rectangle 9"/>
                <p:cNvSpPr>
                  <a:spLocks noChangeArrowheads="1"/>
                </p:cNvSpPr>
                <p:nvPr/>
              </p:nvSpPr>
              <p:spPr bwMode="auto">
                <a:xfrm>
                  <a:off x="777" y="0"/>
                  <a:ext cx="576" cy="36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000" i="1">
                      <a:latin typeface="Arial Unicode MS" pitchFamily="34" charset="-128"/>
                      <a:ea typeface="Arial Unicode MS" pitchFamily="34" charset="-128"/>
                    </a:rPr>
                    <a:t>p(x)</a:t>
                  </a:r>
                  <a:endParaRPr lang="en-US" altLang="en-US" sz="2000">
                    <a:latin typeface="Arial Unicode MS" pitchFamily="34" charset="-128"/>
                    <a:ea typeface="Arial Unicode MS" pitchFamily="34" charset="-128"/>
                  </a:endParaRPr>
                </a:p>
                <a:p>
                  <a:pPr algn="ctr"/>
                  <a:endParaRPr lang="en-US" altLang="en-US" sz="2000">
                    <a:latin typeface="Times New Roman" panose="02020603050405020304" pitchFamily="18" charset="0"/>
                  </a:endParaRPr>
                </a:p>
              </p:txBody>
            </p:sp>
            <p:sp>
              <p:nvSpPr>
                <p:cNvPr id="1155082" name="Rectangle 10"/>
                <p:cNvSpPr>
                  <a:spLocks noChangeArrowheads="1"/>
                </p:cNvSpPr>
                <p:nvPr/>
              </p:nvSpPr>
              <p:spPr bwMode="auto">
                <a:xfrm>
                  <a:off x="734" y="0"/>
                  <a:ext cx="662" cy="365"/>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55083" name="Group 11"/>
              <p:cNvGrpSpPr>
                <a:grpSpLocks/>
              </p:cNvGrpSpPr>
              <p:nvPr/>
            </p:nvGrpSpPr>
            <p:grpSpPr bwMode="auto">
              <a:xfrm>
                <a:off x="0" y="365"/>
                <a:ext cx="734" cy="471"/>
                <a:chOff x="0" y="365"/>
                <a:chExt cx="734" cy="471"/>
              </a:xfrm>
            </p:grpSpPr>
            <p:sp>
              <p:nvSpPr>
                <p:cNvPr id="1155084" name="Rectangle 12"/>
                <p:cNvSpPr>
                  <a:spLocks noChangeArrowheads="1"/>
                </p:cNvSpPr>
                <p:nvPr/>
              </p:nvSpPr>
              <p:spPr bwMode="auto">
                <a:xfrm>
                  <a:off x="43" y="365"/>
                  <a:ext cx="648" cy="471"/>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000">
                      <a:latin typeface="Arial Unicode MS" pitchFamily="34" charset="-128"/>
                      <a:ea typeface="Arial Unicode MS" pitchFamily="34" charset="-128"/>
                    </a:rPr>
                    <a:t>-1</a:t>
                  </a:r>
                </a:p>
                <a:p>
                  <a:pPr algn="ctr"/>
                  <a:endParaRPr lang="en-US" altLang="en-US" sz="2000">
                    <a:latin typeface="Times New Roman" panose="02020603050405020304" pitchFamily="18" charset="0"/>
                  </a:endParaRPr>
                </a:p>
              </p:txBody>
            </p:sp>
            <p:sp>
              <p:nvSpPr>
                <p:cNvPr id="1155085" name="Rectangle 13"/>
                <p:cNvSpPr>
                  <a:spLocks noChangeArrowheads="1"/>
                </p:cNvSpPr>
                <p:nvPr/>
              </p:nvSpPr>
              <p:spPr bwMode="auto">
                <a:xfrm>
                  <a:off x="0" y="365"/>
                  <a:ext cx="734" cy="471"/>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55086" name="Group 14"/>
              <p:cNvGrpSpPr>
                <a:grpSpLocks/>
              </p:cNvGrpSpPr>
              <p:nvPr/>
            </p:nvGrpSpPr>
            <p:grpSpPr bwMode="auto">
              <a:xfrm>
                <a:off x="734" y="365"/>
                <a:ext cx="662" cy="471"/>
                <a:chOff x="734" y="365"/>
                <a:chExt cx="662" cy="471"/>
              </a:xfrm>
            </p:grpSpPr>
            <p:sp>
              <p:nvSpPr>
                <p:cNvPr id="1155087" name="Rectangle 15"/>
                <p:cNvSpPr>
                  <a:spLocks noChangeArrowheads="1"/>
                </p:cNvSpPr>
                <p:nvPr/>
              </p:nvSpPr>
              <p:spPr bwMode="auto">
                <a:xfrm>
                  <a:off x="777" y="365"/>
                  <a:ext cx="576" cy="471"/>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000">
                      <a:latin typeface="Arial Unicode MS" pitchFamily="34" charset="-128"/>
                      <a:ea typeface="Arial Unicode MS" pitchFamily="34" charset="-128"/>
                    </a:rPr>
                    <a:t>.999999928</a:t>
                  </a:r>
                </a:p>
                <a:p>
                  <a:pPr algn="ctr"/>
                  <a:endParaRPr lang="en-US" altLang="en-US" sz="2000">
                    <a:latin typeface="Times New Roman" panose="02020603050405020304" pitchFamily="18" charset="0"/>
                  </a:endParaRPr>
                </a:p>
              </p:txBody>
            </p:sp>
            <p:sp>
              <p:nvSpPr>
                <p:cNvPr id="1155088" name="Rectangle 16"/>
                <p:cNvSpPr>
                  <a:spLocks noChangeArrowheads="1"/>
                </p:cNvSpPr>
                <p:nvPr/>
              </p:nvSpPr>
              <p:spPr bwMode="auto">
                <a:xfrm>
                  <a:off x="734" y="365"/>
                  <a:ext cx="662" cy="471"/>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55089" name="Group 17"/>
              <p:cNvGrpSpPr>
                <a:grpSpLocks/>
              </p:cNvGrpSpPr>
              <p:nvPr/>
            </p:nvGrpSpPr>
            <p:grpSpPr bwMode="auto">
              <a:xfrm>
                <a:off x="0" y="836"/>
                <a:ext cx="734" cy="365"/>
                <a:chOff x="0" y="836"/>
                <a:chExt cx="734" cy="365"/>
              </a:xfrm>
            </p:grpSpPr>
            <p:sp>
              <p:nvSpPr>
                <p:cNvPr id="1155090" name="Rectangle 18"/>
                <p:cNvSpPr>
                  <a:spLocks noChangeArrowheads="1"/>
                </p:cNvSpPr>
                <p:nvPr/>
              </p:nvSpPr>
              <p:spPr bwMode="auto">
                <a:xfrm>
                  <a:off x="43" y="836"/>
                  <a:ext cx="648" cy="36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000">
                      <a:latin typeface="Arial Unicode MS" pitchFamily="34" charset="-128"/>
                      <a:ea typeface="Arial Unicode MS" pitchFamily="34" charset="-128"/>
                    </a:rPr>
                    <a:t>+ 2 million</a:t>
                  </a:r>
                </a:p>
                <a:p>
                  <a:pPr algn="ctr"/>
                  <a:endParaRPr lang="en-US" altLang="en-US" sz="2000">
                    <a:latin typeface="Times New Roman" panose="02020603050405020304" pitchFamily="18" charset="0"/>
                  </a:endParaRPr>
                </a:p>
              </p:txBody>
            </p:sp>
            <p:sp>
              <p:nvSpPr>
                <p:cNvPr id="1155091" name="Rectangle 19"/>
                <p:cNvSpPr>
                  <a:spLocks noChangeArrowheads="1"/>
                </p:cNvSpPr>
                <p:nvPr/>
              </p:nvSpPr>
              <p:spPr bwMode="auto">
                <a:xfrm>
                  <a:off x="0" y="836"/>
                  <a:ext cx="734" cy="365"/>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55092" name="Group 20"/>
              <p:cNvGrpSpPr>
                <a:grpSpLocks/>
              </p:cNvGrpSpPr>
              <p:nvPr/>
            </p:nvGrpSpPr>
            <p:grpSpPr bwMode="auto">
              <a:xfrm>
                <a:off x="734" y="836"/>
                <a:ext cx="662" cy="365"/>
                <a:chOff x="734" y="836"/>
                <a:chExt cx="662" cy="365"/>
              </a:xfrm>
            </p:grpSpPr>
            <p:sp>
              <p:nvSpPr>
                <p:cNvPr id="1155093" name="Rectangle 21"/>
                <p:cNvSpPr>
                  <a:spLocks noChangeArrowheads="1"/>
                </p:cNvSpPr>
                <p:nvPr/>
              </p:nvSpPr>
              <p:spPr bwMode="auto">
                <a:xfrm>
                  <a:off x="777" y="836"/>
                  <a:ext cx="576" cy="36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000" i="1">
                      <a:latin typeface="Arial Unicode MS" pitchFamily="34" charset="-128"/>
                      <a:ea typeface="Arial Unicode MS" pitchFamily="34" charset="-128"/>
                    </a:rPr>
                    <a:t>	7.2 x 10</a:t>
                  </a:r>
                  <a:r>
                    <a:rPr lang="en-US" altLang="en-US" sz="2000" i="1" baseline="30000">
                      <a:latin typeface="Times" panose="02020603050405020304" pitchFamily="18" charset="0"/>
                      <a:cs typeface="Times New Roman" panose="02020603050405020304" pitchFamily="18" charset="0"/>
                    </a:rPr>
                    <a:t>--8</a:t>
                  </a:r>
                  <a:endParaRPr lang="en-US" altLang="en-US" sz="2000">
                    <a:latin typeface="Arial Unicode MS" pitchFamily="34" charset="-128"/>
                    <a:ea typeface="Arial Unicode MS" pitchFamily="34" charset="-128"/>
                  </a:endParaRPr>
                </a:p>
                <a:p>
                  <a:endParaRPr lang="en-US" altLang="en-US" sz="2000">
                    <a:latin typeface="Times New Roman" panose="02020603050405020304" pitchFamily="18" charset="0"/>
                  </a:endParaRPr>
                </a:p>
              </p:txBody>
            </p:sp>
            <p:sp>
              <p:nvSpPr>
                <p:cNvPr id="1155094" name="Rectangle 22"/>
                <p:cNvSpPr>
                  <a:spLocks noChangeArrowheads="1"/>
                </p:cNvSpPr>
                <p:nvPr/>
              </p:nvSpPr>
              <p:spPr bwMode="auto">
                <a:xfrm>
                  <a:off x="734" y="836"/>
                  <a:ext cx="662" cy="365"/>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sp>
          <p:nvSpPr>
            <p:cNvPr id="1155095" name="Rectangle 23"/>
            <p:cNvSpPr>
              <a:spLocks noChangeArrowheads="1"/>
            </p:cNvSpPr>
            <p:nvPr/>
          </p:nvSpPr>
          <p:spPr bwMode="auto">
            <a:xfrm>
              <a:off x="-3" y="-3"/>
              <a:ext cx="1402" cy="1207"/>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sp>
        <p:nvSpPr>
          <p:cNvPr id="1155096" name="Text Box 24"/>
          <p:cNvSpPr txBox="1">
            <a:spLocks noChangeArrowheads="1"/>
          </p:cNvSpPr>
          <p:nvPr/>
        </p:nvSpPr>
        <p:spPr bwMode="auto">
          <a:xfrm>
            <a:off x="409575" y="228600"/>
            <a:ext cx="6705600" cy="41116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spcBef>
                <a:spcPct val="50000"/>
              </a:spcBef>
            </a:pPr>
            <a:r>
              <a:rPr lang="en-US" altLang="en-US" sz="2400" u="sng">
                <a:latin typeface="Times New Roman" panose="02020603050405020304" pitchFamily="18" charset="0"/>
              </a:rPr>
              <a:t>The probability function</a:t>
            </a:r>
          </a:p>
        </p:txBody>
      </p:sp>
      <p:sp>
        <p:nvSpPr>
          <p:cNvPr id="1155097" name="Text Box 25"/>
          <p:cNvSpPr txBox="1">
            <a:spLocks noChangeArrowheads="1"/>
          </p:cNvSpPr>
          <p:nvPr/>
        </p:nvSpPr>
        <p:spPr bwMode="auto">
          <a:xfrm>
            <a:off x="333375" y="2743200"/>
            <a:ext cx="6705600" cy="41116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spcBef>
                <a:spcPct val="50000"/>
              </a:spcBef>
            </a:pPr>
            <a:r>
              <a:rPr lang="en-US" altLang="en-US" sz="2400" u="sng">
                <a:latin typeface="Times New Roman" panose="02020603050405020304" pitchFamily="18" charset="0"/>
              </a:rPr>
              <a:t>Expected Value</a:t>
            </a:r>
          </a:p>
        </p:txBody>
      </p:sp>
      <p:sp>
        <p:nvSpPr>
          <p:cNvPr id="1155098" name="Rectangle 26"/>
          <p:cNvSpPr>
            <a:spLocks noChangeArrowheads="1"/>
          </p:cNvSpPr>
          <p:nvPr/>
        </p:nvSpPr>
        <p:spPr bwMode="auto">
          <a:xfrm>
            <a:off x="28575" y="3200400"/>
            <a:ext cx="9144000" cy="94456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r>
              <a:rPr lang="en-US" altLang="en-US" sz="2400" b="0">
                <a:latin typeface="Times New Roman" panose="02020603050405020304" pitchFamily="18" charset="0"/>
                <a:ea typeface="Arial Unicode MS" pitchFamily="34" charset="-128"/>
              </a:rPr>
              <a:t>E(X) = P(win)*$2,000,000   +  P(lose)*-$1.00  </a:t>
            </a:r>
          </a:p>
          <a:p>
            <a:pPr eaLnBrk="1" hangingPunct="1"/>
            <a:r>
              <a:rPr lang="en-US" altLang="en-US" sz="2400" b="0">
                <a:latin typeface="Times New Roman" panose="02020603050405020304" pitchFamily="18" charset="0"/>
                <a:ea typeface="Arial Unicode MS" pitchFamily="34" charset="-128"/>
              </a:rPr>
              <a:t>= 2.0 </a:t>
            </a:r>
            <a:r>
              <a:rPr lang="en-US" altLang="en-US" sz="2400" b="0" i="1">
                <a:latin typeface="Times New Roman" panose="02020603050405020304" pitchFamily="18" charset="0"/>
                <a:ea typeface="Arial Unicode MS" pitchFamily="34" charset="-128"/>
              </a:rPr>
              <a:t>x 10</a:t>
            </a:r>
            <a:r>
              <a:rPr lang="en-US" altLang="en-US" sz="2400" b="0" i="1" baseline="30000">
                <a:latin typeface="Times New Roman" panose="02020603050405020304" pitchFamily="18" charset="0"/>
                <a:cs typeface="Times New Roman" panose="02020603050405020304" pitchFamily="18" charset="0"/>
              </a:rPr>
              <a:t>6</a:t>
            </a:r>
            <a:r>
              <a:rPr lang="en-US" altLang="en-US" sz="2400" b="0">
                <a:latin typeface="Times New Roman" panose="02020603050405020304" pitchFamily="18" charset="0"/>
                <a:ea typeface="Arial Unicode MS" pitchFamily="34" charset="-128"/>
              </a:rPr>
              <a:t> * </a:t>
            </a:r>
            <a:r>
              <a:rPr lang="en-US" altLang="en-US" sz="2400" b="0" i="1">
                <a:latin typeface="Times New Roman" panose="02020603050405020304" pitchFamily="18" charset="0"/>
                <a:ea typeface="Arial Unicode MS" pitchFamily="34" charset="-128"/>
              </a:rPr>
              <a:t>7.2 x 10</a:t>
            </a:r>
            <a:r>
              <a:rPr lang="en-US" altLang="en-US" sz="2400" b="0" i="1" baseline="30000">
                <a:latin typeface="Times New Roman" panose="02020603050405020304" pitchFamily="18" charset="0"/>
                <a:cs typeface="Times New Roman" panose="02020603050405020304" pitchFamily="18" charset="0"/>
              </a:rPr>
              <a:t>-8</a:t>
            </a:r>
            <a:r>
              <a:rPr lang="en-US" altLang="en-US" sz="2400" b="0" i="1">
                <a:latin typeface="Times New Roman" panose="02020603050405020304" pitchFamily="18" charset="0"/>
                <a:cs typeface="Times New Roman" panose="02020603050405020304" pitchFamily="18" charset="0"/>
              </a:rPr>
              <a:t>+ .999999928 (-1) =</a:t>
            </a:r>
            <a:r>
              <a:rPr lang="en-US" altLang="en-US" sz="2400" b="0">
                <a:latin typeface="Times New Roman" panose="02020603050405020304" pitchFamily="18" charset="0"/>
                <a:ea typeface="Arial Unicode MS" pitchFamily="34" charset="-128"/>
              </a:rPr>
              <a:t> </a:t>
            </a:r>
            <a:r>
              <a:rPr lang="en-US" altLang="en-US" sz="2400" b="0" i="1">
                <a:latin typeface="Times New Roman" panose="02020603050405020304" pitchFamily="18" charset="0"/>
                <a:cs typeface="Times New Roman" panose="02020603050405020304" pitchFamily="18" charset="0"/>
              </a:rPr>
              <a:t>.144 - .999999928 = -$.86</a:t>
            </a:r>
            <a:r>
              <a:rPr lang="en-US" altLang="en-US" sz="2400" b="0" i="1">
                <a:latin typeface="Times" panose="02020603050405020304" pitchFamily="18" charset="0"/>
                <a:cs typeface="Times New Roman" panose="02020603050405020304" pitchFamily="18" charset="0"/>
              </a:rPr>
              <a:t>  </a:t>
            </a:r>
            <a:endParaRPr lang="en-US" altLang="en-US" sz="2400" b="0">
              <a:latin typeface="Arial Unicode MS" pitchFamily="34" charset="-128"/>
              <a:ea typeface="Arial Unicode MS" pitchFamily="34" charset="-128"/>
            </a:endParaRPr>
          </a:p>
          <a:p>
            <a:r>
              <a:rPr lang="en-US" altLang="en-US" sz="1100" b="0" i="1">
                <a:latin typeface="Times" panose="02020603050405020304" pitchFamily="18" charset="0"/>
                <a:cs typeface="Times New Roman" panose="02020603050405020304" pitchFamily="18" charset="0"/>
              </a:rPr>
              <a:t> </a:t>
            </a:r>
            <a:endParaRPr lang="en-US" altLang="en-US" sz="1200" b="0">
              <a:latin typeface="Arial Unicode MS" pitchFamily="34" charset="-128"/>
              <a:ea typeface="Arial Unicode MS" pitchFamily="34" charset="-128"/>
            </a:endParaRPr>
          </a:p>
        </p:txBody>
      </p:sp>
      <p:sp>
        <p:nvSpPr>
          <p:cNvPr id="1155099" name="Rectangle 27"/>
          <p:cNvSpPr>
            <a:spLocks noChangeArrowheads="1"/>
          </p:cNvSpPr>
          <p:nvPr/>
        </p:nvSpPr>
        <p:spPr bwMode="auto">
          <a:xfrm>
            <a:off x="28575" y="4191000"/>
            <a:ext cx="6240463" cy="1141412"/>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spAutoFit/>
          </a:bodyPr>
          <a:lstStyle/>
          <a:p>
            <a:r>
              <a:rPr lang="en-US" altLang="en-US" sz="2400" b="0" dirty="0">
                <a:latin typeface="Times New Roman" panose="02020603050405020304" pitchFamily="18" charset="0"/>
                <a:cs typeface="Times New Roman" panose="02020603050405020304" pitchFamily="18" charset="0"/>
              </a:rPr>
              <a:t>Negative expected value is never good!  </a:t>
            </a:r>
          </a:p>
          <a:p>
            <a:r>
              <a:rPr lang="en-US" altLang="en-US" sz="2400" b="0" dirty="0">
                <a:latin typeface="Times New Roman" panose="02020603050405020304" pitchFamily="18" charset="0"/>
                <a:cs typeface="Times New Roman" panose="02020603050405020304" pitchFamily="18" charset="0"/>
              </a:rPr>
              <a:t>You shouldn’t play if you expect to lose money!  </a:t>
            </a:r>
          </a:p>
          <a:p>
            <a:endParaRPr lang="en-US" altLang="en-US" sz="2400" b="0" dirty="0">
              <a:latin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22" name="Rectangle 2"/>
          <p:cNvSpPr>
            <a:spLocks noGrp="1" noChangeArrowheads="1"/>
          </p:cNvSpPr>
          <p:nvPr>
            <p:ph type="title"/>
          </p:nvPr>
        </p:nvSpPr>
        <p:spPr/>
        <p:txBody>
          <a:bodyPr/>
          <a:lstStyle/>
          <a:p>
            <a:r>
              <a:rPr lang="en-US" altLang="en-US" i="1">
                <a:cs typeface="Times New Roman" panose="02020603050405020304" pitchFamily="18" charset="0"/>
              </a:rPr>
              <a:t>Expected Value</a:t>
            </a:r>
          </a:p>
        </p:txBody>
      </p:sp>
      <p:sp>
        <p:nvSpPr>
          <p:cNvPr id="1157123" name="Rectangle 3"/>
          <p:cNvSpPr>
            <a:spLocks noChangeArrowheads="1"/>
          </p:cNvSpPr>
          <p:nvPr/>
        </p:nvSpPr>
        <p:spPr bwMode="auto">
          <a:xfrm>
            <a:off x="381000" y="1143000"/>
            <a:ext cx="8534400" cy="152349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bIns="0">
            <a:spAutoFit/>
          </a:bodyPr>
          <a:lstStyle/>
          <a:p>
            <a:pPr eaLnBrk="1" hangingPunct="1"/>
            <a:r>
              <a:rPr lang="en-US" altLang="en-US" sz="2400" dirty="0">
                <a:latin typeface="Times New Roman" panose="02020603050405020304" pitchFamily="18" charset="0"/>
                <a:ea typeface="Arial Unicode MS" pitchFamily="34" charset="-128"/>
              </a:rPr>
              <a:t>If you play the lottery every week for 10 years, what are your expected winnings or losses?  </a:t>
            </a:r>
          </a:p>
          <a:p>
            <a:r>
              <a:rPr lang="en-US" altLang="en-US" sz="2400" dirty="0">
                <a:latin typeface="Times New Roman" panose="02020603050405020304" pitchFamily="18" charset="0"/>
                <a:ea typeface="Arial Unicode MS" pitchFamily="34" charset="-128"/>
              </a:rPr>
              <a:t> </a:t>
            </a:r>
          </a:p>
          <a:p>
            <a:r>
              <a:rPr lang="en-US" altLang="en-US" sz="2400" dirty="0">
                <a:latin typeface="Times New Roman" panose="02020603050405020304" pitchFamily="18" charset="0"/>
                <a:cs typeface="Times New Roman" panose="02020603050405020304" pitchFamily="18" charset="0"/>
              </a:rPr>
              <a:t>520 x (-.86) = -$447.20</a:t>
            </a:r>
            <a:r>
              <a:rPr lang="en-US" altLang="en-US" sz="2400" dirty="0">
                <a:latin typeface="Times New Roman" panose="02020603050405020304" pitchFamily="18"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9170" name="Rectangle 2"/>
          <p:cNvSpPr>
            <a:spLocks noGrp="1" noChangeArrowheads="1"/>
          </p:cNvSpPr>
          <p:nvPr>
            <p:ph type="title"/>
          </p:nvPr>
        </p:nvSpPr>
        <p:spPr/>
        <p:txBody>
          <a:bodyPr>
            <a:normAutofit/>
          </a:bodyPr>
          <a:lstStyle/>
          <a:p>
            <a:r>
              <a:rPr lang="en-US" altLang="en-US" sz="2800" dirty="0">
                <a:ea typeface="Arial Unicode MS" pitchFamily="34" charset="-128"/>
              </a:rPr>
              <a:t>Gambling (or how casinos can afford to give so many free drinks…)</a:t>
            </a:r>
          </a:p>
        </p:txBody>
      </p:sp>
      <p:sp>
        <p:nvSpPr>
          <p:cNvPr id="1159171" name="Rectangle 3"/>
          <p:cNvSpPr>
            <a:spLocks noGrp="1" noChangeArrowheads="1"/>
          </p:cNvSpPr>
          <p:nvPr>
            <p:ph idx="1"/>
          </p:nvPr>
        </p:nvSpPr>
        <p:spPr>
          <a:xfrm>
            <a:off x="685800" y="228600"/>
            <a:ext cx="7772400" cy="4114800"/>
          </a:xfrm>
        </p:spPr>
        <p:txBody>
          <a:bodyPr>
            <a:normAutofit fontScale="92500"/>
          </a:bodyPr>
          <a:lstStyle/>
          <a:p>
            <a:pPr>
              <a:lnSpc>
                <a:spcPct val="90000"/>
              </a:lnSpc>
              <a:buFont typeface="Wingdings" panose="05000000000000000000" pitchFamily="2" charset="2"/>
              <a:buNone/>
            </a:pPr>
            <a:r>
              <a:rPr lang="en-US" altLang="en-US" sz="1800" dirty="0">
                <a:ea typeface="Arial Unicode MS" pitchFamily="34" charset="-128"/>
              </a:rPr>
              <a:t>	A roulette wheel has the numbers 1 through 36, as well as 0 and 00.  If you bet $1 that an odd number comes up, you win or lose  $1 according to whether or not that event occurs.  If random variable X denotes your net gain, X=1 with probability 18/38 and X= -1 with probability 20/38.  </a:t>
            </a:r>
          </a:p>
          <a:p>
            <a:pPr>
              <a:lnSpc>
                <a:spcPct val="90000"/>
              </a:lnSpc>
              <a:buFont typeface="Wingdings" panose="05000000000000000000" pitchFamily="2" charset="2"/>
              <a:buNone/>
            </a:pPr>
            <a:r>
              <a:rPr lang="en-US" altLang="en-US" sz="1800" dirty="0">
                <a:ea typeface="Arial Unicode MS" pitchFamily="34" charset="-128"/>
              </a:rPr>
              <a:t> </a:t>
            </a:r>
          </a:p>
          <a:p>
            <a:pPr>
              <a:lnSpc>
                <a:spcPct val="90000"/>
              </a:lnSpc>
              <a:buFont typeface="Wingdings" panose="05000000000000000000" pitchFamily="2" charset="2"/>
              <a:buNone/>
            </a:pPr>
            <a:r>
              <a:rPr lang="en-US" altLang="en-US" sz="1800" dirty="0">
                <a:ea typeface="Arial Unicode MS" pitchFamily="34" charset="-128"/>
              </a:rPr>
              <a:t>E(X) = 1(18/38) – 1 (20/38) = -$.053</a:t>
            </a:r>
          </a:p>
          <a:p>
            <a:pPr>
              <a:lnSpc>
                <a:spcPct val="90000"/>
              </a:lnSpc>
              <a:buFont typeface="Wingdings" panose="05000000000000000000" pitchFamily="2" charset="2"/>
              <a:buNone/>
            </a:pPr>
            <a:r>
              <a:rPr lang="en-US" altLang="en-US" sz="1800" dirty="0">
                <a:ea typeface="Arial Unicode MS" pitchFamily="34" charset="-128"/>
              </a:rPr>
              <a:t> </a:t>
            </a:r>
          </a:p>
          <a:p>
            <a:pPr>
              <a:lnSpc>
                <a:spcPct val="90000"/>
              </a:lnSpc>
              <a:buFont typeface="Wingdings" panose="05000000000000000000" pitchFamily="2" charset="2"/>
              <a:buNone/>
            </a:pPr>
            <a:r>
              <a:rPr lang="en-US" altLang="en-US" sz="1800" dirty="0">
                <a:ea typeface="Arial Unicode MS" pitchFamily="34" charset="-128"/>
              </a:rPr>
              <a:t>On average, the casino wins (and the player loses) 5 cents per game.  </a:t>
            </a:r>
          </a:p>
          <a:p>
            <a:pPr>
              <a:lnSpc>
                <a:spcPct val="90000"/>
              </a:lnSpc>
              <a:buFont typeface="Wingdings" panose="05000000000000000000" pitchFamily="2" charset="2"/>
              <a:buNone/>
            </a:pPr>
            <a:r>
              <a:rPr lang="en-US" altLang="en-US" sz="1800" dirty="0">
                <a:ea typeface="Arial Unicode MS" pitchFamily="34" charset="-128"/>
              </a:rPr>
              <a:t> </a:t>
            </a:r>
          </a:p>
          <a:p>
            <a:pPr>
              <a:lnSpc>
                <a:spcPct val="90000"/>
              </a:lnSpc>
              <a:buFont typeface="Wingdings" panose="05000000000000000000" pitchFamily="2" charset="2"/>
              <a:buNone/>
            </a:pPr>
            <a:r>
              <a:rPr lang="en-US" altLang="en-US" sz="1800" dirty="0">
                <a:ea typeface="Arial Unicode MS" pitchFamily="34" charset="-128"/>
              </a:rPr>
              <a:t>The casino rakes in even more if the stakes are higher:</a:t>
            </a:r>
          </a:p>
          <a:p>
            <a:pPr>
              <a:lnSpc>
                <a:spcPct val="90000"/>
              </a:lnSpc>
              <a:buFont typeface="Wingdings" panose="05000000000000000000" pitchFamily="2" charset="2"/>
              <a:buNone/>
            </a:pPr>
            <a:r>
              <a:rPr lang="en-US" altLang="en-US" sz="1800" dirty="0">
                <a:ea typeface="Arial Unicode MS" pitchFamily="34" charset="-128"/>
              </a:rPr>
              <a:t> </a:t>
            </a:r>
          </a:p>
          <a:p>
            <a:pPr>
              <a:lnSpc>
                <a:spcPct val="90000"/>
              </a:lnSpc>
              <a:buFont typeface="Wingdings" panose="05000000000000000000" pitchFamily="2" charset="2"/>
              <a:buNone/>
            </a:pPr>
            <a:r>
              <a:rPr lang="en-US" altLang="en-US" sz="1800" dirty="0">
                <a:ea typeface="Arial Unicode MS" pitchFamily="34" charset="-128"/>
              </a:rPr>
              <a:t>E(X) = 10(18/38) – 10 (20/38) = -$.53</a:t>
            </a:r>
          </a:p>
          <a:p>
            <a:pPr>
              <a:lnSpc>
                <a:spcPct val="90000"/>
              </a:lnSpc>
              <a:buFont typeface="Wingdings" panose="05000000000000000000" pitchFamily="2" charset="2"/>
              <a:buNone/>
            </a:pPr>
            <a:r>
              <a:rPr lang="en-US" altLang="en-US" sz="1800" dirty="0">
                <a:ea typeface="Arial Unicode MS" pitchFamily="34" charset="-128"/>
              </a:rPr>
              <a:t> </a:t>
            </a:r>
          </a:p>
          <a:p>
            <a:pPr>
              <a:lnSpc>
                <a:spcPct val="90000"/>
              </a:lnSpc>
              <a:buFont typeface="Wingdings" panose="05000000000000000000" pitchFamily="2" charset="2"/>
              <a:buNone/>
            </a:pPr>
            <a:r>
              <a:rPr lang="en-US" altLang="en-US" sz="1800" dirty="0">
                <a:cs typeface="Times New Roman" panose="02020603050405020304" pitchFamily="18" charset="0"/>
              </a:rPr>
              <a:t>If the cost is $10 per game, the casino wins an average of 53 cents per game.  If 10,000 games are played in a night, that’s a cool $5300.</a:t>
            </a:r>
            <a:r>
              <a:rPr lang="en-US" altLang="en-US" sz="1800"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5794" name="Rectangle 2"/>
          <p:cNvSpPr>
            <a:spLocks noGrp="1" noChangeArrowheads="1"/>
          </p:cNvSpPr>
          <p:nvPr>
            <p:ph type="title"/>
          </p:nvPr>
        </p:nvSpPr>
        <p:spPr/>
        <p:txBody>
          <a:bodyPr>
            <a:normAutofit fontScale="90000"/>
          </a:bodyPr>
          <a:lstStyle/>
          <a:p>
            <a:r>
              <a:rPr lang="en-US" altLang="en-US"/>
              <a:t>Binomial Probability Distribution</a:t>
            </a:r>
          </a:p>
        </p:txBody>
      </p:sp>
      <p:sp>
        <p:nvSpPr>
          <p:cNvPr id="1185795" name="Rectangle 3"/>
          <p:cNvSpPr>
            <a:spLocks noChangeArrowheads="1"/>
          </p:cNvSpPr>
          <p:nvPr/>
        </p:nvSpPr>
        <p:spPr bwMode="auto">
          <a:xfrm>
            <a:off x="381000" y="228600"/>
            <a:ext cx="8382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5342" tIns="42672" rIns="85342" bIns="42672"/>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lnSpc>
                <a:spcPct val="90000"/>
              </a:lnSpc>
            </a:pPr>
            <a:r>
              <a:rPr lang="en-US" altLang="en-US" sz="2800" b="0" dirty="0"/>
              <a:t>A fixed number of observations (trials), n</a:t>
            </a:r>
          </a:p>
          <a:p>
            <a:pPr lvl="1" eaLnBrk="1" hangingPunct="1">
              <a:lnSpc>
                <a:spcPct val="90000"/>
              </a:lnSpc>
            </a:pPr>
            <a:r>
              <a:rPr lang="en-US" altLang="en-US" sz="2400" b="0" dirty="0"/>
              <a:t>e.g., 15 tosses of a coin; 20 patients; 1000 people surveyed</a:t>
            </a:r>
          </a:p>
          <a:p>
            <a:pPr eaLnBrk="1" hangingPunct="1">
              <a:lnSpc>
                <a:spcPct val="110000"/>
              </a:lnSpc>
            </a:pPr>
            <a:r>
              <a:rPr lang="en-US" altLang="en-US" sz="2800" b="0" dirty="0"/>
              <a:t>A binary outcome</a:t>
            </a:r>
          </a:p>
          <a:p>
            <a:pPr lvl="1" eaLnBrk="1" hangingPunct="1">
              <a:lnSpc>
                <a:spcPct val="90000"/>
              </a:lnSpc>
            </a:pPr>
            <a:r>
              <a:rPr lang="en-US" altLang="en-US" sz="2400" b="0" dirty="0"/>
              <a:t>e.g., head or tail in each toss of a coin; disease or no disease</a:t>
            </a:r>
          </a:p>
          <a:p>
            <a:pPr lvl="1" eaLnBrk="1" hangingPunct="1">
              <a:lnSpc>
                <a:spcPct val="90000"/>
              </a:lnSpc>
            </a:pPr>
            <a:r>
              <a:rPr lang="en-US" altLang="en-US" sz="2400" b="0" dirty="0"/>
              <a:t>Generally called “success” and “failure”</a:t>
            </a:r>
          </a:p>
          <a:p>
            <a:pPr lvl="1" eaLnBrk="1" hangingPunct="1">
              <a:lnSpc>
                <a:spcPct val="90000"/>
              </a:lnSpc>
            </a:pPr>
            <a:r>
              <a:rPr lang="en-US" altLang="en-US" sz="2400" b="0" dirty="0"/>
              <a:t>Probability of success is p, probability of failure is 1 – p</a:t>
            </a:r>
          </a:p>
          <a:p>
            <a:pPr eaLnBrk="1" hangingPunct="1">
              <a:lnSpc>
                <a:spcPct val="110000"/>
              </a:lnSpc>
            </a:pPr>
            <a:r>
              <a:rPr lang="en-US" altLang="en-US" sz="2800" b="0" dirty="0"/>
              <a:t>Constant probability for each observation</a:t>
            </a:r>
          </a:p>
          <a:p>
            <a:pPr lvl="1" eaLnBrk="1" hangingPunct="1"/>
            <a:r>
              <a:rPr lang="en-US" altLang="en-US" sz="2400" b="0" dirty="0"/>
              <a:t>e.g., Probability of getting a tail is the same each time we toss the coin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42" name="Rectangle 2"/>
          <p:cNvSpPr>
            <a:spLocks noGrp="1" noChangeArrowheads="1"/>
          </p:cNvSpPr>
          <p:nvPr>
            <p:ph type="title"/>
          </p:nvPr>
        </p:nvSpPr>
        <p:spPr/>
        <p:txBody>
          <a:bodyPr/>
          <a:lstStyle/>
          <a:p>
            <a:r>
              <a:rPr lang="en-US" altLang="en-US"/>
              <a:t>Binomial distribution</a:t>
            </a:r>
          </a:p>
        </p:txBody>
      </p:sp>
      <p:sp>
        <p:nvSpPr>
          <p:cNvPr id="1187843" name="Rectangle 3"/>
          <p:cNvSpPr>
            <a:spLocks noGrp="1" noChangeArrowheads="1"/>
          </p:cNvSpPr>
          <p:nvPr>
            <p:ph idx="1"/>
          </p:nvPr>
        </p:nvSpPr>
        <p:spPr/>
        <p:txBody>
          <a:bodyPr/>
          <a:lstStyle/>
          <a:p>
            <a:pPr>
              <a:buFont typeface="Wingdings" panose="05000000000000000000" pitchFamily="2" charset="2"/>
              <a:buNone/>
            </a:pPr>
            <a:r>
              <a:rPr lang="en-US" altLang="en-US">
                <a:cs typeface="Times New Roman" panose="02020603050405020304" pitchFamily="18" charset="0"/>
              </a:rPr>
              <a:t>  Take the example of 5 coin tosses.  What’s the probability that you flip exactly 3 heads in 5 coin tosses?</a:t>
            </a:r>
            <a:r>
              <a:rPr lang="en-US" altLang="en-US"/>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9890" name="Rectangle 2"/>
          <p:cNvSpPr>
            <a:spLocks noGrp="1" noChangeArrowheads="1"/>
          </p:cNvSpPr>
          <p:nvPr>
            <p:ph type="title"/>
          </p:nvPr>
        </p:nvSpPr>
        <p:spPr/>
        <p:txBody>
          <a:bodyPr/>
          <a:lstStyle/>
          <a:p>
            <a:r>
              <a:rPr lang="en-US" altLang="en-US"/>
              <a:t>Binomial distribution</a:t>
            </a:r>
          </a:p>
        </p:txBody>
      </p:sp>
      <p:sp>
        <p:nvSpPr>
          <p:cNvPr id="1189891" name="Rectangle 3"/>
          <p:cNvSpPr>
            <a:spLocks noGrp="1" noChangeArrowheads="1"/>
          </p:cNvSpPr>
          <p:nvPr>
            <p:ph idx="1"/>
          </p:nvPr>
        </p:nvSpPr>
        <p:spPr/>
        <p:txBody>
          <a:bodyPr/>
          <a:lstStyle/>
          <a:p>
            <a:pPr>
              <a:lnSpc>
                <a:spcPct val="90000"/>
              </a:lnSpc>
              <a:buFont typeface="Wingdings" panose="05000000000000000000" pitchFamily="2" charset="2"/>
              <a:buNone/>
            </a:pPr>
            <a:r>
              <a:rPr lang="en-US" altLang="en-US" sz="2800" i="1">
                <a:cs typeface="Times New Roman" panose="02020603050405020304" pitchFamily="18" charset="0"/>
              </a:rPr>
              <a:t>Solution:</a:t>
            </a:r>
            <a:endParaRPr lang="en-US" altLang="en-US" sz="2800">
              <a:cs typeface="Times New Roman" panose="02020603050405020304" pitchFamily="18" charset="0"/>
            </a:endParaRPr>
          </a:p>
          <a:p>
            <a:pPr>
              <a:lnSpc>
                <a:spcPct val="90000"/>
              </a:lnSpc>
              <a:buFont typeface="Wingdings" panose="05000000000000000000" pitchFamily="2" charset="2"/>
              <a:buNone/>
            </a:pPr>
            <a:r>
              <a:rPr lang="en-US" altLang="en-US" sz="2800">
                <a:cs typeface="Times New Roman" panose="02020603050405020304" pitchFamily="18" charset="0"/>
              </a:rPr>
              <a:t>One way to get exactly 3 heads:  HHHTT</a:t>
            </a:r>
          </a:p>
          <a:p>
            <a:pPr>
              <a:lnSpc>
                <a:spcPct val="90000"/>
              </a:lnSpc>
              <a:buFont typeface="Wingdings" panose="05000000000000000000" pitchFamily="2" charset="2"/>
              <a:buNone/>
            </a:pPr>
            <a:endParaRPr lang="en-US" altLang="en-US" sz="2800">
              <a:cs typeface="Times New Roman" panose="02020603050405020304" pitchFamily="18" charset="0"/>
            </a:endParaRPr>
          </a:p>
          <a:p>
            <a:pPr>
              <a:lnSpc>
                <a:spcPct val="90000"/>
              </a:lnSpc>
              <a:buFont typeface="Wingdings" panose="05000000000000000000" pitchFamily="2" charset="2"/>
              <a:buNone/>
            </a:pPr>
            <a:r>
              <a:rPr lang="en-US" altLang="en-US" sz="2800">
                <a:cs typeface="Times New Roman" panose="02020603050405020304" pitchFamily="18" charset="0"/>
              </a:rPr>
              <a:t>What’s the probability of this </a:t>
            </a:r>
            <a:r>
              <a:rPr lang="en-US" altLang="en-US" sz="2800" u="sng">
                <a:cs typeface="Times New Roman" panose="02020603050405020304" pitchFamily="18" charset="0"/>
              </a:rPr>
              <a:t>exact</a:t>
            </a:r>
            <a:r>
              <a:rPr lang="en-US" altLang="en-US" sz="2800">
                <a:cs typeface="Times New Roman" panose="02020603050405020304" pitchFamily="18" charset="0"/>
              </a:rPr>
              <a:t> arrangement?</a:t>
            </a:r>
          </a:p>
          <a:p>
            <a:pPr>
              <a:lnSpc>
                <a:spcPct val="90000"/>
              </a:lnSpc>
              <a:buFont typeface="Wingdings" panose="05000000000000000000" pitchFamily="2" charset="2"/>
              <a:buNone/>
            </a:pPr>
            <a:r>
              <a:rPr lang="en-US" altLang="en-US" sz="2800" i="1">
                <a:cs typeface="Times New Roman" panose="02020603050405020304" pitchFamily="18" charset="0"/>
              </a:rPr>
              <a:t>P(heads)xP(heads) xP(heads)xP(tails)xP(tails) =</a:t>
            </a:r>
            <a:r>
              <a:rPr lang="en-US" altLang="en-US" sz="2800">
                <a:cs typeface="Times New Roman" panose="02020603050405020304" pitchFamily="18" charset="0"/>
              </a:rPr>
              <a:t>(1/2)</a:t>
            </a:r>
            <a:r>
              <a:rPr lang="en-US" altLang="en-US" sz="2800" baseline="30000">
                <a:latin typeface="Times" panose="02020603050405020304" pitchFamily="18" charset="0"/>
                <a:cs typeface="Times New Roman" panose="02020603050405020304" pitchFamily="18" charset="0"/>
              </a:rPr>
              <a:t>3</a:t>
            </a:r>
            <a:r>
              <a:rPr lang="en-US" altLang="en-US" sz="2800">
                <a:latin typeface="Times" panose="02020603050405020304" pitchFamily="18" charset="0"/>
                <a:cs typeface="Times New Roman" panose="02020603050405020304" pitchFamily="18" charset="0"/>
              </a:rPr>
              <a:t> </a:t>
            </a:r>
            <a:r>
              <a:rPr lang="en-US" altLang="en-US" sz="2800" i="1">
                <a:latin typeface="Times" panose="02020603050405020304" pitchFamily="18" charset="0"/>
                <a:cs typeface="Times New Roman" panose="02020603050405020304" pitchFamily="18" charset="0"/>
              </a:rPr>
              <a:t>x</a:t>
            </a:r>
            <a:r>
              <a:rPr lang="en-US" altLang="en-US" sz="2800">
                <a:latin typeface="Times" panose="02020603050405020304" pitchFamily="18" charset="0"/>
                <a:cs typeface="Times New Roman" panose="02020603050405020304" pitchFamily="18" charset="0"/>
              </a:rPr>
              <a:t> </a:t>
            </a:r>
            <a:r>
              <a:rPr lang="en-US" altLang="en-US" sz="2800">
                <a:cs typeface="Times New Roman" panose="02020603050405020304" pitchFamily="18" charset="0"/>
              </a:rPr>
              <a:t>(1/2)</a:t>
            </a:r>
            <a:r>
              <a:rPr lang="en-US" altLang="en-US" sz="2800" baseline="30000">
                <a:latin typeface="Times" panose="02020603050405020304" pitchFamily="18" charset="0"/>
                <a:cs typeface="Times New Roman" panose="02020603050405020304" pitchFamily="18" charset="0"/>
              </a:rPr>
              <a:t>2</a:t>
            </a:r>
            <a:endParaRPr lang="en-US" altLang="en-US" sz="2800">
              <a:cs typeface="Times New Roman" panose="02020603050405020304" pitchFamily="18" charset="0"/>
            </a:endParaRPr>
          </a:p>
          <a:p>
            <a:pPr>
              <a:lnSpc>
                <a:spcPct val="90000"/>
              </a:lnSpc>
              <a:buFont typeface="Wingdings" panose="05000000000000000000" pitchFamily="2" charset="2"/>
              <a:buNone/>
            </a:pPr>
            <a:endParaRPr lang="en-US" altLang="en-US" sz="2800">
              <a:cs typeface="Times New Roman" panose="02020603050405020304" pitchFamily="18" charset="0"/>
            </a:endParaRPr>
          </a:p>
          <a:p>
            <a:pPr>
              <a:lnSpc>
                <a:spcPct val="90000"/>
              </a:lnSpc>
              <a:buFont typeface="Wingdings" panose="05000000000000000000" pitchFamily="2" charset="2"/>
              <a:buNone/>
            </a:pPr>
            <a:r>
              <a:rPr lang="en-US" altLang="en-US" sz="2800">
                <a:cs typeface="Times New Roman" panose="02020603050405020304" pitchFamily="18" charset="0"/>
              </a:rPr>
              <a:t>Another way to get exactly 3 heads:  THHHT</a:t>
            </a:r>
          </a:p>
          <a:p>
            <a:pPr>
              <a:lnSpc>
                <a:spcPct val="90000"/>
              </a:lnSpc>
              <a:buFont typeface="Wingdings" panose="05000000000000000000" pitchFamily="2" charset="2"/>
              <a:buNone/>
            </a:pPr>
            <a:r>
              <a:rPr lang="en-US" altLang="en-US" sz="2800">
                <a:cs typeface="Times New Roman" panose="02020603050405020304" pitchFamily="18" charset="0"/>
              </a:rPr>
              <a:t>Probability of this exact outcome = (1/2)</a:t>
            </a:r>
            <a:r>
              <a:rPr lang="en-US" altLang="en-US" sz="2800" baseline="30000">
                <a:latin typeface="Times" panose="02020603050405020304" pitchFamily="18" charset="0"/>
                <a:cs typeface="Times New Roman" panose="02020603050405020304" pitchFamily="18" charset="0"/>
              </a:rPr>
              <a:t>1</a:t>
            </a:r>
            <a:r>
              <a:rPr lang="en-US" altLang="en-US" sz="2800">
                <a:latin typeface="Times" panose="02020603050405020304" pitchFamily="18" charset="0"/>
                <a:cs typeface="Times New Roman" panose="02020603050405020304" pitchFamily="18" charset="0"/>
              </a:rPr>
              <a:t> </a:t>
            </a:r>
            <a:r>
              <a:rPr lang="en-US" altLang="en-US" sz="2800" i="1">
                <a:latin typeface="Times" panose="02020603050405020304" pitchFamily="18" charset="0"/>
                <a:cs typeface="Times New Roman" panose="02020603050405020304" pitchFamily="18" charset="0"/>
              </a:rPr>
              <a:t>x </a:t>
            </a:r>
            <a:r>
              <a:rPr lang="en-US" altLang="en-US" sz="2800">
                <a:cs typeface="Times New Roman" panose="02020603050405020304" pitchFamily="18" charset="0"/>
              </a:rPr>
              <a:t>(1/2)</a:t>
            </a:r>
            <a:r>
              <a:rPr lang="en-US" altLang="en-US" sz="2800" baseline="30000">
                <a:latin typeface="Times" panose="02020603050405020304" pitchFamily="18" charset="0"/>
                <a:cs typeface="Times New Roman" panose="02020603050405020304" pitchFamily="18" charset="0"/>
              </a:rPr>
              <a:t>3</a:t>
            </a:r>
            <a:r>
              <a:rPr lang="en-US" altLang="en-US" sz="2800">
                <a:latin typeface="Times" panose="02020603050405020304" pitchFamily="18" charset="0"/>
                <a:cs typeface="Times New Roman" panose="02020603050405020304" pitchFamily="18" charset="0"/>
              </a:rPr>
              <a:t> </a:t>
            </a:r>
            <a:r>
              <a:rPr lang="en-US" altLang="en-US" sz="2800" i="1">
                <a:latin typeface="Times" panose="02020603050405020304" pitchFamily="18" charset="0"/>
                <a:cs typeface="Times New Roman" panose="02020603050405020304" pitchFamily="18" charset="0"/>
              </a:rPr>
              <a:t>x</a:t>
            </a:r>
            <a:r>
              <a:rPr lang="en-US" altLang="en-US" sz="2800">
                <a:latin typeface="Times" panose="02020603050405020304" pitchFamily="18" charset="0"/>
                <a:cs typeface="Times New Roman" panose="02020603050405020304" pitchFamily="18" charset="0"/>
              </a:rPr>
              <a:t> </a:t>
            </a:r>
            <a:r>
              <a:rPr lang="en-US" altLang="en-US" sz="2800">
                <a:cs typeface="Times New Roman" panose="02020603050405020304" pitchFamily="18" charset="0"/>
              </a:rPr>
              <a:t>(1/2)</a:t>
            </a:r>
            <a:r>
              <a:rPr lang="en-US" altLang="en-US" sz="2800" baseline="30000">
                <a:latin typeface="Times" panose="02020603050405020304" pitchFamily="18" charset="0"/>
                <a:cs typeface="Times New Roman" panose="02020603050405020304" pitchFamily="18" charset="0"/>
              </a:rPr>
              <a:t>1  </a:t>
            </a:r>
            <a:r>
              <a:rPr lang="en-US" altLang="en-US" sz="2800">
                <a:cs typeface="Times New Roman" panose="02020603050405020304" pitchFamily="18" charset="0"/>
              </a:rPr>
              <a:t>=  (1/2)</a:t>
            </a:r>
            <a:r>
              <a:rPr lang="en-US" altLang="en-US" sz="2800" baseline="30000">
                <a:latin typeface="Times" panose="02020603050405020304" pitchFamily="18" charset="0"/>
                <a:cs typeface="Times New Roman" panose="02020603050405020304" pitchFamily="18" charset="0"/>
              </a:rPr>
              <a:t>3</a:t>
            </a:r>
            <a:r>
              <a:rPr lang="en-US" altLang="en-US" sz="2800">
                <a:latin typeface="Times" panose="02020603050405020304" pitchFamily="18" charset="0"/>
                <a:cs typeface="Times New Roman" panose="02020603050405020304" pitchFamily="18" charset="0"/>
              </a:rPr>
              <a:t> </a:t>
            </a:r>
            <a:r>
              <a:rPr lang="en-US" altLang="en-US" sz="2800" i="1">
                <a:latin typeface="Times" panose="02020603050405020304" pitchFamily="18" charset="0"/>
                <a:cs typeface="Times New Roman" panose="02020603050405020304" pitchFamily="18" charset="0"/>
              </a:rPr>
              <a:t>x</a:t>
            </a:r>
            <a:r>
              <a:rPr lang="en-US" altLang="en-US" sz="2800">
                <a:latin typeface="Times" panose="02020603050405020304" pitchFamily="18" charset="0"/>
                <a:cs typeface="Times New Roman" panose="02020603050405020304" pitchFamily="18" charset="0"/>
              </a:rPr>
              <a:t> </a:t>
            </a:r>
            <a:r>
              <a:rPr lang="en-US" altLang="en-US" sz="2800">
                <a:cs typeface="Times New Roman" panose="02020603050405020304" pitchFamily="18" charset="0"/>
              </a:rPr>
              <a:t>(1/2)</a:t>
            </a:r>
            <a:r>
              <a:rPr lang="en-US" altLang="en-US" sz="2800" baseline="30000">
                <a:latin typeface="Times" panose="02020603050405020304" pitchFamily="18" charset="0"/>
                <a:cs typeface="Times New Roman" panose="02020603050405020304" pitchFamily="18" charset="0"/>
              </a:rPr>
              <a:t>2</a:t>
            </a:r>
            <a:endParaRPr lang="en-US" altLang="en-US" sz="2800">
              <a:cs typeface="Times New Roman" panose="02020603050405020304" pitchFamily="18" charset="0"/>
            </a:endParaRPr>
          </a:p>
          <a:p>
            <a:pPr>
              <a:lnSpc>
                <a:spcPct val="90000"/>
              </a:lnSpc>
            </a:pPr>
            <a:endParaRPr lang="en-US" altLang="en-US"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1938" name="Rectangle 2"/>
          <p:cNvSpPr>
            <a:spLocks noGrp="1" noChangeArrowheads="1"/>
          </p:cNvSpPr>
          <p:nvPr>
            <p:ph type="title"/>
          </p:nvPr>
        </p:nvSpPr>
        <p:spPr/>
        <p:txBody>
          <a:bodyPr/>
          <a:lstStyle/>
          <a:p>
            <a:r>
              <a:rPr lang="en-US" altLang="en-US"/>
              <a:t>Binomial distribution</a:t>
            </a:r>
          </a:p>
        </p:txBody>
      </p:sp>
      <p:sp>
        <p:nvSpPr>
          <p:cNvPr id="1191939" name="Rectangle 3"/>
          <p:cNvSpPr>
            <a:spLocks noGrp="1" noChangeArrowheads="1"/>
          </p:cNvSpPr>
          <p:nvPr>
            <p:ph idx="1"/>
          </p:nvPr>
        </p:nvSpPr>
        <p:spPr>
          <a:xfrm>
            <a:off x="381000" y="304800"/>
            <a:ext cx="8077200" cy="4532313"/>
          </a:xfrm>
        </p:spPr>
        <p:txBody>
          <a:bodyPr/>
          <a:lstStyle/>
          <a:p>
            <a:pPr>
              <a:buFont typeface="Wingdings" panose="05000000000000000000" pitchFamily="2" charset="2"/>
              <a:buNone/>
            </a:pPr>
            <a:r>
              <a:rPr lang="en-US" altLang="en-US" sz="2800">
                <a:cs typeface="Times New Roman" panose="02020603050405020304" pitchFamily="18" charset="0"/>
              </a:rPr>
              <a:t>	In fact, (1/2)</a:t>
            </a:r>
            <a:r>
              <a:rPr lang="en-US" altLang="en-US" sz="2800" baseline="30000">
                <a:latin typeface="Times" panose="02020603050405020304" pitchFamily="18" charset="0"/>
                <a:cs typeface="Times New Roman" panose="02020603050405020304" pitchFamily="18" charset="0"/>
              </a:rPr>
              <a:t>3</a:t>
            </a:r>
            <a:r>
              <a:rPr lang="en-US" altLang="en-US" sz="2800">
                <a:latin typeface="Times" panose="02020603050405020304" pitchFamily="18" charset="0"/>
                <a:cs typeface="Times New Roman" panose="02020603050405020304" pitchFamily="18" charset="0"/>
              </a:rPr>
              <a:t> </a:t>
            </a:r>
            <a:r>
              <a:rPr lang="en-US" altLang="en-US" sz="2800" i="1">
                <a:latin typeface="Times" panose="02020603050405020304" pitchFamily="18" charset="0"/>
                <a:cs typeface="Times New Roman" panose="02020603050405020304" pitchFamily="18" charset="0"/>
              </a:rPr>
              <a:t>x</a:t>
            </a:r>
            <a:r>
              <a:rPr lang="en-US" altLang="en-US" sz="2800">
                <a:latin typeface="Times" panose="02020603050405020304" pitchFamily="18" charset="0"/>
                <a:cs typeface="Times New Roman" panose="02020603050405020304" pitchFamily="18" charset="0"/>
              </a:rPr>
              <a:t> </a:t>
            </a:r>
            <a:r>
              <a:rPr lang="en-US" altLang="en-US" sz="2800">
                <a:cs typeface="Times New Roman" panose="02020603050405020304" pitchFamily="18" charset="0"/>
              </a:rPr>
              <a:t>(1/2)</a:t>
            </a:r>
            <a:r>
              <a:rPr lang="en-US" altLang="en-US" sz="2800" baseline="30000">
                <a:latin typeface="Times" panose="02020603050405020304" pitchFamily="18" charset="0"/>
                <a:cs typeface="Times New Roman" panose="02020603050405020304" pitchFamily="18" charset="0"/>
              </a:rPr>
              <a:t>2</a:t>
            </a:r>
            <a:r>
              <a:rPr lang="en-US" altLang="en-US" sz="2800">
                <a:cs typeface="Times New Roman" panose="02020603050405020304" pitchFamily="18" charset="0"/>
              </a:rPr>
              <a:t> is the probability of each unique outcome that has exactly 3 heads and 2 tails.</a:t>
            </a:r>
            <a:r>
              <a:rPr lang="en-US" altLang="en-US" sz="2800"/>
              <a:t> </a:t>
            </a:r>
          </a:p>
          <a:p>
            <a:endParaRPr lang="en-US" altLang="en-US" sz="2800"/>
          </a:p>
          <a:p>
            <a:pPr>
              <a:buFont typeface="Wingdings" panose="05000000000000000000" pitchFamily="2" charset="2"/>
              <a:buNone/>
            </a:pPr>
            <a:r>
              <a:rPr lang="en-US" altLang="en-US" sz="2800">
                <a:cs typeface="Times New Roman" panose="02020603050405020304" pitchFamily="18" charset="0"/>
              </a:rPr>
              <a:t>	So, the overall probability of 3 heads and 2 tails is:</a:t>
            </a:r>
          </a:p>
          <a:p>
            <a:pPr>
              <a:buFont typeface="Wingdings" panose="05000000000000000000" pitchFamily="2" charset="2"/>
              <a:buNone/>
            </a:pPr>
            <a:r>
              <a:rPr lang="en-US" altLang="en-US" sz="2800">
                <a:cs typeface="Times New Roman" panose="02020603050405020304" pitchFamily="18" charset="0"/>
              </a:rPr>
              <a:t>	(1/2)</a:t>
            </a:r>
            <a:r>
              <a:rPr lang="en-US" altLang="en-US" sz="2800" baseline="30000">
                <a:latin typeface="Times" panose="02020603050405020304" pitchFamily="18" charset="0"/>
                <a:cs typeface="Times New Roman" panose="02020603050405020304" pitchFamily="18" charset="0"/>
              </a:rPr>
              <a:t>3</a:t>
            </a:r>
            <a:r>
              <a:rPr lang="en-US" altLang="en-US" sz="2800">
                <a:latin typeface="Times" panose="02020603050405020304" pitchFamily="18" charset="0"/>
                <a:cs typeface="Times New Roman" panose="02020603050405020304" pitchFamily="18" charset="0"/>
              </a:rPr>
              <a:t> </a:t>
            </a:r>
            <a:r>
              <a:rPr lang="en-US" altLang="en-US" sz="2800" i="1">
                <a:latin typeface="Times" panose="02020603050405020304" pitchFamily="18" charset="0"/>
                <a:cs typeface="Times New Roman" panose="02020603050405020304" pitchFamily="18" charset="0"/>
              </a:rPr>
              <a:t>x</a:t>
            </a:r>
            <a:r>
              <a:rPr lang="en-US" altLang="en-US" sz="2800">
                <a:latin typeface="Times" panose="02020603050405020304" pitchFamily="18" charset="0"/>
                <a:cs typeface="Times New Roman" panose="02020603050405020304" pitchFamily="18" charset="0"/>
              </a:rPr>
              <a:t> </a:t>
            </a:r>
            <a:r>
              <a:rPr lang="en-US" altLang="en-US" sz="2800">
                <a:cs typeface="Times New Roman" panose="02020603050405020304" pitchFamily="18" charset="0"/>
              </a:rPr>
              <a:t>(1/2)</a:t>
            </a:r>
            <a:r>
              <a:rPr lang="en-US" altLang="en-US" sz="2800" baseline="30000">
                <a:latin typeface="Times" panose="02020603050405020304" pitchFamily="18" charset="0"/>
                <a:cs typeface="Times New Roman" panose="02020603050405020304" pitchFamily="18" charset="0"/>
              </a:rPr>
              <a:t>2</a:t>
            </a:r>
            <a:r>
              <a:rPr lang="en-US" altLang="en-US" sz="2800">
                <a:cs typeface="Times New Roman" panose="02020603050405020304" pitchFamily="18" charset="0"/>
              </a:rPr>
              <a:t>  + (1/2)</a:t>
            </a:r>
            <a:r>
              <a:rPr lang="en-US" altLang="en-US" sz="2800" baseline="30000">
                <a:latin typeface="Times" panose="02020603050405020304" pitchFamily="18" charset="0"/>
                <a:cs typeface="Times New Roman" panose="02020603050405020304" pitchFamily="18" charset="0"/>
              </a:rPr>
              <a:t>3</a:t>
            </a:r>
            <a:r>
              <a:rPr lang="en-US" altLang="en-US" sz="2800">
                <a:latin typeface="Times" panose="02020603050405020304" pitchFamily="18" charset="0"/>
                <a:cs typeface="Times New Roman" panose="02020603050405020304" pitchFamily="18" charset="0"/>
              </a:rPr>
              <a:t> </a:t>
            </a:r>
            <a:r>
              <a:rPr lang="en-US" altLang="en-US" sz="2800" i="1">
                <a:latin typeface="Times" panose="02020603050405020304" pitchFamily="18" charset="0"/>
                <a:cs typeface="Times New Roman" panose="02020603050405020304" pitchFamily="18" charset="0"/>
              </a:rPr>
              <a:t>x</a:t>
            </a:r>
            <a:r>
              <a:rPr lang="en-US" altLang="en-US" sz="2800">
                <a:latin typeface="Times" panose="02020603050405020304" pitchFamily="18" charset="0"/>
                <a:cs typeface="Times New Roman" panose="02020603050405020304" pitchFamily="18" charset="0"/>
              </a:rPr>
              <a:t> </a:t>
            </a:r>
            <a:r>
              <a:rPr lang="en-US" altLang="en-US" sz="2800">
                <a:cs typeface="Times New Roman" panose="02020603050405020304" pitchFamily="18" charset="0"/>
              </a:rPr>
              <a:t>(1/2)</a:t>
            </a:r>
            <a:r>
              <a:rPr lang="en-US" altLang="en-US" sz="2800" baseline="30000">
                <a:latin typeface="Times" panose="02020603050405020304" pitchFamily="18" charset="0"/>
                <a:cs typeface="Times New Roman" panose="02020603050405020304" pitchFamily="18" charset="0"/>
              </a:rPr>
              <a:t>2</a:t>
            </a:r>
            <a:r>
              <a:rPr lang="en-US" altLang="en-US" sz="2800">
                <a:cs typeface="Times New Roman" panose="02020603050405020304" pitchFamily="18" charset="0"/>
              </a:rPr>
              <a:t> </a:t>
            </a:r>
            <a:r>
              <a:rPr lang="en-US" altLang="en-US" sz="2800">
                <a:latin typeface="Times" panose="02020603050405020304" pitchFamily="18" charset="0"/>
                <a:cs typeface="Times New Roman" panose="02020603050405020304" pitchFamily="18" charset="0"/>
              </a:rPr>
              <a:t>+ </a:t>
            </a:r>
            <a:r>
              <a:rPr lang="en-US" altLang="en-US" sz="2800">
                <a:cs typeface="Times New Roman" panose="02020603050405020304" pitchFamily="18" charset="0"/>
              </a:rPr>
              <a:t>(1/2)</a:t>
            </a:r>
            <a:r>
              <a:rPr lang="en-US" altLang="en-US" sz="2800" baseline="30000">
                <a:latin typeface="Times" panose="02020603050405020304" pitchFamily="18" charset="0"/>
                <a:cs typeface="Times New Roman" panose="02020603050405020304" pitchFamily="18" charset="0"/>
              </a:rPr>
              <a:t>3</a:t>
            </a:r>
            <a:r>
              <a:rPr lang="en-US" altLang="en-US" sz="2800">
                <a:latin typeface="Times" panose="02020603050405020304" pitchFamily="18" charset="0"/>
                <a:cs typeface="Times New Roman" panose="02020603050405020304" pitchFamily="18" charset="0"/>
              </a:rPr>
              <a:t> </a:t>
            </a:r>
            <a:r>
              <a:rPr lang="en-US" altLang="en-US" sz="2800" i="1">
                <a:latin typeface="Times" panose="02020603050405020304" pitchFamily="18" charset="0"/>
                <a:cs typeface="Times New Roman" panose="02020603050405020304" pitchFamily="18" charset="0"/>
              </a:rPr>
              <a:t>x</a:t>
            </a:r>
            <a:r>
              <a:rPr lang="en-US" altLang="en-US" sz="2800">
                <a:latin typeface="Times" panose="02020603050405020304" pitchFamily="18" charset="0"/>
                <a:cs typeface="Times New Roman" panose="02020603050405020304" pitchFamily="18" charset="0"/>
              </a:rPr>
              <a:t> </a:t>
            </a:r>
            <a:r>
              <a:rPr lang="en-US" altLang="en-US" sz="2800">
                <a:cs typeface="Times New Roman" panose="02020603050405020304" pitchFamily="18" charset="0"/>
              </a:rPr>
              <a:t>(1/2)</a:t>
            </a:r>
            <a:r>
              <a:rPr lang="en-US" altLang="en-US" sz="2800" baseline="30000">
                <a:latin typeface="Times" panose="02020603050405020304" pitchFamily="18" charset="0"/>
                <a:cs typeface="Times New Roman" panose="02020603050405020304" pitchFamily="18" charset="0"/>
              </a:rPr>
              <a:t>2</a:t>
            </a:r>
            <a:r>
              <a:rPr lang="en-US" altLang="en-US" sz="2800">
                <a:cs typeface="Times New Roman" panose="02020603050405020304" pitchFamily="18" charset="0"/>
              </a:rPr>
              <a:t> </a:t>
            </a:r>
            <a:r>
              <a:rPr lang="en-US" altLang="en-US" sz="2800" baseline="30000">
                <a:latin typeface="Times" panose="02020603050405020304" pitchFamily="18" charset="0"/>
                <a:cs typeface="Times New Roman" panose="02020603050405020304" pitchFamily="18" charset="0"/>
              </a:rPr>
              <a:t> </a:t>
            </a:r>
            <a:r>
              <a:rPr lang="en-US" altLang="en-US" sz="2800">
                <a:latin typeface="Times" panose="02020603050405020304" pitchFamily="18" charset="0"/>
                <a:cs typeface="Times New Roman" panose="02020603050405020304" pitchFamily="18" charset="0"/>
              </a:rPr>
              <a:t>+ </a:t>
            </a:r>
            <a:r>
              <a:rPr lang="en-US" altLang="en-US" sz="2800">
                <a:cs typeface="Times New Roman" panose="02020603050405020304" pitchFamily="18" charset="0"/>
              </a:rPr>
              <a:t>….. for as many unique arrangements as there are—but how many are there??</a:t>
            </a:r>
            <a:r>
              <a:rPr lang="en-US" altLang="en-US" sz="2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2066" name="Rectangle 2"/>
          <p:cNvSpPr>
            <a:spLocks noGrp="1" noChangeArrowheads="1"/>
          </p:cNvSpPr>
          <p:nvPr>
            <p:ph type="title"/>
          </p:nvPr>
        </p:nvSpPr>
        <p:spPr/>
        <p:txBody>
          <a:bodyPr>
            <a:normAutofit fontScale="90000"/>
          </a:bodyPr>
          <a:lstStyle/>
          <a:p>
            <a:r>
              <a:rPr lang="en-US" altLang="en-US"/>
              <a:t>Random variables can be discrete or continuous</a:t>
            </a:r>
          </a:p>
        </p:txBody>
      </p:sp>
      <p:sp>
        <p:nvSpPr>
          <p:cNvPr id="1112067" name="Rectangle 3"/>
          <p:cNvSpPr>
            <a:spLocks noGrp="1" noChangeArrowheads="1"/>
          </p:cNvSpPr>
          <p:nvPr>
            <p:ph idx="1"/>
          </p:nvPr>
        </p:nvSpPr>
        <p:spPr/>
        <p:txBody>
          <a:bodyPr>
            <a:normAutofit/>
          </a:bodyPr>
          <a:lstStyle/>
          <a:p>
            <a:pPr>
              <a:lnSpc>
                <a:spcPct val="90000"/>
              </a:lnSpc>
            </a:pPr>
            <a:r>
              <a:rPr lang="en-US" altLang="en-US" sz="2800" b="1"/>
              <a:t>Discrete</a:t>
            </a:r>
            <a:r>
              <a:rPr lang="en-US" altLang="en-US" sz="2800"/>
              <a:t> random variables have a countable number of outcomes</a:t>
            </a:r>
          </a:p>
          <a:p>
            <a:pPr lvl="1">
              <a:lnSpc>
                <a:spcPct val="90000"/>
              </a:lnSpc>
            </a:pPr>
            <a:r>
              <a:rPr lang="en-US" altLang="en-US" sz="2400" u="sng"/>
              <a:t>Examples</a:t>
            </a:r>
            <a:r>
              <a:rPr lang="en-US" altLang="en-US" sz="2400"/>
              <a:t>: Dead/alive, treatment/placebo, dice, counts, etc.</a:t>
            </a:r>
          </a:p>
          <a:p>
            <a:pPr>
              <a:lnSpc>
                <a:spcPct val="90000"/>
              </a:lnSpc>
            </a:pPr>
            <a:r>
              <a:rPr lang="en-US" altLang="en-US" sz="2800" b="1">
                <a:cs typeface="Times New Roman" panose="02020603050405020304" pitchFamily="18" charset="0"/>
              </a:rPr>
              <a:t>Continuous</a:t>
            </a:r>
            <a:r>
              <a:rPr lang="en-US" altLang="en-US" sz="2800">
                <a:cs typeface="Times New Roman" panose="02020603050405020304" pitchFamily="18" charset="0"/>
              </a:rPr>
              <a:t> random variables have an infinite continuum of possible values.</a:t>
            </a:r>
            <a:r>
              <a:rPr lang="en-US" altLang="en-US" sz="2800" b="1">
                <a:cs typeface="Times New Roman" panose="02020603050405020304" pitchFamily="18" charset="0"/>
              </a:rPr>
              <a:t> </a:t>
            </a:r>
          </a:p>
          <a:p>
            <a:pPr lvl="1">
              <a:lnSpc>
                <a:spcPct val="90000"/>
              </a:lnSpc>
            </a:pPr>
            <a:r>
              <a:rPr lang="en-US" altLang="en-US" sz="2400" u="sng">
                <a:ea typeface="Arial Unicode MS" pitchFamily="34" charset="-128"/>
              </a:rPr>
              <a:t>Examples:</a:t>
            </a:r>
            <a:r>
              <a:rPr lang="en-US" altLang="en-US" sz="2400">
                <a:ea typeface="Arial Unicode MS" pitchFamily="34" charset="-128"/>
              </a:rPr>
              <a:t> blood pressure, weight, the speed of a car, the real numbers from 1 to 6.  </a:t>
            </a:r>
          </a:p>
          <a:p>
            <a:pPr lvl="1">
              <a:lnSpc>
                <a:spcPct val="90000"/>
              </a:lnSpc>
            </a:pPr>
            <a:endParaRPr lang="en-US" altLang="en-US" sz="2400" b="1">
              <a:cs typeface="Times New Roman" panose="02020603050405020304" pitchFamily="18" charset="0"/>
            </a:endParaRPr>
          </a:p>
          <a:p>
            <a:pPr>
              <a:lnSpc>
                <a:spcPct val="90000"/>
              </a:lnSpc>
            </a:pPr>
            <a:endParaRPr lang="en-US" altLang="en-US" sz="2800" b="1">
              <a:cs typeface="Times New Roman" panose="02020603050405020304" pitchFamily="18" charset="0"/>
            </a:endParaRPr>
          </a:p>
          <a:p>
            <a:pPr>
              <a:lnSpc>
                <a:spcPct val="90000"/>
              </a:lnSpc>
              <a:buFont typeface="Wingdings" panose="05000000000000000000" pitchFamily="2" charset="2"/>
              <a:buNone/>
            </a:pPr>
            <a:r>
              <a:rPr lang="en-US" altLang="en-US" sz="280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3986" name="Rectangle 2"/>
          <p:cNvSpPr>
            <a:spLocks noChangeArrowheads="1"/>
          </p:cNvSpPr>
          <p:nvPr/>
        </p:nvSpPr>
        <p:spPr bwMode="auto">
          <a:xfrm>
            <a:off x="1600200" y="2057400"/>
            <a:ext cx="9144000" cy="59372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r>
              <a:rPr lang="en-US" altLang="en-US" sz="1200" b="0">
                <a:latin typeface="Times New Roman" panose="02020603050405020304" pitchFamily="18" charset="0"/>
                <a:cs typeface="Times New Roman" panose="02020603050405020304" pitchFamily="18" charset="0"/>
              </a:rPr>
              <a:t> </a:t>
            </a:r>
          </a:p>
          <a:p>
            <a:endParaRPr lang="en-US" altLang="en-US" sz="2400" b="0">
              <a:latin typeface="Times New Roman" panose="02020603050405020304" pitchFamily="18" charset="0"/>
            </a:endParaRPr>
          </a:p>
        </p:txBody>
      </p:sp>
      <p:grpSp>
        <p:nvGrpSpPr>
          <p:cNvPr id="1193987" name="Group 3"/>
          <p:cNvGrpSpPr>
            <a:grpSpLocks/>
          </p:cNvGrpSpPr>
          <p:nvPr/>
        </p:nvGrpSpPr>
        <p:grpSpPr bwMode="auto">
          <a:xfrm>
            <a:off x="1914525" y="-76200"/>
            <a:ext cx="5286375" cy="4618038"/>
            <a:chOff x="1104" y="835"/>
            <a:chExt cx="3330" cy="2909"/>
          </a:xfrm>
        </p:grpSpPr>
        <p:sp>
          <p:nvSpPr>
            <p:cNvPr id="1193988" name="AutoShape 4"/>
            <p:cNvSpPr>
              <a:spLocks/>
            </p:cNvSpPr>
            <p:nvPr/>
          </p:nvSpPr>
          <p:spPr bwMode="auto">
            <a:xfrm>
              <a:off x="1104" y="1296"/>
              <a:ext cx="336" cy="1884"/>
            </a:xfrm>
            <a:prstGeom prst="leftBrace">
              <a:avLst>
                <a:gd name="adj1" fmla="val 46726"/>
                <a:gd name="adj2" fmla="val 50000"/>
              </a:avLst>
            </a:pr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3989" name="AutoShape 5"/>
            <p:cNvSpPr>
              <a:spLocks/>
            </p:cNvSpPr>
            <p:nvPr/>
          </p:nvSpPr>
          <p:spPr bwMode="auto">
            <a:xfrm>
              <a:off x="3984" y="1296"/>
              <a:ext cx="450" cy="1878"/>
            </a:xfrm>
            <a:prstGeom prst="rightBrace">
              <a:avLst>
                <a:gd name="adj1" fmla="val 34778"/>
                <a:gd name="adj2" fmla="val 50000"/>
              </a:avLst>
            </a:pr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3990" name="Rectangle 6"/>
            <p:cNvSpPr>
              <a:spLocks noChangeArrowheads="1"/>
            </p:cNvSpPr>
            <p:nvPr/>
          </p:nvSpPr>
          <p:spPr bwMode="auto">
            <a:xfrm>
              <a:off x="1248" y="835"/>
              <a:ext cx="2976" cy="290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lvl1pPr indent="4572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000" b="0" u="sng">
                <a:cs typeface="Times New Roman" panose="02020603050405020304" pitchFamily="18" charset="0"/>
              </a:endParaRPr>
            </a:p>
            <a:p>
              <a:pPr eaLnBrk="1" hangingPunct="1"/>
              <a:r>
                <a:rPr lang="en-US" altLang="en-US" sz="2000" b="0" u="sng">
                  <a:cs typeface="Times New Roman" panose="02020603050405020304" pitchFamily="18" charset="0"/>
                </a:rPr>
                <a:t>Outcome		Probability </a:t>
              </a:r>
            </a:p>
            <a:p>
              <a:r>
                <a:rPr lang="en-US" altLang="en-US" sz="2000" b="0">
                  <a:cs typeface="Times New Roman" panose="02020603050405020304" pitchFamily="18" charset="0"/>
                </a:rPr>
                <a:t>THHHT		(1/2)</a:t>
              </a:r>
              <a:r>
                <a:rPr lang="en-US" altLang="en-US" sz="2000" b="0" baseline="30000">
                  <a:latin typeface="Times" panose="02020603050405020304" pitchFamily="18" charset="0"/>
                  <a:cs typeface="Times New Roman" panose="02020603050405020304" pitchFamily="18" charset="0"/>
                </a:rPr>
                <a:t>3</a:t>
              </a:r>
              <a:r>
                <a:rPr lang="en-US" altLang="en-US" sz="2000" b="0">
                  <a:latin typeface="Times" panose="02020603050405020304" pitchFamily="18" charset="0"/>
                  <a:cs typeface="Times New Roman" panose="02020603050405020304" pitchFamily="18" charset="0"/>
                </a:rPr>
                <a:t> </a:t>
              </a:r>
              <a:r>
                <a:rPr lang="en-US" altLang="en-US" sz="2000" b="0" i="1">
                  <a:latin typeface="Times" panose="02020603050405020304" pitchFamily="18" charset="0"/>
                  <a:cs typeface="Times New Roman" panose="02020603050405020304" pitchFamily="18" charset="0"/>
                </a:rPr>
                <a:t>x</a:t>
              </a:r>
              <a:r>
                <a:rPr lang="en-US" altLang="en-US" sz="2000" b="0">
                  <a:latin typeface="Times" panose="02020603050405020304" pitchFamily="18" charset="0"/>
                  <a:cs typeface="Times New Roman" panose="02020603050405020304" pitchFamily="18" charset="0"/>
                </a:rPr>
                <a:t> </a:t>
              </a:r>
              <a:r>
                <a:rPr lang="en-US" altLang="en-US" sz="2000" b="0">
                  <a:cs typeface="Times New Roman" panose="02020603050405020304" pitchFamily="18" charset="0"/>
                </a:rPr>
                <a:t>(1/2)</a:t>
              </a:r>
              <a:r>
                <a:rPr lang="en-US" altLang="en-US" sz="2000" b="0" baseline="30000">
                  <a:latin typeface="Times" panose="02020603050405020304" pitchFamily="18" charset="0"/>
                  <a:cs typeface="Times New Roman" panose="02020603050405020304" pitchFamily="18" charset="0"/>
                </a:rPr>
                <a:t>2</a:t>
              </a:r>
              <a:r>
                <a:rPr lang="en-US" altLang="en-US" sz="2000" b="0">
                  <a:cs typeface="Times New Roman" panose="02020603050405020304" pitchFamily="18" charset="0"/>
                </a:rPr>
                <a:t> </a:t>
              </a:r>
              <a:r>
                <a:rPr lang="en-US" altLang="en-US" sz="2000" b="0" baseline="30000">
                  <a:latin typeface="Times" panose="02020603050405020304" pitchFamily="18" charset="0"/>
                  <a:cs typeface="Times New Roman" panose="02020603050405020304" pitchFamily="18" charset="0"/>
                </a:rPr>
                <a:t> </a:t>
              </a:r>
              <a:endParaRPr lang="en-US" altLang="en-US" sz="2000" b="0">
                <a:cs typeface="Times New Roman" panose="02020603050405020304" pitchFamily="18" charset="0"/>
              </a:endParaRPr>
            </a:p>
            <a:p>
              <a:pPr eaLnBrk="1" hangingPunct="1"/>
              <a:r>
                <a:rPr lang="en-US" altLang="en-US" sz="2000" b="0">
                  <a:cs typeface="Times New Roman" panose="02020603050405020304" pitchFamily="18" charset="0"/>
                </a:rPr>
                <a:t>HHHTT             	(1/2)</a:t>
              </a:r>
              <a:r>
                <a:rPr lang="en-US" altLang="en-US" sz="2000" b="0" baseline="30000">
                  <a:latin typeface="Times" panose="02020603050405020304" pitchFamily="18" charset="0"/>
                  <a:cs typeface="Times New Roman" panose="02020603050405020304" pitchFamily="18" charset="0"/>
                </a:rPr>
                <a:t>3</a:t>
              </a:r>
              <a:r>
                <a:rPr lang="en-US" altLang="en-US" sz="2000" b="0">
                  <a:latin typeface="Times" panose="02020603050405020304" pitchFamily="18" charset="0"/>
                  <a:cs typeface="Times New Roman" panose="02020603050405020304" pitchFamily="18" charset="0"/>
                </a:rPr>
                <a:t> </a:t>
              </a:r>
              <a:r>
                <a:rPr lang="en-US" altLang="en-US" sz="2000" b="0" i="1">
                  <a:latin typeface="Times" panose="02020603050405020304" pitchFamily="18" charset="0"/>
                  <a:cs typeface="Times New Roman" panose="02020603050405020304" pitchFamily="18" charset="0"/>
                </a:rPr>
                <a:t>x</a:t>
              </a:r>
              <a:r>
                <a:rPr lang="en-US" altLang="en-US" sz="2000" b="0">
                  <a:latin typeface="Times" panose="02020603050405020304" pitchFamily="18" charset="0"/>
                  <a:cs typeface="Times New Roman" panose="02020603050405020304" pitchFamily="18" charset="0"/>
                </a:rPr>
                <a:t> </a:t>
              </a:r>
              <a:r>
                <a:rPr lang="en-US" altLang="en-US" sz="2000" b="0">
                  <a:cs typeface="Times New Roman" panose="02020603050405020304" pitchFamily="18" charset="0"/>
                </a:rPr>
                <a:t>(1/2)</a:t>
              </a:r>
              <a:r>
                <a:rPr lang="en-US" altLang="en-US" sz="2000" b="0" baseline="30000">
                  <a:latin typeface="Times" panose="02020603050405020304" pitchFamily="18" charset="0"/>
                  <a:cs typeface="Times New Roman" panose="02020603050405020304" pitchFamily="18" charset="0"/>
                </a:rPr>
                <a:t>2</a:t>
              </a:r>
              <a:endParaRPr lang="en-US" altLang="en-US" sz="2000" b="0"/>
            </a:p>
            <a:p>
              <a:pPr eaLnBrk="1" hangingPunct="1"/>
              <a:r>
                <a:rPr lang="en-US" altLang="en-US" sz="2000" b="0"/>
                <a:t>TTHHH 		(1/2)</a:t>
              </a:r>
              <a:r>
                <a:rPr lang="en-US" altLang="en-US" sz="2000" b="0" baseline="30000">
                  <a:latin typeface="Times" panose="02020603050405020304" pitchFamily="18" charset="0"/>
                  <a:cs typeface="Times New Roman" panose="02020603050405020304" pitchFamily="18" charset="0"/>
                </a:rPr>
                <a:t>3</a:t>
              </a:r>
              <a:r>
                <a:rPr lang="en-US" altLang="en-US" sz="2000" b="0">
                  <a:latin typeface="Times" panose="02020603050405020304" pitchFamily="18" charset="0"/>
                  <a:cs typeface="Times New Roman" panose="02020603050405020304" pitchFamily="18" charset="0"/>
                </a:rPr>
                <a:t> </a:t>
              </a:r>
              <a:r>
                <a:rPr lang="en-US" altLang="en-US" sz="2000" b="0" i="1">
                  <a:latin typeface="Times" panose="02020603050405020304" pitchFamily="18" charset="0"/>
                  <a:cs typeface="Times New Roman" panose="02020603050405020304" pitchFamily="18" charset="0"/>
                </a:rPr>
                <a:t>x</a:t>
              </a:r>
              <a:r>
                <a:rPr lang="en-US" altLang="en-US" sz="2000" b="0">
                  <a:latin typeface="Times" panose="02020603050405020304" pitchFamily="18" charset="0"/>
                  <a:cs typeface="Times New Roman" panose="02020603050405020304" pitchFamily="18" charset="0"/>
                </a:rPr>
                <a:t> </a:t>
              </a:r>
              <a:r>
                <a:rPr lang="en-US" altLang="en-US" sz="2000" b="0"/>
                <a:t>(1/2)</a:t>
              </a:r>
              <a:r>
                <a:rPr lang="en-US" altLang="en-US" sz="2000" b="0" baseline="30000">
                  <a:latin typeface="Times" panose="02020603050405020304" pitchFamily="18" charset="0"/>
                  <a:cs typeface="Times New Roman" panose="02020603050405020304" pitchFamily="18" charset="0"/>
                </a:rPr>
                <a:t>2</a:t>
              </a:r>
              <a:endParaRPr lang="en-US" altLang="en-US" sz="2000" b="0"/>
            </a:p>
            <a:p>
              <a:pPr eaLnBrk="1" hangingPunct="1"/>
              <a:r>
                <a:rPr lang="en-US" altLang="en-US" sz="2000" b="0"/>
                <a:t>HTTHH		(1/2)</a:t>
              </a:r>
              <a:r>
                <a:rPr lang="en-US" altLang="en-US" sz="2000" b="0" baseline="30000">
                  <a:latin typeface="Times" panose="02020603050405020304" pitchFamily="18" charset="0"/>
                  <a:cs typeface="Times New Roman" panose="02020603050405020304" pitchFamily="18" charset="0"/>
                </a:rPr>
                <a:t>3</a:t>
              </a:r>
              <a:r>
                <a:rPr lang="en-US" altLang="en-US" sz="2000" b="0">
                  <a:latin typeface="Times" panose="02020603050405020304" pitchFamily="18" charset="0"/>
                  <a:cs typeface="Times New Roman" panose="02020603050405020304" pitchFamily="18" charset="0"/>
                </a:rPr>
                <a:t> </a:t>
              </a:r>
              <a:r>
                <a:rPr lang="en-US" altLang="en-US" sz="2000" b="0" i="1">
                  <a:latin typeface="Times" panose="02020603050405020304" pitchFamily="18" charset="0"/>
                  <a:cs typeface="Times New Roman" panose="02020603050405020304" pitchFamily="18" charset="0"/>
                </a:rPr>
                <a:t>x</a:t>
              </a:r>
              <a:r>
                <a:rPr lang="en-US" altLang="en-US" sz="2000" b="0">
                  <a:latin typeface="Times" panose="02020603050405020304" pitchFamily="18" charset="0"/>
                  <a:cs typeface="Times New Roman" panose="02020603050405020304" pitchFamily="18" charset="0"/>
                </a:rPr>
                <a:t> </a:t>
              </a:r>
              <a:r>
                <a:rPr lang="en-US" altLang="en-US" sz="2000" b="0"/>
                <a:t>(1/2)</a:t>
              </a:r>
              <a:r>
                <a:rPr lang="en-US" altLang="en-US" sz="2000" b="0" baseline="30000">
                  <a:latin typeface="Times" panose="02020603050405020304" pitchFamily="18" charset="0"/>
                  <a:cs typeface="Times New Roman" panose="02020603050405020304" pitchFamily="18" charset="0"/>
                </a:rPr>
                <a:t>2</a:t>
              </a:r>
              <a:r>
                <a:rPr lang="en-US" altLang="en-US" sz="2000" b="0"/>
                <a:t> </a:t>
              </a:r>
              <a:r>
                <a:rPr lang="en-US" altLang="en-US" sz="2000" b="0" baseline="30000">
                  <a:latin typeface="Times" panose="02020603050405020304" pitchFamily="18" charset="0"/>
                  <a:cs typeface="Times New Roman" panose="02020603050405020304" pitchFamily="18" charset="0"/>
                </a:rPr>
                <a:t> </a:t>
              </a:r>
              <a:endParaRPr lang="en-US" altLang="en-US" sz="2000" b="0"/>
            </a:p>
            <a:p>
              <a:r>
                <a:rPr lang="en-US" altLang="en-US" sz="2000" b="0">
                  <a:cs typeface="Times New Roman" panose="02020603050405020304" pitchFamily="18" charset="0"/>
                </a:rPr>
                <a:t>HHTTH		(1/2)</a:t>
              </a:r>
              <a:r>
                <a:rPr lang="en-US" altLang="en-US" sz="2000" b="0" baseline="30000">
                  <a:latin typeface="Times" panose="02020603050405020304" pitchFamily="18" charset="0"/>
                  <a:cs typeface="Times New Roman" panose="02020603050405020304" pitchFamily="18" charset="0"/>
                </a:rPr>
                <a:t>3</a:t>
              </a:r>
              <a:r>
                <a:rPr lang="en-US" altLang="en-US" sz="2000" b="0">
                  <a:latin typeface="Times" panose="02020603050405020304" pitchFamily="18" charset="0"/>
                  <a:cs typeface="Times New Roman" panose="02020603050405020304" pitchFamily="18" charset="0"/>
                </a:rPr>
                <a:t> </a:t>
              </a:r>
              <a:r>
                <a:rPr lang="en-US" altLang="en-US" sz="2000" b="0" i="1">
                  <a:latin typeface="Times" panose="02020603050405020304" pitchFamily="18" charset="0"/>
                  <a:cs typeface="Times New Roman" panose="02020603050405020304" pitchFamily="18" charset="0"/>
                </a:rPr>
                <a:t>x</a:t>
              </a:r>
              <a:r>
                <a:rPr lang="en-US" altLang="en-US" sz="2000" b="0">
                  <a:latin typeface="Times" panose="02020603050405020304" pitchFamily="18" charset="0"/>
                  <a:cs typeface="Times New Roman" panose="02020603050405020304" pitchFamily="18" charset="0"/>
                </a:rPr>
                <a:t> </a:t>
              </a:r>
              <a:r>
                <a:rPr lang="en-US" altLang="en-US" sz="2000" b="0">
                  <a:cs typeface="Times New Roman" panose="02020603050405020304" pitchFamily="18" charset="0"/>
                </a:rPr>
                <a:t>(1/2)</a:t>
              </a:r>
              <a:r>
                <a:rPr lang="en-US" altLang="en-US" sz="2000" b="0" baseline="30000">
                  <a:latin typeface="Times" panose="02020603050405020304" pitchFamily="18" charset="0"/>
                  <a:cs typeface="Times New Roman" panose="02020603050405020304" pitchFamily="18" charset="0"/>
                </a:rPr>
                <a:t>2</a:t>
              </a:r>
              <a:r>
                <a:rPr lang="en-US" altLang="en-US" sz="2000" b="0">
                  <a:cs typeface="Times New Roman" panose="02020603050405020304" pitchFamily="18" charset="0"/>
                </a:rPr>
                <a:t> </a:t>
              </a:r>
              <a:r>
                <a:rPr lang="en-US" altLang="en-US" sz="2000" b="0" baseline="30000">
                  <a:latin typeface="Times" panose="02020603050405020304" pitchFamily="18" charset="0"/>
                  <a:cs typeface="Times New Roman" panose="02020603050405020304" pitchFamily="18" charset="0"/>
                </a:rPr>
                <a:t> </a:t>
              </a:r>
              <a:endParaRPr lang="en-US" altLang="en-US" sz="2000" b="0">
                <a:cs typeface="Times New Roman" panose="02020603050405020304" pitchFamily="18" charset="0"/>
              </a:endParaRPr>
            </a:p>
            <a:p>
              <a:r>
                <a:rPr lang="en-US" altLang="en-US" sz="2000" b="0">
                  <a:cs typeface="Times New Roman" panose="02020603050405020304" pitchFamily="18" charset="0"/>
                </a:rPr>
                <a:t>HTHHT		(1/2)</a:t>
              </a:r>
              <a:r>
                <a:rPr lang="en-US" altLang="en-US" sz="2000" b="0" baseline="30000">
                  <a:latin typeface="Times" panose="02020603050405020304" pitchFamily="18" charset="0"/>
                  <a:cs typeface="Times New Roman" panose="02020603050405020304" pitchFamily="18" charset="0"/>
                </a:rPr>
                <a:t>3</a:t>
              </a:r>
              <a:r>
                <a:rPr lang="en-US" altLang="en-US" sz="2000" b="0">
                  <a:latin typeface="Times" panose="02020603050405020304" pitchFamily="18" charset="0"/>
                  <a:cs typeface="Times New Roman" panose="02020603050405020304" pitchFamily="18" charset="0"/>
                </a:rPr>
                <a:t> </a:t>
              </a:r>
              <a:r>
                <a:rPr lang="en-US" altLang="en-US" sz="2000" b="0" i="1">
                  <a:latin typeface="Times" panose="02020603050405020304" pitchFamily="18" charset="0"/>
                  <a:cs typeface="Times New Roman" panose="02020603050405020304" pitchFamily="18" charset="0"/>
                </a:rPr>
                <a:t>x</a:t>
              </a:r>
              <a:r>
                <a:rPr lang="en-US" altLang="en-US" sz="2000" b="0">
                  <a:latin typeface="Times" panose="02020603050405020304" pitchFamily="18" charset="0"/>
                  <a:cs typeface="Times New Roman" panose="02020603050405020304" pitchFamily="18" charset="0"/>
                </a:rPr>
                <a:t> </a:t>
              </a:r>
              <a:r>
                <a:rPr lang="en-US" altLang="en-US" sz="2000" b="0">
                  <a:cs typeface="Times New Roman" panose="02020603050405020304" pitchFamily="18" charset="0"/>
                </a:rPr>
                <a:t>(1/2)</a:t>
              </a:r>
              <a:r>
                <a:rPr lang="en-US" altLang="en-US" sz="2000" b="0" baseline="30000">
                  <a:latin typeface="Times" panose="02020603050405020304" pitchFamily="18" charset="0"/>
                  <a:cs typeface="Times New Roman" panose="02020603050405020304" pitchFamily="18" charset="0"/>
                </a:rPr>
                <a:t>2</a:t>
              </a:r>
              <a:r>
                <a:rPr lang="en-US" altLang="en-US" sz="2000" b="0">
                  <a:cs typeface="Times New Roman" panose="02020603050405020304" pitchFamily="18" charset="0"/>
                </a:rPr>
                <a:t> </a:t>
              </a:r>
              <a:r>
                <a:rPr lang="en-US" altLang="en-US" sz="2000" b="0" baseline="30000">
                  <a:latin typeface="Times" panose="02020603050405020304" pitchFamily="18" charset="0"/>
                  <a:cs typeface="Times New Roman" panose="02020603050405020304" pitchFamily="18" charset="0"/>
                </a:rPr>
                <a:t> </a:t>
              </a:r>
              <a:endParaRPr lang="en-US" altLang="en-US" sz="2000" b="0">
                <a:cs typeface="Times New Roman" panose="02020603050405020304" pitchFamily="18" charset="0"/>
              </a:endParaRPr>
            </a:p>
            <a:p>
              <a:r>
                <a:rPr lang="en-US" altLang="en-US" sz="2000" b="0">
                  <a:cs typeface="Times New Roman" panose="02020603050405020304" pitchFamily="18" charset="0"/>
                </a:rPr>
                <a:t>THTHH		(1/2)</a:t>
              </a:r>
              <a:r>
                <a:rPr lang="en-US" altLang="en-US" sz="2000" b="0" baseline="30000">
                  <a:latin typeface="Times" panose="02020603050405020304" pitchFamily="18" charset="0"/>
                  <a:cs typeface="Times New Roman" panose="02020603050405020304" pitchFamily="18" charset="0"/>
                </a:rPr>
                <a:t>3</a:t>
              </a:r>
              <a:r>
                <a:rPr lang="en-US" altLang="en-US" sz="2000" b="0">
                  <a:latin typeface="Times" panose="02020603050405020304" pitchFamily="18" charset="0"/>
                  <a:cs typeface="Times New Roman" panose="02020603050405020304" pitchFamily="18" charset="0"/>
                </a:rPr>
                <a:t> </a:t>
              </a:r>
              <a:r>
                <a:rPr lang="en-US" altLang="en-US" sz="2000" b="0" i="1">
                  <a:latin typeface="Times" panose="02020603050405020304" pitchFamily="18" charset="0"/>
                  <a:cs typeface="Times New Roman" panose="02020603050405020304" pitchFamily="18" charset="0"/>
                </a:rPr>
                <a:t>x</a:t>
              </a:r>
              <a:r>
                <a:rPr lang="en-US" altLang="en-US" sz="2000" b="0">
                  <a:latin typeface="Times" panose="02020603050405020304" pitchFamily="18" charset="0"/>
                  <a:cs typeface="Times New Roman" panose="02020603050405020304" pitchFamily="18" charset="0"/>
                </a:rPr>
                <a:t> </a:t>
              </a:r>
              <a:r>
                <a:rPr lang="en-US" altLang="en-US" sz="2000" b="0">
                  <a:cs typeface="Times New Roman" panose="02020603050405020304" pitchFamily="18" charset="0"/>
                </a:rPr>
                <a:t>(1/2)</a:t>
              </a:r>
              <a:r>
                <a:rPr lang="en-US" altLang="en-US" sz="2000" b="0" baseline="30000">
                  <a:latin typeface="Times" panose="02020603050405020304" pitchFamily="18" charset="0"/>
                  <a:cs typeface="Times New Roman" panose="02020603050405020304" pitchFamily="18" charset="0"/>
                </a:rPr>
                <a:t>2</a:t>
              </a:r>
              <a:r>
                <a:rPr lang="en-US" altLang="en-US" sz="2000" b="0">
                  <a:cs typeface="Times New Roman" panose="02020603050405020304" pitchFamily="18" charset="0"/>
                </a:rPr>
                <a:t> </a:t>
              </a:r>
              <a:r>
                <a:rPr lang="en-US" altLang="en-US" sz="2000" b="0" baseline="30000">
                  <a:latin typeface="Times" panose="02020603050405020304" pitchFamily="18" charset="0"/>
                  <a:cs typeface="Times New Roman" panose="02020603050405020304" pitchFamily="18" charset="0"/>
                </a:rPr>
                <a:t> </a:t>
              </a:r>
              <a:endParaRPr lang="en-US" altLang="en-US" sz="2000" b="0">
                <a:cs typeface="Times New Roman" panose="02020603050405020304" pitchFamily="18" charset="0"/>
              </a:endParaRPr>
            </a:p>
            <a:p>
              <a:r>
                <a:rPr lang="en-US" altLang="en-US" sz="2000" b="0">
                  <a:cs typeface="Times New Roman" panose="02020603050405020304" pitchFamily="18" charset="0"/>
                </a:rPr>
                <a:t>HTHTH		(1/2)</a:t>
              </a:r>
              <a:r>
                <a:rPr lang="en-US" altLang="en-US" sz="2000" b="0" baseline="30000">
                  <a:latin typeface="Times" panose="02020603050405020304" pitchFamily="18" charset="0"/>
                  <a:cs typeface="Times New Roman" panose="02020603050405020304" pitchFamily="18" charset="0"/>
                </a:rPr>
                <a:t>3</a:t>
              </a:r>
              <a:r>
                <a:rPr lang="en-US" altLang="en-US" sz="2000" b="0">
                  <a:latin typeface="Times" panose="02020603050405020304" pitchFamily="18" charset="0"/>
                  <a:cs typeface="Times New Roman" panose="02020603050405020304" pitchFamily="18" charset="0"/>
                </a:rPr>
                <a:t> </a:t>
              </a:r>
              <a:r>
                <a:rPr lang="en-US" altLang="en-US" sz="2000" b="0" i="1">
                  <a:latin typeface="Times" panose="02020603050405020304" pitchFamily="18" charset="0"/>
                  <a:cs typeface="Times New Roman" panose="02020603050405020304" pitchFamily="18" charset="0"/>
                </a:rPr>
                <a:t>x</a:t>
              </a:r>
              <a:r>
                <a:rPr lang="en-US" altLang="en-US" sz="2000" b="0">
                  <a:latin typeface="Times" panose="02020603050405020304" pitchFamily="18" charset="0"/>
                  <a:cs typeface="Times New Roman" panose="02020603050405020304" pitchFamily="18" charset="0"/>
                </a:rPr>
                <a:t> </a:t>
              </a:r>
              <a:r>
                <a:rPr lang="en-US" altLang="en-US" sz="2000" b="0">
                  <a:cs typeface="Times New Roman" panose="02020603050405020304" pitchFamily="18" charset="0"/>
                </a:rPr>
                <a:t>(1/2)</a:t>
              </a:r>
              <a:r>
                <a:rPr lang="en-US" altLang="en-US" sz="2000" b="0" baseline="30000">
                  <a:latin typeface="Times" panose="02020603050405020304" pitchFamily="18" charset="0"/>
                  <a:cs typeface="Times New Roman" panose="02020603050405020304" pitchFamily="18" charset="0"/>
                </a:rPr>
                <a:t>2</a:t>
              </a:r>
              <a:r>
                <a:rPr lang="en-US" altLang="en-US" sz="2000" b="0">
                  <a:cs typeface="Times New Roman" panose="02020603050405020304" pitchFamily="18" charset="0"/>
                </a:rPr>
                <a:t> </a:t>
              </a:r>
              <a:r>
                <a:rPr lang="en-US" altLang="en-US" sz="2000" b="0" baseline="30000">
                  <a:latin typeface="Times" panose="02020603050405020304" pitchFamily="18" charset="0"/>
                  <a:cs typeface="Times New Roman" panose="02020603050405020304" pitchFamily="18" charset="0"/>
                </a:rPr>
                <a:t> </a:t>
              </a:r>
              <a:endParaRPr lang="en-US" altLang="en-US" sz="2000" b="0">
                <a:cs typeface="Times New Roman" panose="02020603050405020304" pitchFamily="18" charset="0"/>
              </a:endParaRPr>
            </a:p>
            <a:p>
              <a:r>
                <a:rPr lang="en-US" altLang="en-US" sz="2000" b="0">
                  <a:cs typeface="Times New Roman" panose="02020603050405020304" pitchFamily="18" charset="0"/>
                </a:rPr>
                <a:t>HHTHT		(1/2)</a:t>
              </a:r>
              <a:r>
                <a:rPr lang="en-US" altLang="en-US" sz="2000" b="0" baseline="30000">
                  <a:latin typeface="Times" panose="02020603050405020304" pitchFamily="18" charset="0"/>
                  <a:cs typeface="Times New Roman" panose="02020603050405020304" pitchFamily="18" charset="0"/>
                </a:rPr>
                <a:t>3</a:t>
              </a:r>
              <a:r>
                <a:rPr lang="en-US" altLang="en-US" sz="2000" b="0">
                  <a:latin typeface="Times" panose="02020603050405020304" pitchFamily="18" charset="0"/>
                  <a:cs typeface="Times New Roman" panose="02020603050405020304" pitchFamily="18" charset="0"/>
                </a:rPr>
                <a:t> </a:t>
              </a:r>
              <a:r>
                <a:rPr lang="en-US" altLang="en-US" sz="2000" b="0" i="1">
                  <a:latin typeface="Times" panose="02020603050405020304" pitchFamily="18" charset="0"/>
                  <a:cs typeface="Times New Roman" panose="02020603050405020304" pitchFamily="18" charset="0"/>
                </a:rPr>
                <a:t>x</a:t>
              </a:r>
              <a:r>
                <a:rPr lang="en-US" altLang="en-US" sz="2000" b="0">
                  <a:latin typeface="Times" panose="02020603050405020304" pitchFamily="18" charset="0"/>
                  <a:cs typeface="Times New Roman" panose="02020603050405020304" pitchFamily="18" charset="0"/>
                </a:rPr>
                <a:t> </a:t>
              </a:r>
              <a:r>
                <a:rPr lang="en-US" altLang="en-US" sz="2000" b="0">
                  <a:cs typeface="Times New Roman" panose="02020603050405020304" pitchFamily="18" charset="0"/>
                </a:rPr>
                <a:t>(1/2)</a:t>
              </a:r>
              <a:r>
                <a:rPr lang="en-US" altLang="en-US" sz="2000" b="0" baseline="30000">
                  <a:latin typeface="Times" panose="02020603050405020304" pitchFamily="18" charset="0"/>
                  <a:cs typeface="Times New Roman" panose="02020603050405020304" pitchFamily="18" charset="0"/>
                </a:rPr>
                <a:t>2</a:t>
              </a:r>
              <a:r>
                <a:rPr lang="en-US" altLang="en-US" sz="2000" b="0">
                  <a:cs typeface="Times New Roman" panose="02020603050405020304" pitchFamily="18" charset="0"/>
                </a:rPr>
                <a:t> </a:t>
              </a:r>
              <a:r>
                <a:rPr lang="en-US" altLang="en-US" sz="2000" b="0" baseline="30000">
                  <a:latin typeface="Times" panose="02020603050405020304" pitchFamily="18" charset="0"/>
                  <a:cs typeface="Times New Roman" panose="02020603050405020304" pitchFamily="18" charset="0"/>
                </a:rPr>
                <a:t> </a:t>
              </a:r>
              <a:endParaRPr lang="en-US" altLang="en-US" sz="2000" b="0">
                <a:cs typeface="Times New Roman" panose="02020603050405020304" pitchFamily="18" charset="0"/>
              </a:endParaRPr>
            </a:p>
            <a:p>
              <a:r>
                <a:rPr lang="en-US" altLang="en-US" sz="2000" b="0" u="sng">
                  <a:cs typeface="Times New Roman" panose="02020603050405020304" pitchFamily="18" charset="0"/>
                </a:rPr>
                <a:t>THHTH		(1/2)</a:t>
              </a:r>
              <a:r>
                <a:rPr lang="en-US" altLang="en-US" sz="2000" b="0" u="sng" baseline="30000">
                  <a:latin typeface="Times" panose="02020603050405020304" pitchFamily="18" charset="0"/>
                  <a:cs typeface="Times New Roman" panose="02020603050405020304" pitchFamily="18" charset="0"/>
                </a:rPr>
                <a:t>3</a:t>
              </a:r>
              <a:r>
                <a:rPr lang="en-US" altLang="en-US" sz="2000" b="0" u="sng">
                  <a:latin typeface="Times" panose="02020603050405020304" pitchFamily="18" charset="0"/>
                  <a:cs typeface="Times New Roman" panose="02020603050405020304" pitchFamily="18" charset="0"/>
                </a:rPr>
                <a:t> </a:t>
              </a:r>
              <a:r>
                <a:rPr lang="en-US" altLang="en-US" sz="2000" b="0" i="1" u="sng">
                  <a:latin typeface="Times" panose="02020603050405020304" pitchFamily="18" charset="0"/>
                  <a:cs typeface="Times New Roman" panose="02020603050405020304" pitchFamily="18" charset="0"/>
                </a:rPr>
                <a:t>x</a:t>
              </a:r>
              <a:r>
                <a:rPr lang="en-US" altLang="en-US" sz="2000" b="0" u="sng">
                  <a:latin typeface="Times" panose="02020603050405020304" pitchFamily="18" charset="0"/>
                  <a:cs typeface="Times New Roman" panose="02020603050405020304" pitchFamily="18" charset="0"/>
                </a:rPr>
                <a:t> </a:t>
              </a:r>
              <a:r>
                <a:rPr lang="en-US" altLang="en-US" sz="2000" b="0" u="sng">
                  <a:cs typeface="Times New Roman" panose="02020603050405020304" pitchFamily="18" charset="0"/>
                </a:rPr>
                <a:t>(1/2)</a:t>
              </a:r>
              <a:r>
                <a:rPr lang="en-US" altLang="en-US" sz="2000" b="0" u="sng" baseline="30000">
                  <a:latin typeface="Times" panose="02020603050405020304" pitchFamily="18" charset="0"/>
                  <a:cs typeface="Times New Roman" panose="02020603050405020304" pitchFamily="18" charset="0"/>
                </a:rPr>
                <a:t>2</a:t>
              </a:r>
              <a:r>
                <a:rPr lang="en-US" altLang="en-US" sz="2000" b="0">
                  <a:cs typeface="Times New Roman" panose="02020603050405020304" pitchFamily="18" charset="0"/>
                </a:rPr>
                <a:t> </a:t>
              </a:r>
              <a:r>
                <a:rPr lang="en-US" altLang="en-US" sz="2000" b="0" baseline="30000">
                  <a:latin typeface="Times" panose="02020603050405020304" pitchFamily="18" charset="0"/>
                  <a:cs typeface="Times New Roman" panose="02020603050405020304" pitchFamily="18" charset="0"/>
                </a:rPr>
                <a:t> </a:t>
              </a:r>
              <a:endParaRPr lang="en-US" altLang="en-US" sz="2000" b="0">
                <a:cs typeface="Times New Roman" panose="02020603050405020304" pitchFamily="18" charset="0"/>
              </a:endParaRPr>
            </a:p>
            <a:p>
              <a:r>
                <a:rPr lang="en-US" altLang="en-US" sz="2000" b="0">
                  <a:cs typeface="Times New Roman" panose="02020603050405020304" pitchFamily="18" charset="0"/>
                </a:rPr>
                <a:t>10 arrangements </a:t>
              </a:r>
              <a:r>
                <a:rPr lang="en-US" altLang="en-US" sz="2000" b="0" i="1">
                  <a:cs typeface="Times New Roman" panose="02020603050405020304" pitchFamily="18" charset="0"/>
                </a:rPr>
                <a:t>x</a:t>
              </a:r>
              <a:r>
                <a:rPr lang="en-US" altLang="en-US" sz="2000" b="0">
                  <a:cs typeface="Times New Roman" panose="02020603050405020304" pitchFamily="18" charset="0"/>
                </a:rPr>
                <a:t> (1/2)</a:t>
              </a:r>
              <a:r>
                <a:rPr lang="en-US" altLang="en-US" sz="2000" b="0" baseline="30000">
                  <a:latin typeface="Times" panose="02020603050405020304" pitchFamily="18" charset="0"/>
                  <a:cs typeface="Times New Roman" panose="02020603050405020304" pitchFamily="18" charset="0"/>
                </a:rPr>
                <a:t>3</a:t>
              </a:r>
              <a:r>
                <a:rPr lang="en-US" altLang="en-US" sz="2000" b="0">
                  <a:latin typeface="Times" panose="02020603050405020304" pitchFamily="18" charset="0"/>
                  <a:cs typeface="Times New Roman" panose="02020603050405020304" pitchFamily="18" charset="0"/>
                </a:rPr>
                <a:t> </a:t>
              </a:r>
              <a:r>
                <a:rPr lang="en-US" altLang="en-US" sz="2000" b="0" i="1">
                  <a:latin typeface="Times" panose="02020603050405020304" pitchFamily="18" charset="0"/>
                  <a:cs typeface="Times New Roman" panose="02020603050405020304" pitchFamily="18" charset="0"/>
                </a:rPr>
                <a:t>x</a:t>
              </a:r>
              <a:r>
                <a:rPr lang="en-US" altLang="en-US" sz="2000" b="0">
                  <a:latin typeface="Times" panose="02020603050405020304" pitchFamily="18" charset="0"/>
                  <a:cs typeface="Times New Roman" panose="02020603050405020304" pitchFamily="18" charset="0"/>
                </a:rPr>
                <a:t> </a:t>
              </a:r>
              <a:r>
                <a:rPr lang="en-US" altLang="en-US" sz="2000" b="0">
                  <a:cs typeface="Times New Roman" panose="02020603050405020304" pitchFamily="18" charset="0"/>
                </a:rPr>
                <a:t>(1/2)</a:t>
              </a:r>
              <a:r>
                <a:rPr lang="en-US" altLang="en-US" sz="2000" b="0" baseline="30000">
                  <a:latin typeface="Times" panose="02020603050405020304" pitchFamily="18" charset="0"/>
                  <a:cs typeface="Times New Roman" panose="02020603050405020304" pitchFamily="18" charset="0"/>
                </a:rPr>
                <a:t>2  </a:t>
              </a:r>
            </a:p>
            <a:p>
              <a:r>
                <a:rPr lang="en-US" altLang="en-US" sz="2000" b="0">
                  <a:cs typeface="Times New Roman" panose="02020603050405020304" pitchFamily="18" charset="0"/>
                </a:rPr>
                <a:t> </a:t>
              </a:r>
            </a:p>
            <a:p>
              <a:endParaRPr lang="en-US" altLang="en-US" sz="2000" b="0">
                <a:cs typeface="Times New Roman" panose="02020603050405020304" pitchFamily="18" charset="0"/>
                <a:sym typeface="Symbol" panose="05050102010706020507" pitchFamily="18" charset="2"/>
              </a:endParaRPr>
            </a:p>
          </p:txBody>
        </p:sp>
      </p:grpSp>
      <p:grpSp>
        <p:nvGrpSpPr>
          <p:cNvPr id="1193991" name="Group 7"/>
          <p:cNvGrpSpPr>
            <a:grpSpLocks/>
          </p:cNvGrpSpPr>
          <p:nvPr/>
        </p:nvGrpSpPr>
        <p:grpSpPr bwMode="auto">
          <a:xfrm>
            <a:off x="6486525" y="609600"/>
            <a:ext cx="2438400" cy="3276600"/>
            <a:chOff x="4080" y="1248"/>
            <a:chExt cx="1536" cy="2064"/>
          </a:xfrm>
        </p:grpSpPr>
        <p:sp>
          <p:nvSpPr>
            <p:cNvPr id="1193992" name="Text Box 8"/>
            <p:cNvSpPr txBox="1">
              <a:spLocks noChangeArrowheads="1"/>
            </p:cNvSpPr>
            <p:nvPr/>
          </p:nvSpPr>
          <p:spPr bwMode="auto">
            <a:xfrm>
              <a:off x="4512" y="1872"/>
              <a:ext cx="1104"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eaLnBrk="1" hangingPunct="1"/>
              <a:r>
                <a:rPr lang="en-US" altLang="en-US" sz="2000" b="0">
                  <a:latin typeface="Times New Roman" panose="02020603050405020304" pitchFamily="18" charset="0"/>
                  <a:cs typeface="Times New Roman" panose="02020603050405020304" pitchFamily="18" charset="0"/>
                </a:rPr>
                <a:t>The probability of each unique outcome  (note: they are all equal</a:t>
              </a:r>
              <a:r>
                <a:rPr lang="en-US" altLang="en-US" sz="1000" b="0">
                  <a:latin typeface="Times New Roman" panose="02020603050405020304" pitchFamily="18" charset="0"/>
                  <a:cs typeface="Times New Roman" panose="02020603050405020304" pitchFamily="18" charset="0"/>
                </a:rPr>
                <a:t>)</a:t>
              </a:r>
              <a:endParaRPr lang="en-US" altLang="en-US" sz="1200" b="0">
                <a:latin typeface="Times New Roman" panose="02020603050405020304" pitchFamily="18" charset="0"/>
                <a:cs typeface="Times New Roman" panose="02020603050405020304" pitchFamily="18" charset="0"/>
              </a:endParaRPr>
            </a:p>
            <a:p>
              <a:endParaRPr lang="en-US" altLang="en-US" sz="2400" b="0">
                <a:latin typeface="Times New Roman" panose="02020603050405020304" pitchFamily="18" charset="0"/>
              </a:endParaRPr>
            </a:p>
          </p:txBody>
        </p:sp>
        <p:sp>
          <p:nvSpPr>
            <p:cNvPr id="1193993" name="AutoShape 9"/>
            <p:cNvSpPr>
              <a:spLocks/>
            </p:cNvSpPr>
            <p:nvPr/>
          </p:nvSpPr>
          <p:spPr bwMode="auto">
            <a:xfrm>
              <a:off x="4080" y="1248"/>
              <a:ext cx="288" cy="2064"/>
            </a:xfrm>
            <a:prstGeom prst="rightBrace">
              <a:avLst>
                <a:gd name="adj1" fmla="val 59722"/>
                <a:gd name="adj2"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3994" name="Group 10"/>
          <p:cNvGrpSpPr>
            <a:grpSpLocks/>
          </p:cNvGrpSpPr>
          <p:nvPr/>
        </p:nvGrpSpPr>
        <p:grpSpPr bwMode="auto">
          <a:xfrm>
            <a:off x="9525" y="762000"/>
            <a:ext cx="2514600" cy="3986213"/>
            <a:chOff x="0" y="1344"/>
            <a:chExt cx="1584" cy="2511"/>
          </a:xfrm>
        </p:grpSpPr>
        <p:sp>
          <p:nvSpPr>
            <p:cNvPr id="1193995" name="Text Box 11"/>
            <p:cNvSpPr txBox="1">
              <a:spLocks noChangeArrowheads="1"/>
            </p:cNvSpPr>
            <p:nvPr/>
          </p:nvSpPr>
          <p:spPr bwMode="auto">
            <a:xfrm>
              <a:off x="480" y="1968"/>
              <a:ext cx="66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hangingPunct="1"/>
              <a:r>
                <a:rPr lang="en-US" altLang="en-US" sz="2000" b="0">
                  <a:latin typeface="Times New Roman" panose="02020603050405020304" pitchFamily="18" charset="0"/>
                  <a:cs typeface="Times New Roman" panose="02020603050405020304" pitchFamily="18" charset="0"/>
                </a:rPr>
                <a:t> ways to arrange 3 heads  in 5 trials</a:t>
              </a:r>
            </a:p>
            <a:p>
              <a:endParaRPr lang="en-US" altLang="en-US" sz="2000" b="0">
                <a:latin typeface="Times New Roman" panose="02020603050405020304" pitchFamily="18" charset="0"/>
              </a:endParaRPr>
            </a:p>
          </p:txBody>
        </p:sp>
        <p:grpSp>
          <p:nvGrpSpPr>
            <p:cNvPr id="1193996" name="Group 12"/>
            <p:cNvGrpSpPr>
              <a:grpSpLocks/>
            </p:cNvGrpSpPr>
            <p:nvPr/>
          </p:nvGrpSpPr>
          <p:grpSpPr bwMode="auto">
            <a:xfrm>
              <a:off x="0" y="1344"/>
              <a:ext cx="1584" cy="2511"/>
              <a:chOff x="0" y="1344"/>
              <a:chExt cx="1584" cy="2511"/>
            </a:xfrm>
          </p:grpSpPr>
          <p:grpSp>
            <p:nvGrpSpPr>
              <p:cNvPr id="1193997" name="Group 13"/>
              <p:cNvGrpSpPr>
                <a:grpSpLocks/>
              </p:cNvGrpSpPr>
              <p:nvPr/>
            </p:nvGrpSpPr>
            <p:grpSpPr bwMode="auto">
              <a:xfrm>
                <a:off x="0" y="1968"/>
                <a:ext cx="1559" cy="1887"/>
                <a:chOff x="0" y="1968"/>
                <a:chExt cx="1559" cy="1887"/>
              </a:xfrm>
            </p:grpSpPr>
            <p:graphicFrame>
              <p:nvGraphicFramePr>
                <p:cNvPr id="1193998" name="Object 14"/>
                <p:cNvGraphicFramePr>
                  <a:graphicFrameLocks noChangeAspect="1"/>
                </p:cNvGraphicFramePr>
                <p:nvPr/>
              </p:nvGraphicFramePr>
              <p:xfrm>
                <a:off x="0" y="1968"/>
                <a:ext cx="441" cy="816"/>
              </p:xfrm>
              <a:graphic>
                <a:graphicData uri="http://schemas.openxmlformats.org/presentationml/2006/ole">
                  <mc:AlternateContent xmlns:mc="http://schemas.openxmlformats.org/markup-compatibility/2006">
                    <mc:Choice xmlns:v="urn:schemas-microsoft-com:vml" Requires="v">
                      <p:oleObj spid="_x0000_s1194007" name="Equation" r:id="rId4" imgW="241200" imgH="406080" progId="Equation.3">
                        <p:embed/>
                      </p:oleObj>
                    </mc:Choice>
                    <mc:Fallback>
                      <p:oleObj name="Equation" r:id="rId4" imgW="241200" imgH="406080" progId="Equation.3">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968"/>
                              <a:ext cx="441" cy="816"/>
                            </a:xfrm>
                            <a:prstGeom prst="rect">
                              <a:avLst/>
                            </a:prstGeom>
                            <a:solidFill>
                              <a:srgbClr val="C0C0C0"/>
                            </a:solidFill>
                          </p:spPr>
                        </p:pic>
                      </p:oleObj>
                    </mc:Fallback>
                  </mc:AlternateContent>
                </a:graphicData>
              </a:graphic>
            </p:graphicFrame>
            <p:sp>
              <p:nvSpPr>
                <p:cNvPr id="1193999" name="Rectangle 15"/>
                <p:cNvSpPr>
                  <a:spLocks noChangeArrowheads="1"/>
                </p:cNvSpPr>
                <p:nvPr/>
              </p:nvSpPr>
              <p:spPr bwMode="auto">
                <a:xfrm>
                  <a:off x="0" y="3360"/>
                  <a:ext cx="1559" cy="495"/>
                </a:xfrm>
                <a:prstGeom prst="rect">
                  <a:avLst/>
                </a:prstGeom>
                <a:solidFill>
                  <a:srgbClr val="C0C0C0"/>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spAutoFit/>
                </a:bodyPr>
                <a:lstStyle/>
                <a:p>
                  <a:pPr eaLnBrk="1" hangingPunct="1"/>
                  <a:r>
                    <a:rPr lang="en-US" altLang="en-US" sz="2400" b="0" baseline="-30000">
                      <a:solidFill>
                        <a:schemeClr val="hlink"/>
                      </a:solidFill>
                      <a:latin typeface="Times New Roman" panose="02020603050405020304" pitchFamily="18" charset="0"/>
                      <a:cs typeface="Times New Roman" panose="02020603050405020304" pitchFamily="18" charset="0"/>
                    </a:rPr>
                    <a:t>5</a:t>
                  </a:r>
                  <a:r>
                    <a:rPr lang="en-US" altLang="en-US" sz="2400" b="0">
                      <a:solidFill>
                        <a:schemeClr val="hlink"/>
                      </a:solidFill>
                      <a:latin typeface="Times New Roman" panose="02020603050405020304" pitchFamily="18" charset="0"/>
                      <a:cs typeface="Times New Roman" panose="02020603050405020304" pitchFamily="18" charset="0"/>
                    </a:rPr>
                    <a:t>C</a:t>
                  </a:r>
                  <a:r>
                    <a:rPr lang="en-US" altLang="en-US" sz="2400" b="0" baseline="-30000">
                      <a:solidFill>
                        <a:schemeClr val="hlink"/>
                      </a:solidFill>
                      <a:latin typeface="Times New Roman" panose="02020603050405020304" pitchFamily="18" charset="0"/>
                      <a:cs typeface="Times New Roman" panose="02020603050405020304" pitchFamily="18" charset="0"/>
                    </a:rPr>
                    <a:t>3</a:t>
                  </a:r>
                  <a:r>
                    <a:rPr lang="en-US" altLang="en-US" sz="2400" b="0">
                      <a:solidFill>
                        <a:schemeClr val="hlink"/>
                      </a:solidFill>
                      <a:latin typeface="Times New Roman" panose="02020603050405020304" pitchFamily="18" charset="0"/>
                      <a:cs typeface="Times New Roman" panose="02020603050405020304" pitchFamily="18" charset="0"/>
                    </a:rPr>
                    <a:t> = 5!/3!2!  = 10</a:t>
                  </a:r>
                  <a:br>
                    <a:rPr lang="en-US" altLang="en-US" sz="2400" b="0">
                      <a:solidFill>
                        <a:schemeClr val="hlink"/>
                      </a:solidFill>
                      <a:latin typeface="Times New Roman" panose="02020603050405020304" pitchFamily="18" charset="0"/>
                      <a:cs typeface="Times New Roman" panose="02020603050405020304" pitchFamily="18" charset="0"/>
                    </a:rPr>
                  </a:br>
                  <a:endParaRPr lang="en-US" altLang="en-US" sz="2400" b="0">
                    <a:solidFill>
                      <a:schemeClr val="hlink"/>
                    </a:solidFill>
                    <a:latin typeface="Times New Roman" panose="02020603050405020304" pitchFamily="18" charset="0"/>
                    <a:cs typeface="Times New Roman" panose="02020603050405020304" pitchFamily="18" charset="0"/>
                  </a:endParaRPr>
                </a:p>
              </p:txBody>
            </p:sp>
            <p:sp>
              <p:nvSpPr>
                <p:cNvPr id="1194000" name="Line 16"/>
                <p:cNvSpPr>
                  <a:spLocks noChangeShapeType="1"/>
                </p:cNvSpPr>
                <p:nvPr/>
              </p:nvSpPr>
              <p:spPr bwMode="auto">
                <a:xfrm>
                  <a:off x="144" y="2736"/>
                  <a:ext cx="192" cy="624"/>
                </a:xfrm>
                <a:prstGeom prst="line">
                  <a:avLst/>
                </a:prstGeom>
                <a:noFill/>
                <a:ln w="9525">
                  <a:solidFill>
                    <a:schemeClr val="hlink"/>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sp>
            <p:nvSpPr>
              <p:cNvPr id="1194001" name="AutoShape 17"/>
              <p:cNvSpPr>
                <a:spLocks/>
              </p:cNvSpPr>
              <p:nvPr/>
            </p:nvSpPr>
            <p:spPr bwMode="auto">
              <a:xfrm>
                <a:off x="1104" y="1344"/>
                <a:ext cx="480" cy="1872"/>
              </a:xfrm>
              <a:prstGeom prst="leftBrace">
                <a:avLst>
                  <a:gd name="adj1" fmla="val 32500"/>
                  <a:gd name="adj2"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94002" name="Text Box 18"/>
          <p:cNvSpPr txBox="1">
            <a:spLocks noChangeArrowheads="1"/>
          </p:cNvSpPr>
          <p:nvPr/>
        </p:nvSpPr>
        <p:spPr bwMode="auto">
          <a:xfrm>
            <a:off x="2219325" y="5029200"/>
            <a:ext cx="6629400" cy="4667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400"/>
              <a:t>Factorial review: n! = n(n-1)(n-2)…</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6034" name="Rectangle 2"/>
          <p:cNvSpPr>
            <a:spLocks noChangeArrowheads="1"/>
          </p:cNvSpPr>
          <p:nvPr/>
        </p:nvSpPr>
        <p:spPr bwMode="auto">
          <a:xfrm>
            <a:off x="1600200" y="2057400"/>
            <a:ext cx="9144000" cy="59372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r>
              <a:rPr lang="en-US" altLang="en-US" sz="1200" b="0">
                <a:latin typeface="Times New Roman" panose="02020603050405020304" pitchFamily="18" charset="0"/>
                <a:cs typeface="Times New Roman" panose="02020603050405020304" pitchFamily="18" charset="0"/>
              </a:rPr>
              <a:t> </a:t>
            </a:r>
          </a:p>
          <a:p>
            <a:endParaRPr lang="en-US" altLang="en-US" sz="2400" b="0">
              <a:latin typeface="Times New Roman" panose="02020603050405020304" pitchFamily="18" charset="0"/>
            </a:endParaRPr>
          </a:p>
        </p:txBody>
      </p:sp>
      <p:sp>
        <p:nvSpPr>
          <p:cNvPr id="1196035" name="Rectangle 3"/>
          <p:cNvSpPr>
            <a:spLocks noChangeArrowheads="1"/>
          </p:cNvSpPr>
          <p:nvPr/>
        </p:nvSpPr>
        <p:spPr bwMode="auto">
          <a:xfrm>
            <a:off x="1676400" y="3352800"/>
            <a:ext cx="9144000" cy="77628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lvl1pPr indent="4572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0"/>
              <a:t>		</a:t>
            </a:r>
          </a:p>
          <a:p>
            <a:endParaRPr lang="en-US" altLang="en-US" b="0"/>
          </a:p>
        </p:txBody>
      </p:sp>
      <p:grpSp>
        <p:nvGrpSpPr>
          <p:cNvPr id="1196036" name="Group 4"/>
          <p:cNvGrpSpPr>
            <a:grpSpLocks/>
          </p:cNvGrpSpPr>
          <p:nvPr/>
        </p:nvGrpSpPr>
        <p:grpSpPr bwMode="auto">
          <a:xfrm>
            <a:off x="304800" y="1752600"/>
            <a:ext cx="9601200" cy="1616075"/>
            <a:chOff x="0" y="1440"/>
            <a:chExt cx="6048" cy="1018"/>
          </a:xfrm>
        </p:grpSpPr>
        <p:sp>
          <p:nvSpPr>
            <p:cNvPr id="1196037" name="Rectangle 5"/>
            <p:cNvSpPr>
              <a:spLocks noChangeArrowheads="1"/>
            </p:cNvSpPr>
            <p:nvPr/>
          </p:nvSpPr>
          <p:spPr bwMode="auto">
            <a:xfrm>
              <a:off x="0" y="1584"/>
              <a:ext cx="6048" cy="8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r>
                <a:rPr lang="en-US" altLang="en-US" sz="2800">
                  <a:latin typeface="Times New Roman" panose="02020603050405020304" pitchFamily="18" charset="0"/>
                  <a:cs typeface="Times New Roman" panose="02020603050405020304" pitchFamily="18" charset="0"/>
                  <a:sym typeface="Symbol" panose="05050102010706020507" pitchFamily="18" charset="2"/>
                </a:rPr>
                <a:t></a:t>
              </a:r>
              <a:r>
                <a:rPr lang="en-US" altLang="en-US" sz="2800">
                  <a:latin typeface="Times New Roman" panose="02020603050405020304" pitchFamily="18" charset="0"/>
                  <a:cs typeface="Times New Roman" panose="02020603050405020304" pitchFamily="18" charset="0"/>
                </a:rPr>
                <a:t>P(3 heads and 2 tails) = </a:t>
              </a:r>
              <a:r>
                <a:rPr lang="en-US" altLang="en-US" sz="2800" i="1">
                  <a:latin typeface="Times" panose="02020603050405020304" pitchFamily="18" charset="0"/>
                  <a:cs typeface="Times New Roman" panose="02020603050405020304" pitchFamily="18" charset="0"/>
                  <a:sym typeface="Symbol" panose="05050102010706020507" pitchFamily="18" charset="2"/>
                </a:rPr>
                <a:t>      x P(heads)</a:t>
              </a:r>
              <a:r>
                <a:rPr lang="en-US" altLang="en-US" sz="2800" i="1" baseline="30000">
                  <a:latin typeface="Times" panose="02020603050405020304" pitchFamily="18" charset="0"/>
                  <a:cs typeface="Times New Roman" panose="02020603050405020304" pitchFamily="18" charset="0"/>
                  <a:sym typeface="Symbol" panose="05050102010706020507" pitchFamily="18" charset="2"/>
                </a:rPr>
                <a:t>3</a:t>
              </a:r>
              <a:r>
                <a:rPr lang="en-US" altLang="en-US" sz="2800" i="1">
                  <a:latin typeface="Times" panose="02020603050405020304" pitchFamily="18" charset="0"/>
                  <a:cs typeface="Times New Roman" panose="02020603050405020304" pitchFamily="18" charset="0"/>
                  <a:sym typeface="Symbol" panose="05050102010706020507" pitchFamily="18" charset="2"/>
                </a:rPr>
                <a:t> x P(tails)</a:t>
              </a:r>
              <a:r>
                <a:rPr lang="en-US" altLang="en-US" sz="2800" i="1" baseline="30000">
                  <a:latin typeface="Times" panose="02020603050405020304" pitchFamily="18" charset="0"/>
                  <a:cs typeface="Times New Roman" panose="02020603050405020304" pitchFamily="18" charset="0"/>
                  <a:sym typeface="Symbol" panose="05050102010706020507" pitchFamily="18" charset="2"/>
                </a:rPr>
                <a:t>2</a:t>
              </a:r>
              <a:r>
                <a:rPr lang="en-US" altLang="en-US" sz="2800" i="1">
                  <a:latin typeface="Times" panose="02020603050405020304" pitchFamily="18" charset="0"/>
                  <a:cs typeface="Times New Roman" panose="02020603050405020304" pitchFamily="18" charset="0"/>
                  <a:sym typeface="Symbol" panose="05050102010706020507" pitchFamily="18" charset="2"/>
                </a:rPr>
                <a:t> = </a:t>
              </a:r>
            </a:p>
            <a:p>
              <a:pPr eaLnBrk="1" hangingPunct="1"/>
              <a:endParaRPr lang="en-US" altLang="en-US" sz="2800" i="1">
                <a:latin typeface="Times" panose="02020603050405020304" pitchFamily="18" charset="0"/>
                <a:cs typeface="Times New Roman" panose="02020603050405020304" pitchFamily="18" charset="0"/>
                <a:sym typeface="Symbol" panose="05050102010706020507" pitchFamily="18" charset="2"/>
              </a:endParaRPr>
            </a:p>
            <a:p>
              <a:pPr eaLnBrk="1" hangingPunct="1"/>
              <a:r>
                <a:rPr lang="en-US" altLang="en-US" sz="3200" i="1">
                  <a:latin typeface="Times" panose="02020603050405020304" pitchFamily="18" charset="0"/>
                  <a:cs typeface="Times New Roman" panose="02020603050405020304" pitchFamily="18" charset="0"/>
                  <a:sym typeface="Symbol" panose="05050102010706020507" pitchFamily="18" charset="2"/>
                </a:rPr>
                <a:t>10 x (</a:t>
              </a:r>
              <a:r>
                <a:rPr lang="en-US" altLang="en-US" sz="3200" i="1">
                  <a:latin typeface="Times New Roman" panose="02020603050405020304" pitchFamily="18" charset="0"/>
                  <a:cs typeface="Times New Roman" panose="02020603050405020304" pitchFamily="18" charset="0"/>
                  <a:sym typeface="Symbol" panose="05050102010706020507" pitchFamily="18" charset="2"/>
                </a:rPr>
                <a:t>½</a:t>
              </a:r>
              <a:r>
                <a:rPr lang="en-US" altLang="en-US" sz="3200" i="1">
                  <a:latin typeface="Times" panose="02020603050405020304" pitchFamily="18" charset="0"/>
                  <a:cs typeface="Times New Roman" panose="02020603050405020304" pitchFamily="18" charset="0"/>
                  <a:sym typeface="Symbol" panose="05050102010706020507" pitchFamily="18" charset="2"/>
                </a:rPr>
                <a:t>)</a:t>
              </a:r>
              <a:r>
                <a:rPr lang="en-US" altLang="en-US" sz="3200" i="1" baseline="30000">
                  <a:latin typeface="Times" panose="02020603050405020304" pitchFamily="18" charset="0"/>
                  <a:cs typeface="Times New Roman" panose="02020603050405020304" pitchFamily="18" charset="0"/>
                  <a:sym typeface="Symbol" panose="05050102010706020507" pitchFamily="18" charset="2"/>
                </a:rPr>
                <a:t>5=</a:t>
              </a:r>
              <a:r>
                <a:rPr lang="en-US" altLang="en-US" sz="3200" i="1">
                  <a:latin typeface="Times" panose="02020603050405020304" pitchFamily="18" charset="0"/>
                  <a:cs typeface="Times New Roman" panose="02020603050405020304" pitchFamily="18" charset="0"/>
                  <a:sym typeface="Symbol" panose="05050102010706020507" pitchFamily="18" charset="2"/>
                </a:rPr>
                <a:t>31.25%</a:t>
              </a:r>
              <a:r>
                <a:rPr lang="en-US" altLang="en-US" sz="3200">
                  <a:latin typeface="Times New Roman" panose="02020603050405020304" pitchFamily="18" charset="0"/>
                  <a:sym typeface="Symbol" panose="05050102010706020507" pitchFamily="18" charset="2"/>
                </a:rPr>
                <a:t> </a:t>
              </a:r>
              <a:endParaRPr lang="en-US" altLang="en-US" sz="3200">
                <a:latin typeface="Times New Roman" panose="02020603050405020304" pitchFamily="18" charset="0"/>
                <a:cs typeface="Times New Roman" panose="02020603050405020304" pitchFamily="18" charset="0"/>
                <a:sym typeface="Symbol" panose="05050102010706020507" pitchFamily="18" charset="2"/>
              </a:endParaRPr>
            </a:p>
          </p:txBody>
        </p:sp>
        <p:grpSp>
          <p:nvGrpSpPr>
            <p:cNvPr id="1196038" name="Group 6"/>
            <p:cNvGrpSpPr>
              <a:grpSpLocks/>
            </p:cNvGrpSpPr>
            <p:nvPr/>
          </p:nvGrpSpPr>
          <p:grpSpPr bwMode="auto">
            <a:xfrm>
              <a:off x="2544" y="1440"/>
              <a:ext cx="288" cy="576"/>
              <a:chOff x="2784" y="3024"/>
              <a:chExt cx="582" cy="1056"/>
            </a:xfrm>
          </p:grpSpPr>
          <p:sp>
            <p:nvSpPr>
              <p:cNvPr id="1196039" name="Rectangle 7"/>
              <p:cNvSpPr>
                <a:spLocks noChangeArrowheads="1"/>
              </p:cNvSpPr>
              <p:nvPr/>
            </p:nvSpPr>
            <p:spPr bwMode="auto">
              <a:xfrm>
                <a:off x="2832" y="3024"/>
                <a:ext cx="528" cy="1056"/>
              </a:xfrm>
              <a:prstGeom prst="rect">
                <a:avLst/>
              </a:prstGeom>
              <a:solidFill>
                <a:srgbClr val="C0C0C0"/>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lstStyle/>
              <a:p>
                <a:endParaRPr lang="en-US"/>
              </a:p>
            </p:txBody>
          </p:sp>
          <p:graphicFrame>
            <p:nvGraphicFramePr>
              <p:cNvPr id="1196040" name="Object 8"/>
              <p:cNvGraphicFramePr>
                <a:graphicFrameLocks noChangeAspect="1"/>
              </p:cNvGraphicFramePr>
              <p:nvPr/>
            </p:nvGraphicFramePr>
            <p:xfrm>
              <a:off x="2784" y="3072"/>
              <a:ext cx="582" cy="960"/>
            </p:xfrm>
            <a:graphic>
              <a:graphicData uri="http://schemas.openxmlformats.org/presentationml/2006/ole">
                <mc:AlternateContent xmlns:mc="http://schemas.openxmlformats.org/markup-compatibility/2006">
                  <mc:Choice xmlns:v="urn:schemas-microsoft-com:vml" Requires="v">
                    <p:oleObj spid="_x0000_s1196044" name="Equation" r:id="rId4" imgW="241200" imgH="406080" progId="Equation.3">
                      <p:embed/>
                    </p:oleObj>
                  </mc:Choice>
                  <mc:Fallback>
                    <p:oleObj name="Equation" r:id="rId4" imgW="241200" imgH="40608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4" y="3072"/>
                            <a:ext cx="582" cy="9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82" name="Line 2"/>
          <p:cNvSpPr>
            <a:spLocks noChangeShapeType="1"/>
          </p:cNvSpPr>
          <p:nvPr/>
        </p:nvSpPr>
        <p:spPr bwMode="auto">
          <a:xfrm>
            <a:off x="4551362" y="2514600"/>
            <a:ext cx="0" cy="34131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083" name="Line 3"/>
          <p:cNvSpPr>
            <a:spLocks noChangeShapeType="1"/>
          </p:cNvSpPr>
          <p:nvPr/>
        </p:nvSpPr>
        <p:spPr bwMode="auto">
          <a:xfrm>
            <a:off x="4957762" y="2476500"/>
            <a:ext cx="0" cy="34131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084" name="Line 4"/>
          <p:cNvSpPr>
            <a:spLocks noChangeShapeType="1"/>
          </p:cNvSpPr>
          <p:nvPr/>
        </p:nvSpPr>
        <p:spPr bwMode="auto">
          <a:xfrm>
            <a:off x="5416550" y="2476500"/>
            <a:ext cx="0" cy="34131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085" name="Line 5"/>
          <p:cNvSpPr>
            <a:spLocks noChangeShapeType="1"/>
          </p:cNvSpPr>
          <p:nvPr/>
        </p:nvSpPr>
        <p:spPr bwMode="auto">
          <a:xfrm>
            <a:off x="5876925" y="2476500"/>
            <a:ext cx="0" cy="34131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086" name="Line 6"/>
          <p:cNvSpPr>
            <a:spLocks noChangeShapeType="1"/>
          </p:cNvSpPr>
          <p:nvPr/>
        </p:nvSpPr>
        <p:spPr bwMode="auto">
          <a:xfrm>
            <a:off x="6337300" y="2476500"/>
            <a:ext cx="0" cy="34131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087" name="Line 7"/>
          <p:cNvSpPr>
            <a:spLocks noChangeShapeType="1"/>
          </p:cNvSpPr>
          <p:nvPr/>
        </p:nvSpPr>
        <p:spPr bwMode="auto">
          <a:xfrm>
            <a:off x="6797675" y="2476500"/>
            <a:ext cx="0" cy="34131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088" name="Line 8"/>
          <p:cNvSpPr>
            <a:spLocks noChangeShapeType="1"/>
          </p:cNvSpPr>
          <p:nvPr/>
        </p:nvSpPr>
        <p:spPr bwMode="auto">
          <a:xfrm>
            <a:off x="4037012" y="457200"/>
            <a:ext cx="0" cy="312420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089" name="Line 9"/>
          <p:cNvSpPr>
            <a:spLocks noChangeShapeType="1"/>
          </p:cNvSpPr>
          <p:nvPr/>
        </p:nvSpPr>
        <p:spPr bwMode="auto">
          <a:xfrm>
            <a:off x="817562" y="2713038"/>
            <a:ext cx="6623050"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090" name="Text Box 10"/>
          <p:cNvSpPr txBox="1">
            <a:spLocks noChangeArrowheads="1"/>
          </p:cNvSpPr>
          <p:nvPr/>
        </p:nvSpPr>
        <p:spPr bwMode="auto">
          <a:xfrm>
            <a:off x="7486650" y="2713038"/>
            <a:ext cx="646112"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000" i="1">
                <a:latin typeface="Times New Roman" panose="02020603050405020304" pitchFamily="18" charset="0"/>
                <a:cs typeface="Times New Roman" panose="02020603050405020304" pitchFamily="18" charset="0"/>
              </a:rPr>
              <a:t>x</a:t>
            </a:r>
          </a:p>
          <a:p>
            <a:endParaRPr lang="en-US" altLang="en-US" sz="2000">
              <a:latin typeface="Times New Roman" panose="02020603050405020304" pitchFamily="18" charset="0"/>
            </a:endParaRPr>
          </a:p>
        </p:txBody>
      </p:sp>
      <p:sp>
        <p:nvSpPr>
          <p:cNvPr id="1198091" name="Text Box 11"/>
          <p:cNvSpPr txBox="1">
            <a:spLocks noChangeArrowheads="1"/>
          </p:cNvSpPr>
          <p:nvPr/>
        </p:nvSpPr>
        <p:spPr bwMode="auto">
          <a:xfrm>
            <a:off x="4267200" y="457200"/>
            <a:ext cx="108902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000" i="1">
                <a:latin typeface="Arial Unicode MS" pitchFamily="34" charset="-128"/>
                <a:ea typeface="Arial Unicode MS" pitchFamily="34" charset="-128"/>
              </a:rPr>
              <a:t>p(x)</a:t>
            </a:r>
            <a:endParaRPr lang="en-US" altLang="en-US" sz="2000">
              <a:latin typeface="Arial Unicode MS" pitchFamily="34" charset="-128"/>
              <a:ea typeface="Arial Unicode MS" pitchFamily="34" charset="-128"/>
            </a:endParaRPr>
          </a:p>
          <a:p>
            <a:endParaRPr lang="en-US" altLang="en-US" sz="2000">
              <a:latin typeface="Times New Roman" panose="02020603050405020304" pitchFamily="18" charset="0"/>
            </a:endParaRPr>
          </a:p>
        </p:txBody>
      </p:sp>
      <p:sp>
        <p:nvSpPr>
          <p:cNvPr id="1198092" name="Text Box 12"/>
          <p:cNvSpPr txBox="1">
            <a:spLocks noChangeArrowheads="1"/>
          </p:cNvSpPr>
          <p:nvPr/>
        </p:nvSpPr>
        <p:spPr bwMode="auto">
          <a:xfrm>
            <a:off x="3348037" y="2001838"/>
            <a:ext cx="479425"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hangingPunct="1"/>
            <a:endParaRPr lang="en-US" altLang="en-US" sz="2000">
              <a:latin typeface="Arial Unicode MS" pitchFamily="34" charset="-128"/>
              <a:ea typeface="Arial Unicode MS" pitchFamily="34" charset="-128"/>
            </a:endParaRPr>
          </a:p>
          <a:p>
            <a:endParaRPr lang="en-US" altLang="en-US" sz="2000">
              <a:latin typeface="Times New Roman" panose="02020603050405020304" pitchFamily="18" charset="0"/>
            </a:endParaRPr>
          </a:p>
        </p:txBody>
      </p:sp>
      <p:sp>
        <p:nvSpPr>
          <p:cNvPr id="1198093" name="Text Box 13"/>
          <p:cNvSpPr txBox="1">
            <a:spLocks noChangeArrowheads="1"/>
          </p:cNvSpPr>
          <p:nvPr/>
        </p:nvSpPr>
        <p:spPr bwMode="auto">
          <a:xfrm>
            <a:off x="4497387" y="2949575"/>
            <a:ext cx="184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hangingPunct="1"/>
            <a:r>
              <a:rPr lang="en-US" altLang="en-US" sz="2000">
                <a:latin typeface="Arial Unicode MS" pitchFamily="34" charset="-128"/>
                <a:ea typeface="Arial Unicode MS" pitchFamily="34" charset="-128"/>
              </a:rPr>
              <a:t>0</a:t>
            </a:r>
          </a:p>
          <a:p>
            <a:endParaRPr lang="en-US" altLang="en-US" sz="2000">
              <a:latin typeface="Times New Roman" panose="02020603050405020304" pitchFamily="18" charset="0"/>
            </a:endParaRPr>
          </a:p>
        </p:txBody>
      </p:sp>
      <p:sp>
        <p:nvSpPr>
          <p:cNvPr id="1198094" name="Text Box 14"/>
          <p:cNvSpPr txBox="1">
            <a:spLocks noChangeArrowheads="1"/>
          </p:cNvSpPr>
          <p:nvPr/>
        </p:nvSpPr>
        <p:spPr bwMode="auto">
          <a:xfrm>
            <a:off x="5876925" y="2949575"/>
            <a:ext cx="166687"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hangingPunct="1"/>
            <a:r>
              <a:rPr lang="en-US" altLang="en-US" sz="2000">
                <a:latin typeface="Arial Unicode MS" pitchFamily="34" charset="-128"/>
                <a:ea typeface="Arial Unicode MS" pitchFamily="34" charset="-128"/>
              </a:rPr>
              <a:t>3</a:t>
            </a:r>
          </a:p>
          <a:p>
            <a:endParaRPr lang="en-US" altLang="en-US" sz="2000">
              <a:latin typeface="Times New Roman" panose="02020603050405020304" pitchFamily="18" charset="0"/>
            </a:endParaRPr>
          </a:p>
        </p:txBody>
      </p:sp>
      <p:sp>
        <p:nvSpPr>
          <p:cNvPr id="1198095" name="Text Box 15"/>
          <p:cNvSpPr txBox="1">
            <a:spLocks noChangeArrowheads="1"/>
          </p:cNvSpPr>
          <p:nvPr/>
        </p:nvSpPr>
        <p:spPr bwMode="auto">
          <a:xfrm>
            <a:off x="6337300" y="2949575"/>
            <a:ext cx="18415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hangingPunct="1"/>
            <a:r>
              <a:rPr lang="en-US" altLang="en-US" sz="2000">
                <a:latin typeface="Arial Unicode MS" pitchFamily="34" charset="-128"/>
                <a:ea typeface="Arial Unicode MS" pitchFamily="34" charset="-128"/>
              </a:rPr>
              <a:t>4</a:t>
            </a:r>
          </a:p>
          <a:p>
            <a:endParaRPr lang="en-US" altLang="en-US" sz="2000">
              <a:latin typeface="Times New Roman" panose="02020603050405020304" pitchFamily="18" charset="0"/>
            </a:endParaRPr>
          </a:p>
        </p:txBody>
      </p:sp>
      <p:sp>
        <p:nvSpPr>
          <p:cNvPr id="1198096" name="Text Box 16"/>
          <p:cNvSpPr txBox="1">
            <a:spLocks noChangeArrowheads="1"/>
          </p:cNvSpPr>
          <p:nvPr/>
        </p:nvSpPr>
        <p:spPr bwMode="auto">
          <a:xfrm>
            <a:off x="6797675" y="2949575"/>
            <a:ext cx="239712"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hangingPunct="1"/>
            <a:r>
              <a:rPr lang="en-US" altLang="en-US" sz="2000">
                <a:latin typeface="Arial Unicode MS" pitchFamily="34" charset="-128"/>
                <a:ea typeface="Arial Unicode MS" pitchFamily="34" charset="-128"/>
              </a:rPr>
              <a:t>5</a:t>
            </a:r>
          </a:p>
          <a:p>
            <a:endParaRPr lang="en-US" altLang="en-US" sz="2000">
              <a:latin typeface="Times New Roman" panose="02020603050405020304" pitchFamily="18" charset="0"/>
            </a:endParaRPr>
          </a:p>
        </p:txBody>
      </p:sp>
      <p:sp>
        <p:nvSpPr>
          <p:cNvPr id="1198097" name="Text Box 17"/>
          <p:cNvSpPr txBox="1">
            <a:spLocks noChangeArrowheads="1"/>
          </p:cNvSpPr>
          <p:nvPr/>
        </p:nvSpPr>
        <p:spPr bwMode="auto">
          <a:xfrm>
            <a:off x="4957762" y="2949575"/>
            <a:ext cx="2032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hangingPunct="1"/>
            <a:r>
              <a:rPr lang="en-US" altLang="en-US" sz="2000">
                <a:latin typeface="Arial Unicode MS" pitchFamily="34" charset="-128"/>
                <a:ea typeface="Arial Unicode MS" pitchFamily="34" charset="-128"/>
              </a:rPr>
              <a:t>1</a:t>
            </a:r>
          </a:p>
          <a:p>
            <a:endParaRPr lang="en-US" altLang="en-US" sz="2000">
              <a:latin typeface="Times New Roman" panose="02020603050405020304" pitchFamily="18" charset="0"/>
            </a:endParaRPr>
          </a:p>
        </p:txBody>
      </p:sp>
      <p:sp>
        <p:nvSpPr>
          <p:cNvPr id="1198098" name="Text Box 18"/>
          <p:cNvSpPr txBox="1">
            <a:spLocks noChangeArrowheads="1"/>
          </p:cNvSpPr>
          <p:nvPr/>
        </p:nvSpPr>
        <p:spPr bwMode="auto">
          <a:xfrm>
            <a:off x="5389562" y="2971800"/>
            <a:ext cx="22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hangingPunct="1"/>
            <a:r>
              <a:rPr lang="en-US" altLang="en-US" sz="2000">
                <a:latin typeface="Arial Unicode MS" pitchFamily="34" charset="-128"/>
                <a:ea typeface="Arial Unicode MS" pitchFamily="34" charset="-128"/>
              </a:rPr>
              <a:t>2</a:t>
            </a:r>
          </a:p>
          <a:p>
            <a:endParaRPr lang="en-US" altLang="en-US" sz="2000">
              <a:latin typeface="Times New Roman" panose="02020603050405020304" pitchFamily="18" charset="0"/>
            </a:endParaRPr>
          </a:p>
        </p:txBody>
      </p:sp>
      <p:sp>
        <p:nvSpPr>
          <p:cNvPr id="1198099" name="Rectangle 19"/>
          <p:cNvSpPr>
            <a:spLocks noChangeArrowheads="1"/>
          </p:cNvSpPr>
          <p:nvPr/>
        </p:nvSpPr>
        <p:spPr bwMode="auto">
          <a:xfrm>
            <a:off x="4460875" y="2438400"/>
            <a:ext cx="242887" cy="263525"/>
          </a:xfrm>
          <a:prstGeom prst="rect">
            <a:avLst/>
          </a:prstGeom>
          <a:solidFill>
            <a:srgbClr val="00CCFF"/>
          </a:solidFill>
          <a:ln w="9525">
            <a:solidFill>
              <a:srgbClr val="000000"/>
            </a:solidFill>
            <a:miter lim="800000"/>
            <a:headEnd/>
            <a:tailEnd/>
          </a:ln>
        </p:spPr>
        <p:txBody>
          <a:bodyPr/>
          <a:lstStyle/>
          <a:p>
            <a:endParaRPr lang="en-US"/>
          </a:p>
        </p:txBody>
      </p:sp>
      <p:sp>
        <p:nvSpPr>
          <p:cNvPr id="1198100" name="Rectangle 20"/>
          <p:cNvSpPr>
            <a:spLocks noChangeArrowheads="1"/>
          </p:cNvSpPr>
          <p:nvPr/>
        </p:nvSpPr>
        <p:spPr bwMode="auto">
          <a:xfrm>
            <a:off x="4856162" y="1981200"/>
            <a:ext cx="228600" cy="720725"/>
          </a:xfrm>
          <a:prstGeom prst="rect">
            <a:avLst/>
          </a:prstGeom>
          <a:solidFill>
            <a:srgbClr val="00CCFF"/>
          </a:solidFill>
          <a:ln w="9525">
            <a:solidFill>
              <a:srgbClr val="000000"/>
            </a:solidFill>
            <a:miter lim="800000"/>
            <a:headEnd/>
            <a:tailEnd/>
          </a:ln>
        </p:spPr>
        <p:txBody>
          <a:bodyPr/>
          <a:lstStyle/>
          <a:p>
            <a:endParaRPr lang="en-US"/>
          </a:p>
        </p:txBody>
      </p:sp>
      <p:sp>
        <p:nvSpPr>
          <p:cNvPr id="1198101" name="Rectangle 21"/>
          <p:cNvSpPr>
            <a:spLocks noChangeArrowheads="1"/>
          </p:cNvSpPr>
          <p:nvPr/>
        </p:nvSpPr>
        <p:spPr bwMode="auto">
          <a:xfrm>
            <a:off x="5237162" y="1524000"/>
            <a:ext cx="228600" cy="1177925"/>
          </a:xfrm>
          <a:prstGeom prst="rect">
            <a:avLst/>
          </a:prstGeom>
          <a:solidFill>
            <a:srgbClr val="00CCFF"/>
          </a:solidFill>
          <a:ln w="9525">
            <a:solidFill>
              <a:srgbClr val="000000"/>
            </a:solidFill>
            <a:miter lim="800000"/>
            <a:headEnd/>
            <a:tailEnd/>
          </a:ln>
        </p:spPr>
        <p:txBody>
          <a:bodyPr/>
          <a:lstStyle/>
          <a:p>
            <a:endParaRPr lang="en-US"/>
          </a:p>
        </p:txBody>
      </p:sp>
      <p:sp>
        <p:nvSpPr>
          <p:cNvPr id="1198102" name="Rectangle 22"/>
          <p:cNvSpPr>
            <a:spLocks noChangeArrowheads="1"/>
          </p:cNvSpPr>
          <p:nvPr/>
        </p:nvSpPr>
        <p:spPr bwMode="auto">
          <a:xfrm>
            <a:off x="5694362" y="1524000"/>
            <a:ext cx="228600" cy="1177925"/>
          </a:xfrm>
          <a:prstGeom prst="rect">
            <a:avLst/>
          </a:prstGeom>
          <a:solidFill>
            <a:srgbClr val="00CCFF"/>
          </a:solidFill>
          <a:ln w="9525">
            <a:solidFill>
              <a:srgbClr val="000000"/>
            </a:solidFill>
            <a:miter lim="800000"/>
            <a:headEnd/>
            <a:tailEnd/>
          </a:ln>
        </p:spPr>
        <p:txBody>
          <a:bodyPr/>
          <a:lstStyle/>
          <a:p>
            <a:endParaRPr lang="en-US"/>
          </a:p>
        </p:txBody>
      </p:sp>
      <p:sp>
        <p:nvSpPr>
          <p:cNvPr id="1198103" name="Rectangle 23"/>
          <p:cNvSpPr>
            <a:spLocks noChangeArrowheads="1"/>
          </p:cNvSpPr>
          <p:nvPr/>
        </p:nvSpPr>
        <p:spPr bwMode="auto">
          <a:xfrm>
            <a:off x="-93663" y="4608513"/>
            <a:ext cx="9144000" cy="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endParaRPr lang="en-US"/>
          </a:p>
        </p:txBody>
      </p:sp>
      <p:sp>
        <p:nvSpPr>
          <p:cNvPr id="1198104" name="Rectangle 24"/>
          <p:cNvSpPr>
            <a:spLocks noGrp="1" noChangeArrowheads="1"/>
          </p:cNvSpPr>
          <p:nvPr>
            <p:ph type="title"/>
          </p:nvPr>
        </p:nvSpPr>
        <p:spPr/>
        <p:txBody>
          <a:bodyPr>
            <a:normAutofit fontScale="90000"/>
          </a:bodyPr>
          <a:lstStyle/>
          <a:p>
            <a:r>
              <a:rPr lang="en-US" altLang="en-US" dirty="0"/>
              <a:t>Binomial distribution function</a:t>
            </a:r>
            <a:endParaRPr lang="en-US" altLang="en-US" sz="3200" dirty="0"/>
          </a:p>
        </p:txBody>
      </p:sp>
      <p:sp>
        <p:nvSpPr>
          <p:cNvPr id="1198105" name="Text Box 25"/>
          <p:cNvSpPr txBox="1">
            <a:spLocks noChangeArrowheads="1"/>
          </p:cNvSpPr>
          <p:nvPr/>
        </p:nvSpPr>
        <p:spPr bwMode="auto">
          <a:xfrm>
            <a:off x="4627562" y="3352800"/>
            <a:ext cx="3048000" cy="41116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spcBef>
                <a:spcPct val="50000"/>
              </a:spcBef>
            </a:pPr>
            <a:r>
              <a:rPr lang="en-US" altLang="en-US" sz="2400" b="0">
                <a:latin typeface="Times New Roman" panose="02020603050405020304" pitchFamily="18" charset="0"/>
              </a:rPr>
              <a:t>number of heads</a:t>
            </a:r>
          </a:p>
        </p:txBody>
      </p:sp>
      <p:sp>
        <p:nvSpPr>
          <p:cNvPr id="1198106" name="Rectangle 26"/>
          <p:cNvSpPr>
            <a:spLocks noChangeArrowheads="1"/>
          </p:cNvSpPr>
          <p:nvPr/>
        </p:nvSpPr>
        <p:spPr bwMode="auto">
          <a:xfrm>
            <a:off x="6684962" y="2438400"/>
            <a:ext cx="228600" cy="263525"/>
          </a:xfrm>
          <a:prstGeom prst="rect">
            <a:avLst/>
          </a:prstGeom>
          <a:solidFill>
            <a:srgbClr val="00CCFF"/>
          </a:solidFill>
          <a:ln w="9525">
            <a:solidFill>
              <a:srgbClr val="000000"/>
            </a:solidFill>
            <a:miter lim="800000"/>
            <a:headEnd/>
            <a:tailEnd/>
          </a:ln>
        </p:spPr>
        <p:txBody>
          <a:bodyPr/>
          <a:lstStyle/>
          <a:p>
            <a:endParaRPr lang="en-US"/>
          </a:p>
        </p:txBody>
      </p:sp>
      <p:sp>
        <p:nvSpPr>
          <p:cNvPr id="1198107" name="Rectangle 27"/>
          <p:cNvSpPr>
            <a:spLocks noChangeArrowheads="1"/>
          </p:cNvSpPr>
          <p:nvPr/>
        </p:nvSpPr>
        <p:spPr bwMode="auto">
          <a:xfrm>
            <a:off x="6227762" y="1981200"/>
            <a:ext cx="228600" cy="720725"/>
          </a:xfrm>
          <a:prstGeom prst="rect">
            <a:avLst/>
          </a:prstGeom>
          <a:solidFill>
            <a:srgbClr val="00CCFF"/>
          </a:solidFill>
          <a:ln w="9525">
            <a:solidFill>
              <a:srgbClr val="000000"/>
            </a:solidFill>
            <a:miter lim="800000"/>
            <a:headEnd/>
            <a:tailEnd/>
          </a:ln>
        </p:spPr>
        <p:txBody>
          <a:bodyPr/>
          <a:lstStyle/>
          <a:p>
            <a:endParaRPr lang="en-US"/>
          </a:p>
        </p:txBody>
      </p:sp>
      <p:sp>
        <p:nvSpPr>
          <p:cNvPr id="1198108" name="Line 28"/>
          <p:cNvSpPr>
            <a:spLocks noChangeShapeType="1"/>
          </p:cNvSpPr>
          <p:nvPr/>
        </p:nvSpPr>
        <p:spPr bwMode="auto">
          <a:xfrm>
            <a:off x="4017962" y="457200"/>
            <a:ext cx="0" cy="3124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109" name="Line 29"/>
          <p:cNvSpPr>
            <a:spLocks noChangeShapeType="1"/>
          </p:cNvSpPr>
          <p:nvPr/>
        </p:nvSpPr>
        <p:spPr bwMode="auto">
          <a:xfrm>
            <a:off x="817562" y="2713038"/>
            <a:ext cx="66230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110" name="Text Box 30"/>
          <p:cNvSpPr txBox="1">
            <a:spLocks noChangeArrowheads="1"/>
          </p:cNvSpPr>
          <p:nvPr/>
        </p:nvSpPr>
        <p:spPr bwMode="auto">
          <a:xfrm>
            <a:off x="4267200" y="457200"/>
            <a:ext cx="108902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000" i="1">
                <a:latin typeface="Arial Unicode MS" pitchFamily="34" charset="-128"/>
                <a:ea typeface="Arial Unicode MS" pitchFamily="34" charset="-128"/>
              </a:rPr>
              <a:t>p(x)</a:t>
            </a:r>
            <a:endParaRPr lang="en-US" altLang="en-US" sz="2000">
              <a:latin typeface="Arial Unicode MS" pitchFamily="34" charset="-128"/>
              <a:ea typeface="Arial Unicode MS" pitchFamily="34" charset="-128"/>
            </a:endParaRPr>
          </a:p>
          <a:p>
            <a:endParaRPr lang="en-US" altLang="en-US" sz="2000">
              <a:latin typeface="Times New Roman" panose="02020603050405020304" pitchFamily="18" charset="0"/>
            </a:endParaRPr>
          </a:p>
        </p:txBody>
      </p:sp>
      <p:sp>
        <p:nvSpPr>
          <p:cNvPr id="1198111" name="Text Box 31"/>
          <p:cNvSpPr txBox="1">
            <a:spLocks noChangeArrowheads="1"/>
          </p:cNvSpPr>
          <p:nvPr/>
        </p:nvSpPr>
        <p:spPr bwMode="auto">
          <a:xfrm>
            <a:off x="4627562" y="3352800"/>
            <a:ext cx="3048000" cy="41116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spcBef>
                <a:spcPct val="50000"/>
              </a:spcBef>
            </a:pPr>
            <a:r>
              <a:rPr lang="en-US" altLang="en-US" sz="2400" b="0">
                <a:latin typeface="Times New Roman" panose="02020603050405020304" pitchFamily="18" charset="0"/>
              </a:rPr>
              <a:t>number of heads</a:t>
            </a:r>
          </a:p>
        </p:txBody>
      </p:sp>
      <p:sp>
        <p:nvSpPr>
          <p:cNvPr id="3" name="TextBox 2"/>
          <p:cNvSpPr txBox="1"/>
          <p:nvPr/>
        </p:nvSpPr>
        <p:spPr>
          <a:xfrm>
            <a:off x="3401106" y="4076700"/>
            <a:ext cx="4586512" cy="369332"/>
          </a:xfrm>
          <a:prstGeom prst="rect">
            <a:avLst/>
          </a:prstGeom>
          <a:noFill/>
        </p:spPr>
        <p:txBody>
          <a:bodyPr wrap="none" rtlCol="0">
            <a:spAutoFit/>
          </a:bodyPr>
          <a:lstStyle/>
          <a:p>
            <a:r>
              <a:rPr lang="en-US" altLang="en-US" dirty="0"/>
              <a:t>X= the number of heads tossed in 5 coin tosses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00130" name="Rectangle 2"/>
          <p:cNvSpPr>
            <a:spLocks noGrp="1" noChangeArrowheads="1"/>
          </p:cNvSpPr>
          <p:nvPr>
            <p:ph type="title"/>
          </p:nvPr>
        </p:nvSpPr>
        <p:spPr/>
        <p:txBody>
          <a:bodyPr>
            <a:normAutofit fontScale="90000"/>
          </a:bodyPr>
          <a:lstStyle/>
          <a:p>
            <a:r>
              <a:rPr lang="en-US" altLang="en-US" dirty="0">
                <a:solidFill>
                  <a:schemeClr val="tx1">
                    <a:lumMod val="50000"/>
                    <a:lumOff val="50000"/>
                  </a:schemeClr>
                </a:solidFill>
              </a:rPr>
              <a:t>Binomial distribution, generally</a:t>
            </a:r>
          </a:p>
        </p:txBody>
      </p:sp>
      <p:sp>
        <p:nvSpPr>
          <p:cNvPr id="1200131" name="Rectangle 3"/>
          <p:cNvSpPr>
            <a:spLocks noChangeArrowheads="1"/>
          </p:cNvSpPr>
          <p:nvPr/>
        </p:nvSpPr>
        <p:spPr bwMode="auto">
          <a:xfrm>
            <a:off x="3876675" y="3128963"/>
            <a:ext cx="9144000" cy="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endParaRPr lang="en-US"/>
          </a:p>
        </p:txBody>
      </p:sp>
      <p:graphicFrame>
        <p:nvGraphicFramePr>
          <p:cNvPr id="1200132" name="Object 4"/>
          <p:cNvGraphicFramePr>
            <a:graphicFrameLocks noChangeAspect="1"/>
          </p:cNvGraphicFramePr>
          <p:nvPr>
            <p:extLst>
              <p:ext uri="{D42A27DB-BD31-4B8C-83A1-F6EECF244321}">
                <p14:modId xmlns:p14="http://schemas.microsoft.com/office/powerpoint/2010/main" val="3082942039"/>
              </p:ext>
            </p:extLst>
          </p:nvPr>
        </p:nvGraphicFramePr>
        <p:xfrm>
          <a:off x="1828800" y="2381250"/>
          <a:ext cx="2938463" cy="1187450"/>
        </p:xfrm>
        <a:graphic>
          <a:graphicData uri="http://schemas.openxmlformats.org/presentationml/2006/ole">
            <mc:AlternateContent xmlns:mc="http://schemas.openxmlformats.org/markup-compatibility/2006">
              <mc:Choice xmlns:v="urn:schemas-microsoft-com:vml" Requires="v">
                <p:oleObj spid="_x0000_s1200150" name="Equation" r:id="rId4" imgW="1002960" imgH="406080" progId="Equation.3">
                  <p:embed/>
                </p:oleObj>
              </mc:Choice>
              <mc:Fallback>
                <p:oleObj name="Equation" r:id="rId4" imgW="1002960" imgH="4060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2381250"/>
                        <a:ext cx="2938463" cy="1187450"/>
                      </a:xfrm>
                      <a:prstGeom prst="rect">
                        <a:avLst/>
                      </a:prstGeom>
                      <a:solidFill>
                        <a:srgbClr val="CC99FF"/>
                      </a:solidFill>
                      <a:ln w="9525">
                        <a:solidFill>
                          <a:schemeClr val="tx1"/>
                        </a:solidFill>
                        <a:miter lim="800000"/>
                        <a:headEnd/>
                        <a:tailEnd/>
                      </a:ln>
                    </p:spPr>
                  </p:pic>
                </p:oleObj>
              </mc:Fallback>
            </mc:AlternateContent>
          </a:graphicData>
        </a:graphic>
      </p:graphicFrame>
      <p:grpSp>
        <p:nvGrpSpPr>
          <p:cNvPr id="1200133" name="Group 5"/>
          <p:cNvGrpSpPr>
            <a:grpSpLocks/>
          </p:cNvGrpSpPr>
          <p:nvPr/>
        </p:nvGrpSpPr>
        <p:grpSpPr bwMode="auto">
          <a:xfrm>
            <a:off x="3810000" y="3143250"/>
            <a:ext cx="4343400" cy="1371600"/>
            <a:chOff x="2688" y="2304"/>
            <a:chExt cx="2736" cy="864"/>
          </a:xfrm>
        </p:grpSpPr>
        <p:sp>
          <p:nvSpPr>
            <p:cNvPr id="1200134" name="Line 6"/>
            <p:cNvSpPr>
              <a:spLocks noChangeShapeType="1"/>
            </p:cNvSpPr>
            <p:nvPr/>
          </p:nvSpPr>
          <p:spPr bwMode="auto">
            <a:xfrm flipH="1" flipV="1">
              <a:off x="2688" y="2304"/>
              <a:ext cx="1152"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00135" name="Text Box 7"/>
            <p:cNvSpPr txBox="1">
              <a:spLocks noChangeArrowheads="1"/>
            </p:cNvSpPr>
            <p:nvPr/>
          </p:nvSpPr>
          <p:spPr bwMode="auto">
            <a:xfrm>
              <a:off x="3984" y="2400"/>
              <a:ext cx="1440"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i="1">
                  <a:latin typeface="Times New Roman" panose="02020603050405020304" pitchFamily="18" charset="0"/>
                </a:rPr>
                <a:t>1-p = </a:t>
              </a:r>
              <a:r>
                <a:rPr lang="en-US" altLang="en-US" sz="2400" b="0">
                  <a:latin typeface="Times New Roman" panose="02020603050405020304" pitchFamily="18" charset="0"/>
                </a:rPr>
                <a:t>probability of failure</a:t>
              </a:r>
            </a:p>
          </p:txBody>
        </p:sp>
      </p:grpSp>
      <p:grpSp>
        <p:nvGrpSpPr>
          <p:cNvPr id="1200136" name="Group 8"/>
          <p:cNvGrpSpPr>
            <a:grpSpLocks/>
          </p:cNvGrpSpPr>
          <p:nvPr/>
        </p:nvGrpSpPr>
        <p:grpSpPr bwMode="auto">
          <a:xfrm>
            <a:off x="2667000" y="3219450"/>
            <a:ext cx="2895600" cy="1524000"/>
            <a:chOff x="1872" y="2352"/>
            <a:chExt cx="1824" cy="960"/>
          </a:xfrm>
        </p:grpSpPr>
        <p:sp>
          <p:nvSpPr>
            <p:cNvPr id="1200137" name="Line 9"/>
            <p:cNvSpPr>
              <a:spLocks noChangeShapeType="1"/>
            </p:cNvSpPr>
            <p:nvPr/>
          </p:nvSpPr>
          <p:spPr bwMode="auto">
            <a:xfrm flipH="1" flipV="1">
              <a:off x="1872" y="2352"/>
              <a:ext cx="672" cy="6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00138" name="Text Box 10"/>
            <p:cNvSpPr txBox="1">
              <a:spLocks noChangeArrowheads="1"/>
            </p:cNvSpPr>
            <p:nvPr/>
          </p:nvSpPr>
          <p:spPr bwMode="auto">
            <a:xfrm>
              <a:off x="2592" y="2976"/>
              <a:ext cx="1104"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i="1">
                  <a:latin typeface="Times New Roman" panose="02020603050405020304" pitchFamily="18" charset="0"/>
                </a:rPr>
                <a:t>p </a:t>
              </a:r>
              <a:r>
                <a:rPr lang="en-US" altLang="en-US" sz="2400" b="0">
                  <a:latin typeface="Times New Roman" panose="02020603050405020304" pitchFamily="18" charset="0"/>
                </a:rPr>
                <a:t>= probability of success</a:t>
              </a:r>
            </a:p>
          </p:txBody>
        </p:sp>
      </p:grpSp>
      <p:grpSp>
        <p:nvGrpSpPr>
          <p:cNvPr id="1200139" name="Group 11"/>
          <p:cNvGrpSpPr>
            <a:grpSpLocks/>
          </p:cNvGrpSpPr>
          <p:nvPr/>
        </p:nvGrpSpPr>
        <p:grpSpPr bwMode="auto">
          <a:xfrm>
            <a:off x="457200" y="3371850"/>
            <a:ext cx="1600200" cy="1828800"/>
            <a:chOff x="288" y="2976"/>
            <a:chExt cx="1008" cy="1152"/>
          </a:xfrm>
        </p:grpSpPr>
        <p:sp>
          <p:nvSpPr>
            <p:cNvPr id="1200140" name="Text Box 12"/>
            <p:cNvSpPr txBox="1">
              <a:spLocks noChangeArrowheads="1"/>
            </p:cNvSpPr>
            <p:nvPr/>
          </p:nvSpPr>
          <p:spPr bwMode="auto">
            <a:xfrm>
              <a:off x="288" y="3408"/>
              <a:ext cx="864"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i="1" dirty="0">
                  <a:latin typeface="Times New Roman" panose="02020603050405020304" pitchFamily="18" charset="0"/>
                </a:rPr>
                <a:t>X = </a:t>
              </a:r>
              <a:r>
                <a:rPr lang="en-US" altLang="en-US" sz="2400" b="0" dirty="0">
                  <a:latin typeface="Times New Roman" panose="02020603050405020304" pitchFamily="18" charset="0"/>
                </a:rPr>
                <a:t># successes out of </a:t>
              </a:r>
              <a:r>
                <a:rPr lang="en-US" altLang="en-US" sz="2400" b="0" i="1" dirty="0">
                  <a:latin typeface="Times New Roman" panose="02020603050405020304" pitchFamily="18" charset="0"/>
                </a:rPr>
                <a:t>n</a:t>
              </a:r>
              <a:r>
                <a:rPr lang="en-US" altLang="en-US" sz="2400" b="0" dirty="0">
                  <a:latin typeface="Times New Roman" panose="02020603050405020304" pitchFamily="18" charset="0"/>
                </a:rPr>
                <a:t> trials</a:t>
              </a:r>
            </a:p>
          </p:txBody>
        </p:sp>
        <p:sp>
          <p:nvSpPr>
            <p:cNvPr id="1200141" name="Line 13"/>
            <p:cNvSpPr>
              <a:spLocks noChangeShapeType="1"/>
            </p:cNvSpPr>
            <p:nvPr/>
          </p:nvSpPr>
          <p:spPr bwMode="auto">
            <a:xfrm flipV="1">
              <a:off x="522" y="2976"/>
              <a:ext cx="774" cy="45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200142" name="Group 14"/>
          <p:cNvGrpSpPr>
            <a:grpSpLocks/>
          </p:cNvGrpSpPr>
          <p:nvPr/>
        </p:nvGrpSpPr>
        <p:grpSpPr bwMode="auto">
          <a:xfrm>
            <a:off x="1676400" y="1390650"/>
            <a:ext cx="2971800" cy="1066800"/>
            <a:chOff x="1344" y="1200"/>
            <a:chExt cx="1872" cy="672"/>
          </a:xfrm>
        </p:grpSpPr>
        <p:sp>
          <p:nvSpPr>
            <p:cNvPr id="1200143" name="Line 15"/>
            <p:cNvSpPr>
              <a:spLocks noChangeShapeType="1"/>
            </p:cNvSpPr>
            <p:nvPr/>
          </p:nvSpPr>
          <p:spPr bwMode="auto">
            <a:xfrm flipH="1">
              <a:off x="1632" y="1392"/>
              <a:ext cx="96" cy="48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00144" name="Text Box 16"/>
            <p:cNvSpPr txBox="1">
              <a:spLocks noChangeArrowheads="1"/>
            </p:cNvSpPr>
            <p:nvPr/>
          </p:nvSpPr>
          <p:spPr bwMode="auto">
            <a:xfrm>
              <a:off x="1344" y="1200"/>
              <a:ext cx="187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i="1">
                  <a:latin typeface="Times New Roman" panose="02020603050405020304" pitchFamily="18" charset="0"/>
                </a:rPr>
                <a:t>n</a:t>
              </a:r>
              <a:r>
                <a:rPr lang="en-US" altLang="en-US" sz="2400" b="0">
                  <a:latin typeface="Times New Roman" panose="02020603050405020304" pitchFamily="18" charset="0"/>
                </a:rPr>
                <a:t> = number of trials</a:t>
              </a:r>
            </a:p>
          </p:txBody>
        </p:sp>
      </p:grpSp>
      <p:sp>
        <p:nvSpPr>
          <p:cNvPr id="1200145" name="Rectangle 17"/>
          <p:cNvSpPr>
            <a:spLocks noChangeArrowheads="1"/>
          </p:cNvSpPr>
          <p:nvPr/>
        </p:nvSpPr>
        <p:spPr bwMode="auto">
          <a:xfrm>
            <a:off x="0" y="19050"/>
            <a:ext cx="9144000" cy="11414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r>
              <a:rPr lang="en-US" altLang="en-US" sz="2400" b="0">
                <a:latin typeface="Times" panose="02020603050405020304" pitchFamily="18" charset="0"/>
                <a:cs typeface="Times New Roman" panose="02020603050405020304" pitchFamily="18" charset="0"/>
              </a:rPr>
              <a:t>Note the general pattern emerging </a:t>
            </a:r>
            <a:r>
              <a:rPr lang="en-US" altLang="en-US" sz="2400" b="0">
                <a:latin typeface="Times" panose="02020603050405020304" pitchFamily="18" charset="0"/>
                <a:cs typeface="Times New Roman" panose="02020603050405020304" pitchFamily="18" charset="0"/>
                <a:sym typeface="Wingdings" panose="05000000000000000000" pitchFamily="2" charset="2"/>
              </a:rPr>
              <a:t></a:t>
            </a:r>
            <a:r>
              <a:rPr lang="en-US" altLang="en-US" sz="2400" b="0">
                <a:latin typeface="Times" panose="02020603050405020304" pitchFamily="18" charset="0"/>
                <a:cs typeface="Times New Roman" panose="02020603050405020304" pitchFamily="18" charset="0"/>
              </a:rPr>
              <a:t>  </a:t>
            </a:r>
            <a:r>
              <a:rPr lang="en-US" altLang="en-US" sz="2400" b="0">
                <a:latin typeface="Times" panose="02020603050405020304" pitchFamily="18" charset="0"/>
                <a:cs typeface="Times New Roman" panose="02020603050405020304" pitchFamily="18" charset="0"/>
                <a:sym typeface="Wingdings" panose="05000000000000000000" pitchFamily="2" charset="2"/>
              </a:rPr>
              <a:t>if you have only two possible outcomes (call them 1/0 or yes/no or success/failure) in </a:t>
            </a:r>
            <a:r>
              <a:rPr lang="en-US" altLang="en-US" sz="2400" b="0" i="1">
                <a:latin typeface="Times" panose="02020603050405020304" pitchFamily="18" charset="0"/>
                <a:cs typeface="Times New Roman" panose="02020603050405020304" pitchFamily="18" charset="0"/>
                <a:sym typeface="Wingdings" panose="05000000000000000000" pitchFamily="2" charset="2"/>
              </a:rPr>
              <a:t>n</a:t>
            </a:r>
            <a:r>
              <a:rPr lang="en-US" altLang="en-US" sz="2400" b="0">
                <a:latin typeface="Times" panose="02020603050405020304" pitchFamily="18" charset="0"/>
                <a:cs typeface="Times New Roman" panose="02020603050405020304" pitchFamily="18" charset="0"/>
                <a:sym typeface="Wingdings" panose="05000000000000000000" pitchFamily="2" charset="2"/>
              </a:rPr>
              <a:t> independent trials, then the probability of exactly </a:t>
            </a:r>
            <a:r>
              <a:rPr lang="en-US" altLang="en-US" sz="2400" b="0" i="1">
                <a:latin typeface="Times" panose="02020603050405020304" pitchFamily="18" charset="0"/>
                <a:cs typeface="Times New Roman" panose="02020603050405020304" pitchFamily="18" charset="0"/>
                <a:sym typeface="Wingdings" panose="05000000000000000000" pitchFamily="2" charset="2"/>
              </a:rPr>
              <a:t>X</a:t>
            </a:r>
            <a:r>
              <a:rPr lang="en-US" altLang="en-US" sz="2400" b="0">
                <a:latin typeface="Times" panose="02020603050405020304" pitchFamily="18" charset="0"/>
                <a:cs typeface="Times New Roman" panose="02020603050405020304" pitchFamily="18" charset="0"/>
                <a:sym typeface="Wingdings" panose="05000000000000000000" pitchFamily="2" charset="2"/>
              </a:rPr>
              <a:t> “successes”=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2178" name="Rectangle 2"/>
          <p:cNvSpPr>
            <a:spLocks noGrp="1" noChangeArrowheads="1"/>
          </p:cNvSpPr>
          <p:nvPr>
            <p:ph type="title"/>
          </p:nvPr>
        </p:nvSpPr>
        <p:spPr/>
        <p:txBody>
          <a:bodyPr>
            <a:normAutofit fontScale="90000"/>
          </a:bodyPr>
          <a:lstStyle/>
          <a:p>
            <a:r>
              <a:rPr lang="en-US" altLang="en-US"/>
              <a:t>Binomial distribution: example</a:t>
            </a:r>
          </a:p>
        </p:txBody>
      </p:sp>
      <p:sp>
        <p:nvSpPr>
          <p:cNvPr id="1202179" name="Rectangle 3"/>
          <p:cNvSpPr>
            <a:spLocks noGrp="1" noChangeArrowheads="1"/>
          </p:cNvSpPr>
          <p:nvPr>
            <p:ph idx="1"/>
          </p:nvPr>
        </p:nvSpPr>
        <p:spPr>
          <a:xfrm>
            <a:off x="650875" y="381000"/>
            <a:ext cx="7772400" cy="4419600"/>
          </a:xfrm>
        </p:spPr>
        <p:txBody>
          <a:bodyPr/>
          <a:lstStyle/>
          <a:p>
            <a:r>
              <a:rPr lang="en-US" altLang="en-US" dirty="0"/>
              <a:t>If I toss a coin 20 times, what’s the probability of getting exactly 10 heads?</a:t>
            </a:r>
          </a:p>
          <a:p>
            <a:pPr lvl="1"/>
            <a:endParaRPr lang="en-US" altLang="en-US" dirty="0"/>
          </a:p>
          <a:p>
            <a:pPr>
              <a:buFont typeface="Wingdings" panose="05000000000000000000" pitchFamily="2" charset="2"/>
              <a:buNone/>
            </a:pPr>
            <a:endParaRPr lang="en-US" altLang="en-US" dirty="0"/>
          </a:p>
          <a:p>
            <a:endParaRPr lang="en-US" altLang="en-US" dirty="0"/>
          </a:p>
          <a:p>
            <a:endParaRPr lang="en-US" altLang="en-US" dirty="0"/>
          </a:p>
          <a:p>
            <a:endParaRPr lang="en-US" altLang="en-US" dirty="0"/>
          </a:p>
        </p:txBody>
      </p:sp>
      <p:grpSp>
        <p:nvGrpSpPr>
          <p:cNvPr id="1202180" name="Group 4"/>
          <p:cNvGrpSpPr>
            <a:grpSpLocks/>
          </p:cNvGrpSpPr>
          <p:nvPr/>
        </p:nvGrpSpPr>
        <p:grpSpPr bwMode="auto">
          <a:xfrm>
            <a:off x="2895600" y="1981200"/>
            <a:ext cx="3200400" cy="1003300"/>
            <a:chOff x="2832" y="1680"/>
            <a:chExt cx="2016" cy="632"/>
          </a:xfrm>
        </p:grpSpPr>
        <p:sp>
          <p:nvSpPr>
            <p:cNvPr id="1202181" name="Rectangle 5"/>
            <p:cNvSpPr>
              <a:spLocks noChangeArrowheads="1"/>
            </p:cNvSpPr>
            <p:nvPr/>
          </p:nvSpPr>
          <p:spPr bwMode="auto">
            <a:xfrm>
              <a:off x="2832" y="1680"/>
              <a:ext cx="2016" cy="624"/>
            </a:xfrm>
            <a:prstGeom prst="rect">
              <a:avLst/>
            </a:prstGeom>
            <a:solidFill>
              <a:srgbClr val="C0C0C0"/>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lstStyle/>
            <a:p>
              <a:endParaRPr lang="en-US"/>
            </a:p>
          </p:txBody>
        </p:sp>
        <p:graphicFrame>
          <p:nvGraphicFramePr>
            <p:cNvPr id="1202182" name="Object 6"/>
            <p:cNvGraphicFramePr>
              <a:graphicFrameLocks noChangeAspect="1"/>
            </p:cNvGraphicFramePr>
            <p:nvPr/>
          </p:nvGraphicFramePr>
          <p:xfrm>
            <a:off x="2928" y="1728"/>
            <a:ext cx="1780" cy="584"/>
          </p:xfrm>
          <a:graphic>
            <a:graphicData uri="http://schemas.openxmlformats.org/presentationml/2006/ole">
              <mc:AlternateContent xmlns:mc="http://schemas.openxmlformats.org/markup-compatibility/2006">
                <mc:Choice xmlns:v="urn:schemas-microsoft-com:vml" Requires="v">
                  <p:oleObj spid="_x0000_s1202187" name="Equation" r:id="rId4" imgW="1244520" imgH="406080" progId="Equation.3">
                    <p:embed/>
                  </p:oleObj>
                </mc:Choice>
                <mc:Fallback>
                  <p:oleObj name="Equation" r:id="rId4" imgW="1244520" imgH="4060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 y="1728"/>
                          <a:ext cx="1780" cy="5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4226" name="Rectangle 2"/>
          <p:cNvSpPr>
            <a:spLocks noGrp="1" noChangeArrowheads="1"/>
          </p:cNvSpPr>
          <p:nvPr>
            <p:ph type="title"/>
          </p:nvPr>
        </p:nvSpPr>
        <p:spPr/>
        <p:txBody>
          <a:bodyPr>
            <a:normAutofit fontScale="90000"/>
          </a:bodyPr>
          <a:lstStyle/>
          <a:p>
            <a:r>
              <a:rPr lang="en-US" altLang="en-US"/>
              <a:t>Binomial distribution: example</a:t>
            </a:r>
          </a:p>
        </p:txBody>
      </p:sp>
      <p:sp>
        <p:nvSpPr>
          <p:cNvPr id="1204227" name="Rectangle 3"/>
          <p:cNvSpPr>
            <a:spLocks noGrp="1" noChangeArrowheads="1"/>
          </p:cNvSpPr>
          <p:nvPr>
            <p:ph idx="1"/>
          </p:nvPr>
        </p:nvSpPr>
        <p:spPr>
          <a:xfrm>
            <a:off x="381000" y="381000"/>
            <a:ext cx="7772400" cy="4419600"/>
          </a:xfrm>
        </p:spPr>
        <p:txBody>
          <a:bodyPr/>
          <a:lstStyle/>
          <a:p>
            <a:r>
              <a:rPr lang="en-US" altLang="en-US" dirty="0"/>
              <a:t>If I toss a coin 20 times, what’s the probability of getting of getting 2 or fewer heads?</a:t>
            </a:r>
          </a:p>
          <a:p>
            <a:pPr lvl="1"/>
            <a:endParaRPr lang="en-US" altLang="en-US" dirty="0"/>
          </a:p>
          <a:p>
            <a:endParaRPr lang="en-US" altLang="en-US" dirty="0"/>
          </a:p>
          <a:p>
            <a:endParaRPr lang="en-US" altLang="en-US" dirty="0"/>
          </a:p>
          <a:p>
            <a:endParaRPr lang="en-US" altLang="en-US" dirty="0"/>
          </a:p>
        </p:txBody>
      </p:sp>
      <p:grpSp>
        <p:nvGrpSpPr>
          <p:cNvPr id="1204228" name="Group 4"/>
          <p:cNvGrpSpPr>
            <a:grpSpLocks/>
          </p:cNvGrpSpPr>
          <p:nvPr/>
        </p:nvGrpSpPr>
        <p:grpSpPr bwMode="auto">
          <a:xfrm>
            <a:off x="723900" y="2209800"/>
            <a:ext cx="7696200" cy="2895600"/>
            <a:chOff x="576" y="2016"/>
            <a:chExt cx="4848" cy="1824"/>
          </a:xfrm>
        </p:grpSpPr>
        <p:sp>
          <p:nvSpPr>
            <p:cNvPr id="1204229" name="Rectangle 5"/>
            <p:cNvSpPr>
              <a:spLocks noChangeArrowheads="1"/>
            </p:cNvSpPr>
            <p:nvPr/>
          </p:nvSpPr>
          <p:spPr bwMode="auto">
            <a:xfrm>
              <a:off x="576" y="2016"/>
              <a:ext cx="4848" cy="1794"/>
            </a:xfrm>
            <a:prstGeom prst="rect">
              <a:avLst/>
            </a:prstGeom>
            <a:solidFill>
              <a:srgbClr val="C0C0C0"/>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lstStyle/>
            <a:p>
              <a:endParaRPr lang="en-US"/>
            </a:p>
          </p:txBody>
        </p:sp>
        <p:graphicFrame>
          <p:nvGraphicFramePr>
            <p:cNvPr id="1204230" name="Object 6"/>
            <p:cNvGraphicFramePr>
              <a:graphicFrameLocks noChangeAspect="1"/>
            </p:cNvGraphicFramePr>
            <p:nvPr/>
          </p:nvGraphicFramePr>
          <p:xfrm>
            <a:off x="864" y="2016"/>
            <a:ext cx="4512" cy="1824"/>
          </p:xfrm>
          <a:graphic>
            <a:graphicData uri="http://schemas.openxmlformats.org/presentationml/2006/ole">
              <mc:AlternateContent xmlns:mc="http://schemas.openxmlformats.org/markup-compatibility/2006">
                <mc:Choice xmlns:v="urn:schemas-microsoft-com:vml" Requires="v">
                  <p:oleObj spid="_x0000_s1204235" name="Equation" r:id="rId4" imgW="3073320" imgH="1460160" progId="Equation.3">
                    <p:embed/>
                  </p:oleObj>
                </mc:Choice>
                <mc:Fallback>
                  <p:oleObj name="Equation" r:id="rId4" imgW="3073320" imgH="146016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4" y="2016"/>
                          <a:ext cx="4512" cy="18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22" name="Rectangle 2"/>
          <p:cNvSpPr>
            <a:spLocks noGrp="1" noChangeArrowheads="1"/>
          </p:cNvSpPr>
          <p:nvPr>
            <p:ph type="title"/>
          </p:nvPr>
        </p:nvSpPr>
        <p:spPr/>
        <p:txBody>
          <a:bodyPr/>
          <a:lstStyle/>
          <a:p>
            <a:r>
              <a:rPr lang="en-US" altLang="en-US"/>
              <a:t>Practice Problem</a:t>
            </a:r>
          </a:p>
        </p:txBody>
      </p:sp>
      <p:sp>
        <p:nvSpPr>
          <p:cNvPr id="1208323" name="Rectangle 3"/>
          <p:cNvSpPr>
            <a:spLocks noGrp="1" noChangeArrowheads="1"/>
          </p:cNvSpPr>
          <p:nvPr>
            <p:ph idx="1"/>
          </p:nvPr>
        </p:nvSpPr>
        <p:spPr/>
        <p:txBody>
          <a:bodyPr/>
          <a:lstStyle/>
          <a:p>
            <a:r>
              <a:rPr lang="en-US" altLang="en-US" sz="2400" dirty="0">
                <a:cs typeface="Times New Roman" panose="02020603050405020304" pitchFamily="18" charset="0"/>
              </a:rPr>
              <a:t>1.  You are performing a cohort study.  If the probability of developing disease in the exposed group is .05 for the study duration, then if you (randomly) sample 500 exposed people, how many do you expect to develop the disease?  </a:t>
            </a:r>
          </a:p>
          <a:p>
            <a:endParaRPr lang="en-US" altLang="en-US" sz="2400" dirty="0">
              <a:cs typeface="Times New Roman" panose="02020603050405020304" pitchFamily="18" charset="0"/>
            </a:endParaRPr>
          </a:p>
          <a:p>
            <a:endParaRPr lang="en-US" altLang="en-US" sz="2400" dirty="0">
              <a:cs typeface="Times New Roman" panose="02020603050405020304" pitchFamily="18" charset="0"/>
            </a:endParaRPr>
          </a:p>
          <a:p>
            <a:r>
              <a:rPr lang="en-US" altLang="en-US" sz="2400" dirty="0">
                <a:cs typeface="Times New Roman" panose="02020603050405020304" pitchFamily="18" charset="0"/>
              </a:rPr>
              <a:t>2. What’s the probability that </a:t>
            </a:r>
            <a:r>
              <a:rPr lang="en-US" altLang="en-US" sz="2400" b="1" u="sng" dirty="0">
                <a:cs typeface="Times New Roman" panose="02020603050405020304" pitchFamily="18" charset="0"/>
              </a:rPr>
              <a:t>at most</a:t>
            </a:r>
            <a:r>
              <a:rPr lang="en-US" altLang="en-US" sz="2400" dirty="0">
                <a:cs typeface="Times New Roman" panose="02020603050405020304" pitchFamily="18" charset="0"/>
              </a:rPr>
              <a:t> 10 exposed people develop the disease?</a:t>
            </a:r>
            <a:r>
              <a:rPr lang="en-US" altLang="en-US" dirty="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0370" name="Rectangle 2"/>
          <p:cNvSpPr>
            <a:spLocks noGrp="1" noChangeArrowheads="1"/>
          </p:cNvSpPr>
          <p:nvPr>
            <p:ph type="title"/>
          </p:nvPr>
        </p:nvSpPr>
        <p:spPr/>
        <p:txBody>
          <a:bodyPr/>
          <a:lstStyle/>
          <a:p>
            <a:r>
              <a:rPr lang="en-US" altLang="en-US"/>
              <a:t>Answer</a:t>
            </a:r>
          </a:p>
        </p:txBody>
      </p:sp>
      <p:sp>
        <p:nvSpPr>
          <p:cNvPr id="1210371" name="Rectangle 3"/>
          <p:cNvSpPr>
            <a:spLocks noGrp="1" noChangeArrowheads="1"/>
          </p:cNvSpPr>
          <p:nvPr>
            <p:ph idx="1"/>
          </p:nvPr>
        </p:nvSpPr>
        <p:spPr/>
        <p:txBody>
          <a:bodyPr/>
          <a:lstStyle/>
          <a:p>
            <a:pPr>
              <a:buFont typeface="Wingdings" panose="05000000000000000000" pitchFamily="2" charset="2"/>
              <a:buAutoNum type="arabicPeriod"/>
            </a:pPr>
            <a:r>
              <a:rPr lang="en-US" altLang="en-US" sz="2800" dirty="0">
                <a:cs typeface="Times New Roman" panose="02020603050405020304" pitchFamily="18" charset="0"/>
              </a:rPr>
              <a:t>How many do you expect to develop the disease?  </a:t>
            </a:r>
          </a:p>
          <a:p>
            <a:pPr>
              <a:buFont typeface="Wingdings" panose="05000000000000000000" pitchFamily="2" charset="2"/>
              <a:buAutoNum type="arabicPeriod"/>
            </a:pPr>
            <a:endParaRPr lang="en-US" altLang="en-US" sz="1800" dirty="0">
              <a:cs typeface="Times New Roman" panose="02020603050405020304" pitchFamily="18" charset="0"/>
            </a:endParaRPr>
          </a:p>
          <a:p>
            <a:pPr>
              <a:buFont typeface="Wingdings" panose="05000000000000000000" pitchFamily="2" charset="2"/>
              <a:buAutoNum type="arabicPeriod"/>
            </a:pPr>
            <a:endParaRPr lang="en-US" altLang="en-US" sz="1800" dirty="0">
              <a:cs typeface="Times New Roman" panose="02020603050405020304" pitchFamily="18" charset="0"/>
            </a:endParaRPr>
          </a:p>
          <a:p>
            <a:pPr>
              <a:buFont typeface="Wingdings" panose="05000000000000000000" pitchFamily="2" charset="2"/>
              <a:buNone/>
            </a:pPr>
            <a:r>
              <a:rPr lang="en-US" altLang="en-US" dirty="0">
                <a:latin typeface="Times" panose="02020603050405020304" pitchFamily="18" charset="0"/>
                <a:cs typeface="Times New Roman" panose="02020603050405020304" pitchFamily="18" charset="0"/>
              </a:rPr>
              <a:t>X ~ binomial (500, .05)</a:t>
            </a:r>
            <a:endParaRPr lang="en-US" altLang="en-US" dirty="0">
              <a:cs typeface="Times New Roman" panose="02020603050405020304" pitchFamily="18" charset="0"/>
            </a:endParaRPr>
          </a:p>
          <a:p>
            <a:pPr>
              <a:buFont typeface="Wingdings" panose="05000000000000000000" pitchFamily="2" charset="2"/>
              <a:buNone/>
            </a:pPr>
            <a:r>
              <a:rPr lang="en-US" altLang="en-US" dirty="0">
                <a:latin typeface="Times" panose="02020603050405020304" pitchFamily="18" charset="0"/>
                <a:cs typeface="Times New Roman" panose="02020603050405020304" pitchFamily="18" charset="0"/>
              </a:rPr>
              <a:t>E(X) = 500 (.05) = 25</a:t>
            </a:r>
            <a:endParaRPr lang="en-US" altLang="en-US" dirty="0">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2418" name="Rectangle 2"/>
          <p:cNvSpPr>
            <a:spLocks noGrp="1" noChangeArrowheads="1"/>
          </p:cNvSpPr>
          <p:nvPr>
            <p:ph type="title"/>
          </p:nvPr>
        </p:nvSpPr>
        <p:spPr/>
        <p:txBody>
          <a:bodyPr/>
          <a:lstStyle/>
          <a:p>
            <a:r>
              <a:rPr lang="en-US" altLang="en-US"/>
              <a:t>Answer</a:t>
            </a:r>
          </a:p>
        </p:txBody>
      </p:sp>
      <p:sp>
        <p:nvSpPr>
          <p:cNvPr id="1212419" name="Rectangle 3"/>
          <p:cNvSpPr>
            <a:spLocks noGrp="1" noChangeArrowheads="1"/>
          </p:cNvSpPr>
          <p:nvPr>
            <p:ph idx="1"/>
          </p:nvPr>
        </p:nvSpPr>
        <p:spPr>
          <a:xfrm>
            <a:off x="1077913" y="304800"/>
            <a:ext cx="7772400" cy="1030287"/>
          </a:xfrm>
        </p:spPr>
        <p:txBody>
          <a:bodyPr/>
          <a:lstStyle/>
          <a:p>
            <a:pPr>
              <a:buFont typeface="Wingdings" panose="05000000000000000000" pitchFamily="2" charset="2"/>
              <a:buNone/>
            </a:pPr>
            <a:r>
              <a:rPr lang="en-US" altLang="en-US" sz="2400">
                <a:cs typeface="Times New Roman" panose="02020603050405020304" pitchFamily="18" charset="0"/>
              </a:rPr>
              <a:t>2. What’s the probability that </a:t>
            </a:r>
            <a:r>
              <a:rPr lang="en-US" altLang="en-US" sz="2400" b="1" u="sng">
                <a:cs typeface="Times New Roman" panose="02020603050405020304" pitchFamily="18" charset="0"/>
              </a:rPr>
              <a:t>at most</a:t>
            </a:r>
            <a:r>
              <a:rPr lang="en-US" altLang="en-US" sz="2400">
                <a:cs typeface="Times New Roman" panose="02020603050405020304" pitchFamily="18" charset="0"/>
              </a:rPr>
              <a:t> 10 exposed subjects develop the disease?</a:t>
            </a:r>
            <a:r>
              <a:rPr lang="en-US" altLang="en-US"/>
              <a:t> </a:t>
            </a:r>
          </a:p>
        </p:txBody>
      </p:sp>
      <p:graphicFrame>
        <p:nvGraphicFramePr>
          <p:cNvPr id="1212420" name="Object 4"/>
          <p:cNvGraphicFramePr>
            <a:graphicFrameLocks noChangeAspect="1"/>
          </p:cNvGraphicFramePr>
          <p:nvPr>
            <p:extLst>
              <p:ext uri="{D42A27DB-BD31-4B8C-83A1-F6EECF244321}">
                <p14:modId xmlns:p14="http://schemas.microsoft.com/office/powerpoint/2010/main" val="2100204933"/>
              </p:ext>
            </p:extLst>
          </p:nvPr>
        </p:nvGraphicFramePr>
        <p:xfrm>
          <a:off x="352425" y="3316287"/>
          <a:ext cx="7859713" cy="638175"/>
        </p:xfrm>
        <a:graphic>
          <a:graphicData uri="http://schemas.openxmlformats.org/presentationml/2006/ole">
            <mc:AlternateContent xmlns:mc="http://schemas.openxmlformats.org/markup-compatibility/2006">
              <mc:Choice xmlns:v="urn:schemas-microsoft-com:vml" Requires="v">
                <p:oleObj spid="_x0000_s1212425" name="Equation" r:id="rId4" imgW="5041800" imgH="406080" progId="Equation.3">
                  <p:embed/>
                </p:oleObj>
              </mc:Choice>
              <mc:Fallback>
                <p:oleObj name="Equation" r:id="rId4" imgW="5041800" imgH="4060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2425" y="3316287"/>
                        <a:ext cx="7859713" cy="638175"/>
                      </a:xfrm>
                      <a:prstGeom prst="rect">
                        <a:avLst/>
                      </a:prstGeom>
                      <a:solidFill>
                        <a:srgbClr val="CCFFFF"/>
                      </a:solidFill>
                      <a:ln w="9525">
                        <a:solidFill>
                          <a:schemeClr val="tx1"/>
                        </a:solidFill>
                        <a:miter lim="800000"/>
                        <a:headEnd/>
                        <a:tailEnd/>
                      </a:ln>
                    </p:spPr>
                  </p:pic>
                </p:oleObj>
              </mc:Fallback>
            </mc:AlternateContent>
          </a:graphicData>
        </a:graphic>
      </p:graphicFrame>
      <p:sp>
        <p:nvSpPr>
          <p:cNvPr id="1212421" name="Rectangle 5"/>
          <p:cNvSpPr>
            <a:spLocks noChangeArrowheads="1"/>
          </p:cNvSpPr>
          <p:nvPr/>
        </p:nvSpPr>
        <p:spPr bwMode="auto">
          <a:xfrm>
            <a:off x="200025" y="1487487"/>
            <a:ext cx="9144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2000" b="0">
                <a:latin typeface="Times" panose="02020603050405020304" pitchFamily="18" charset="0"/>
                <a:cs typeface="Times New Roman" panose="02020603050405020304" pitchFamily="18" charset="0"/>
              </a:rPr>
              <a:t>This is asking for a CUMULATIVE PROBABILITY: the probability of 0 getting the disease or 1 or 2 or 3 or 4 or up to 10.</a:t>
            </a:r>
            <a:endParaRPr lang="en-US" altLang="en-US" sz="2000" b="0">
              <a:cs typeface="Times New Roman" panose="02020603050405020304" pitchFamily="18" charset="0"/>
            </a:endParaRPr>
          </a:p>
          <a:p>
            <a:r>
              <a:rPr lang="en-US" altLang="en-US" sz="2000" b="0">
                <a:latin typeface="Times" panose="02020603050405020304" pitchFamily="18" charset="0"/>
                <a:cs typeface="Times New Roman" panose="02020603050405020304" pitchFamily="18" charset="0"/>
              </a:rPr>
              <a:t> </a:t>
            </a:r>
            <a:endParaRPr lang="en-US" altLang="en-US" sz="2000" b="0">
              <a:cs typeface="Times New Roman" panose="02020603050405020304" pitchFamily="18" charset="0"/>
            </a:endParaRPr>
          </a:p>
          <a:p>
            <a:r>
              <a:rPr lang="en-US" altLang="en-US" sz="2000" b="0">
                <a:latin typeface="Times" panose="02020603050405020304" pitchFamily="18" charset="0"/>
                <a:cs typeface="Times New Roman" panose="02020603050405020304" pitchFamily="18" charset="0"/>
              </a:rPr>
              <a:t>P(X≤10) = P(X=0) + P(X=1) + P(X=2) + P(X=3) + P(X=4)+….+ P(X=10)=</a:t>
            </a:r>
            <a:r>
              <a:rPr lang="en-US" altLang="en-US" sz="2000" b="0"/>
              <a:t> </a:t>
            </a:r>
            <a:endParaRPr lang="en-US" altLang="en-US" sz="2000" b="0">
              <a:latin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4466" name="Rectangle 2"/>
          <p:cNvSpPr>
            <a:spLocks noGrp="1" noChangeArrowheads="1"/>
          </p:cNvSpPr>
          <p:nvPr>
            <p:ph type="title"/>
          </p:nvPr>
        </p:nvSpPr>
        <p:spPr/>
        <p:txBody>
          <a:bodyPr/>
          <a:lstStyle/>
          <a:p>
            <a:r>
              <a:rPr lang="en-US" altLang="en-US"/>
              <a:t>Practice Problem:</a:t>
            </a:r>
            <a:endParaRPr lang="en-US" altLang="en-US" u="sng"/>
          </a:p>
        </p:txBody>
      </p:sp>
      <p:sp>
        <p:nvSpPr>
          <p:cNvPr id="1214467" name="Rectangle 3"/>
          <p:cNvSpPr>
            <a:spLocks noGrp="1" noChangeArrowheads="1"/>
          </p:cNvSpPr>
          <p:nvPr>
            <p:ph idx="1"/>
          </p:nvPr>
        </p:nvSpPr>
        <p:spPr/>
        <p:txBody>
          <a:bodyPr/>
          <a:lstStyle/>
          <a:p>
            <a:pPr marL="609600" indent="-609600">
              <a:lnSpc>
                <a:spcPct val="90000"/>
              </a:lnSpc>
              <a:buFont typeface="Wingdings" panose="05000000000000000000" pitchFamily="2" charset="2"/>
              <a:buNone/>
            </a:pPr>
            <a:r>
              <a:rPr lang="en-US" altLang="en-US" sz="2800">
                <a:latin typeface="Times New Roman" panose="02020603050405020304" pitchFamily="18" charset="0"/>
              </a:rPr>
              <a:t>	You are conducting a case-control study of smoking and lung cancer. If the probability of being a smoker among lung cancer cases is .6, what’s the probability that in a group of 8 cases you have:</a:t>
            </a:r>
          </a:p>
          <a:p>
            <a:pPr marL="609600" indent="-609600">
              <a:lnSpc>
                <a:spcPct val="90000"/>
              </a:lnSpc>
              <a:buFont typeface="Wingdings" panose="05000000000000000000" pitchFamily="2" charset="2"/>
              <a:buNone/>
            </a:pPr>
            <a:endParaRPr lang="en-US" altLang="en-US" sz="2800">
              <a:latin typeface="Times New Roman" panose="02020603050405020304" pitchFamily="18" charset="0"/>
            </a:endParaRPr>
          </a:p>
          <a:p>
            <a:pPr marL="609600" indent="-609600">
              <a:lnSpc>
                <a:spcPct val="90000"/>
              </a:lnSpc>
              <a:buFont typeface="Wingdings" panose="05000000000000000000" pitchFamily="2" charset="2"/>
              <a:buAutoNum type="alphaLcPeriod"/>
            </a:pPr>
            <a:r>
              <a:rPr lang="en-US" altLang="en-US" sz="2400">
                <a:latin typeface="Times New Roman" panose="02020603050405020304" pitchFamily="18" charset="0"/>
              </a:rPr>
              <a:t>Less than 2 smokers?  </a:t>
            </a:r>
          </a:p>
          <a:p>
            <a:pPr marL="609600" indent="-609600">
              <a:lnSpc>
                <a:spcPct val="90000"/>
              </a:lnSpc>
              <a:buFont typeface="Wingdings" panose="05000000000000000000" pitchFamily="2" charset="2"/>
              <a:buAutoNum type="alphaLcPeriod"/>
            </a:pPr>
            <a:r>
              <a:rPr lang="en-US" altLang="en-US" sz="2400">
                <a:latin typeface="Times New Roman" panose="02020603050405020304" pitchFamily="18" charset="0"/>
              </a:rPr>
              <a:t>More than 5?</a:t>
            </a:r>
          </a:p>
          <a:p>
            <a:pPr marL="609600" indent="-609600">
              <a:lnSpc>
                <a:spcPct val="90000"/>
              </a:lnSpc>
              <a:buFont typeface="Wingdings" panose="05000000000000000000" pitchFamily="2" charset="2"/>
              <a:buAutoNum type="alphaLcPeriod"/>
            </a:pPr>
            <a:r>
              <a:rPr lang="en-US" altLang="en-US" sz="2400">
                <a:solidFill>
                  <a:srgbClr val="000000"/>
                </a:solidFill>
                <a:latin typeface="Times New Roman" panose="02020603050405020304" pitchFamily="18" charset="0"/>
              </a:rPr>
              <a:t>What are the expected value and variance of the number of smokers?</a:t>
            </a:r>
            <a:endParaRPr lang="en-US" altLang="en-US" sz="2400">
              <a:latin typeface="Times New Roman" panose="02020603050405020304" pitchFamily="18" charset="0"/>
            </a:endParaRPr>
          </a:p>
          <a:p>
            <a:pPr marL="609600" indent="-609600">
              <a:lnSpc>
                <a:spcPct val="90000"/>
              </a:lnSpc>
            </a:pPr>
            <a:endParaRPr lang="en-US" altLang="en-US" sz="240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4114" name="Rectangle 2"/>
          <p:cNvSpPr>
            <a:spLocks noGrp="1" noChangeArrowheads="1"/>
          </p:cNvSpPr>
          <p:nvPr>
            <p:ph type="title"/>
          </p:nvPr>
        </p:nvSpPr>
        <p:spPr/>
        <p:txBody>
          <a:bodyPr/>
          <a:lstStyle/>
          <a:p>
            <a:r>
              <a:rPr lang="en-US" altLang="en-US" sz="3200" b="1">
                <a:cs typeface="Times New Roman" panose="02020603050405020304" pitchFamily="18" charset="0"/>
              </a:rPr>
              <a:t>Probability functions</a:t>
            </a:r>
          </a:p>
        </p:txBody>
      </p:sp>
      <p:sp>
        <p:nvSpPr>
          <p:cNvPr id="1114115" name="Rectangle 3"/>
          <p:cNvSpPr>
            <a:spLocks noGrp="1" noChangeArrowheads="1"/>
          </p:cNvSpPr>
          <p:nvPr>
            <p:ph idx="1"/>
          </p:nvPr>
        </p:nvSpPr>
        <p:spPr/>
        <p:txBody>
          <a:bodyPr/>
          <a:lstStyle/>
          <a:p>
            <a:pPr eaLnBrk="0" hangingPunct="0"/>
            <a:r>
              <a:rPr lang="en-US" altLang="en-US" sz="2800">
                <a:cs typeface="Times New Roman" panose="02020603050405020304" pitchFamily="18" charset="0"/>
              </a:rPr>
              <a:t>A probability function maps the possible values of </a:t>
            </a:r>
            <a:r>
              <a:rPr lang="en-US" altLang="en-US" sz="2800" i="1">
                <a:cs typeface="Times New Roman" panose="02020603050405020304" pitchFamily="18" charset="0"/>
              </a:rPr>
              <a:t>x</a:t>
            </a:r>
            <a:r>
              <a:rPr lang="en-US" altLang="en-US" sz="2800">
                <a:cs typeface="Times New Roman" panose="02020603050405020304" pitchFamily="18" charset="0"/>
              </a:rPr>
              <a:t> against their respective probabilities of occurrence, </a:t>
            </a:r>
            <a:r>
              <a:rPr lang="en-US" altLang="en-US" sz="2800" i="1">
                <a:cs typeface="Times New Roman" panose="02020603050405020304" pitchFamily="18" charset="0"/>
              </a:rPr>
              <a:t>p(x)</a:t>
            </a:r>
            <a:r>
              <a:rPr lang="en-US" altLang="en-US" sz="2800">
                <a:cs typeface="Times New Roman" panose="02020603050405020304" pitchFamily="18" charset="0"/>
              </a:rPr>
              <a:t> </a:t>
            </a:r>
          </a:p>
          <a:p>
            <a:pPr eaLnBrk="0" hangingPunct="0"/>
            <a:r>
              <a:rPr lang="en-US" altLang="en-US" sz="2800" i="1">
                <a:cs typeface="Times New Roman" panose="02020603050405020304" pitchFamily="18" charset="0"/>
              </a:rPr>
              <a:t>p(x)</a:t>
            </a:r>
            <a:r>
              <a:rPr lang="en-US" altLang="en-US" sz="2800">
                <a:cs typeface="Times New Roman" panose="02020603050405020304" pitchFamily="18" charset="0"/>
              </a:rPr>
              <a:t> is a number from 0 to 1.0.</a:t>
            </a:r>
          </a:p>
          <a:p>
            <a:pPr eaLnBrk="0" hangingPunct="0"/>
            <a:r>
              <a:rPr lang="en-US" altLang="en-US" sz="2800">
                <a:cs typeface="Times New Roman" panose="02020603050405020304" pitchFamily="18" charset="0"/>
              </a:rPr>
              <a:t>The area under a probability function is always 1.</a:t>
            </a:r>
          </a:p>
        </p:txBody>
      </p:sp>
      <p:sp>
        <p:nvSpPr>
          <p:cNvPr id="1114116" name="Rectangle 4"/>
          <p:cNvSpPr>
            <a:spLocks noChangeArrowheads="1"/>
          </p:cNvSpPr>
          <p:nvPr/>
        </p:nvSpPr>
        <p:spPr bwMode="auto">
          <a:xfrm>
            <a:off x="4233863" y="3257550"/>
            <a:ext cx="9144000" cy="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endParaRPr lang="en-US"/>
          </a:p>
        </p:txBody>
      </p:sp>
      <p:sp>
        <p:nvSpPr>
          <p:cNvPr id="1114117" name="Text Box 5"/>
          <p:cNvSpPr txBox="1">
            <a:spLocks noChangeArrowheads="1"/>
          </p:cNvSpPr>
          <p:nvPr/>
        </p:nvSpPr>
        <p:spPr bwMode="auto">
          <a:xfrm>
            <a:off x="3276600" y="3733800"/>
            <a:ext cx="3048000" cy="41116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spcBef>
                <a:spcPct val="50000"/>
              </a:spcBef>
            </a:pPr>
            <a:endParaRPr lang="en-US" altLang="en-US" sz="2400">
              <a:solidFill>
                <a:srgbClr val="000000"/>
              </a:solidFill>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62" name="Rectangle 2"/>
          <p:cNvSpPr>
            <a:spLocks noGrp="1" noChangeArrowheads="1"/>
          </p:cNvSpPr>
          <p:nvPr>
            <p:ph type="title"/>
          </p:nvPr>
        </p:nvSpPr>
        <p:spPr/>
        <p:txBody>
          <a:bodyPr/>
          <a:lstStyle/>
          <a:p>
            <a:r>
              <a:rPr lang="en-US" altLang="en-US"/>
              <a:t>Answer</a:t>
            </a:r>
          </a:p>
        </p:txBody>
      </p:sp>
      <p:graphicFrame>
        <p:nvGraphicFramePr>
          <p:cNvPr id="1218585" name="Object 25"/>
          <p:cNvGraphicFramePr>
            <a:graphicFrameLocks noGrp="1" noChangeAspect="1"/>
          </p:cNvGraphicFramePr>
          <p:nvPr>
            <p:ph idx="1"/>
            <p:extLst>
              <p:ext uri="{D42A27DB-BD31-4B8C-83A1-F6EECF244321}">
                <p14:modId xmlns:p14="http://schemas.microsoft.com/office/powerpoint/2010/main" val="1795689813"/>
              </p:ext>
            </p:extLst>
          </p:nvPr>
        </p:nvGraphicFramePr>
        <p:xfrm>
          <a:off x="325438" y="-1939925"/>
          <a:ext cx="6324600" cy="5183188"/>
        </p:xfrm>
        <a:graphic>
          <a:graphicData uri="http://schemas.openxmlformats.org/presentationml/2006/ole">
            <mc:AlternateContent xmlns:mc="http://schemas.openxmlformats.org/markup-compatibility/2006">
              <mc:Choice xmlns:v="urn:schemas-microsoft-com:vml" Requires="v">
                <p:oleObj spid="_x0000_s1218590" name="Document" r:id="rId4" imgW="5486400" imgH="4495680" progId="Word.Document.8">
                  <p:embed/>
                </p:oleObj>
              </mc:Choice>
              <mc:Fallback>
                <p:oleObj name="Document" r:id="rId4" imgW="5486400" imgH="4495680" progId="Word.Document.8">
                  <p:embed/>
                  <p:pic>
                    <p:nvPicPr>
                      <p:cNvPr id="0" name="Object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438" y="-1939925"/>
                        <a:ext cx="6324600" cy="518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18563" name="Group 3"/>
          <p:cNvGrpSpPr>
            <a:grpSpLocks/>
          </p:cNvGrpSpPr>
          <p:nvPr/>
        </p:nvGrpSpPr>
        <p:grpSpPr bwMode="auto">
          <a:xfrm>
            <a:off x="1752600" y="3252788"/>
            <a:ext cx="6281738" cy="2035175"/>
            <a:chOff x="768" y="1584"/>
            <a:chExt cx="3957" cy="1282"/>
          </a:xfrm>
        </p:grpSpPr>
        <p:sp>
          <p:nvSpPr>
            <p:cNvPr id="1218564" name="Text Box 4"/>
            <p:cNvSpPr txBox="1">
              <a:spLocks noChangeArrowheads="1"/>
            </p:cNvSpPr>
            <p:nvPr/>
          </p:nvSpPr>
          <p:spPr bwMode="auto">
            <a:xfrm>
              <a:off x="1999" y="2607"/>
              <a:ext cx="100" cy="1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1</a:t>
              </a:r>
            </a:p>
          </p:txBody>
        </p:sp>
        <p:sp>
          <p:nvSpPr>
            <p:cNvPr id="1218565" name="Text Box 5"/>
            <p:cNvSpPr txBox="1">
              <a:spLocks noChangeArrowheads="1"/>
            </p:cNvSpPr>
            <p:nvPr/>
          </p:nvSpPr>
          <p:spPr bwMode="auto">
            <a:xfrm>
              <a:off x="2748" y="2607"/>
              <a:ext cx="90" cy="1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4</a:t>
              </a:r>
            </a:p>
          </p:txBody>
        </p:sp>
        <p:sp>
          <p:nvSpPr>
            <p:cNvPr id="1218566" name="Text Box 6"/>
            <p:cNvSpPr txBox="1">
              <a:spLocks noChangeArrowheads="1"/>
            </p:cNvSpPr>
            <p:nvPr/>
          </p:nvSpPr>
          <p:spPr bwMode="auto">
            <a:xfrm>
              <a:off x="2998" y="2607"/>
              <a:ext cx="100"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5</a:t>
              </a:r>
            </a:p>
          </p:txBody>
        </p:sp>
        <p:sp>
          <p:nvSpPr>
            <p:cNvPr id="1218567" name="Text Box 7"/>
            <p:cNvSpPr txBox="1">
              <a:spLocks noChangeArrowheads="1"/>
            </p:cNvSpPr>
            <p:nvPr/>
          </p:nvSpPr>
          <p:spPr bwMode="auto">
            <a:xfrm>
              <a:off x="2248" y="2607"/>
              <a:ext cx="110" cy="1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2</a:t>
              </a:r>
            </a:p>
          </p:txBody>
        </p:sp>
        <p:sp>
          <p:nvSpPr>
            <p:cNvPr id="1218568" name="Text Box 8"/>
            <p:cNvSpPr txBox="1">
              <a:spLocks noChangeArrowheads="1"/>
            </p:cNvSpPr>
            <p:nvPr/>
          </p:nvSpPr>
          <p:spPr bwMode="auto">
            <a:xfrm>
              <a:off x="2498" y="2607"/>
              <a:ext cx="110" cy="1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3</a:t>
              </a:r>
            </a:p>
          </p:txBody>
        </p:sp>
        <p:sp>
          <p:nvSpPr>
            <p:cNvPr id="1218569" name="Line 9"/>
            <p:cNvSpPr>
              <a:spLocks noChangeShapeType="1"/>
            </p:cNvSpPr>
            <p:nvPr/>
          </p:nvSpPr>
          <p:spPr bwMode="auto">
            <a:xfrm>
              <a:off x="1749" y="1584"/>
              <a:ext cx="0" cy="128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18570" name="Text Box 10"/>
            <p:cNvSpPr txBox="1">
              <a:spLocks noChangeArrowheads="1"/>
            </p:cNvSpPr>
            <p:nvPr/>
          </p:nvSpPr>
          <p:spPr bwMode="auto">
            <a:xfrm>
              <a:off x="3241" y="2607"/>
              <a:ext cx="100" cy="1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6</a:t>
              </a:r>
            </a:p>
          </p:txBody>
        </p:sp>
        <p:sp>
          <p:nvSpPr>
            <p:cNvPr id="1218571" name="Text Box 11"/>
            <p:cNvSpPr txBox="1">
              <a:spLocks noChangeArrowheads="1"/>
            </p:cNvSpPr>
            <p:nvPr/>
          </p:nvSpPr>
          <p:spPr bwMode="auto">
            <a:xfrm>
              <a:off x="3470" y="2599"/>
              <a:ext cx="111" cy="1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7</a:t>
              </a:r>
            </a:p>
          </p:txBody>
        </p:sp>
        <p:sp>
          <p:nvSpPr>
            <p:cNvPr id="1218572" name="Text Box 12"/>
            <p:cNvSpPr txBox="1">
              <a:spLocks noChangeArrowheads="1"/>
            </p:cNvSpPr>
            <p:nvPr/>
          </p:nvSpPr>
          <p:spPr bwMode="auto">
            <a:xfrm>
              <a:off x="3720" y="2607"/>
              <a:ext cx="110" cy="1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8</a:t>
              </a:r>
            </a:p>
          </p:txBody>
        </p:sp>
        <p:grpSp>
          <p:nvGrpSpPr>
            <p:cNvPr id="1218573" name="Group 13"/>
            <p:cNvGrpSpPr>
              <a:grpSpLocks/>
            </p:cNvGrpSpPr>
            <p:nvPr/>
          </p:nvGrpSpPr>
          <p:grpSpPr bwMode="auto">
            <a:xfrm>
              <a:off x="1724" y="1608"/>
              <a:ext cx="2206" cy="888"/>
              <a:chOff x="1174" y="1320"/>
              <a:chExt cx="2206" cy="888"/>
            </a:xfrm>
          </p:grpSpPr>
          <p:sp>
            <p:nvSpPr>
              <p:cNvPr id="1218574" name="Rectangle 14"/>
              <p:cNvSpPr>
                <a:spLocks noChangeArrowheads="1"/>
              </p:cNvSpPr>
              <p:nvPr/>
            </p:nvSpPr>
            <p:spPr bwMode="auto">
              <a:xfrm>
                <a:off x="1824" y="1903"/>
                <a:ext cx="257" cy="305"/>
              </a:xfrm>
              <a:prstGeom prst="rect">
                <a:avLst/>
              </a:prstGeom>
              <a:solidFill>
                <a:srgbClr val="00CCFF"/>
              </a:solidFill>
              <a:ln w="9525">
                <a:solidFill>
                  <a:srgbClr val="000000"/>
                </a:solidFill>
                <a:miter lim="800000"/>
                <a:headEnd/>
                <a:tailEnd/>
              </a:ln>
            </p:spPr>
            <p:txBody>
              <a:bodyPr/>
              <a:lstStyle/>
              <a:p>
                <a:endParaRPr lang="en-US"/>
              </a:p>
            </p:txBody>
          </p:sp>
          <p:sp>
            <p:nvSpPr>
              <p:cNvPr id="1218575" name="Rectangle 15"/>
              <p:cNvSpPr>
                <a:spLocks noChangeArrowheads="1"/>
              </p:cNvSpPr>
              <p:nvPr/>
            </p:nvSpPr>
            <p:spPr bwMode="auto">
              <a:xfrm>
                <a:off x="2063" y="1611"/>
                <a:ext cx="258" cy="597"/>
              </a:xfrm>
              <a:prstGeom prst="rect">
                <a:avLst/>
              </a:prstGeom>
              <a:solidFill>
                <a:srgbClr val="00CCFF"/>
              </a:solidFill>
              <a:ln w="9525">
                <a:solidFill>
                  <a:srgbClr val="000000"/>
                </a:solidFill>
                <a:miter lim="800000"/>
                <a:headEnd/>
                <a:tailEnd/>
              </a:ln>
            </p:spPr>
            <p:txBody>
              <a:bodyPr/>
              <a:lstStyle/>
              <a:p>
                <a:endParaRPr lang="en-US"/>
              </a:p>
            </p:txBody>
          </p:sp>
          <p:sp>
            <p:nvSpPr>
              <p:cNvPr id="1218576" name="Rectangle 16"/>
              <p:cNvSpPr>
                <a:spLocks noChangeArrowheads="1"/>
              </p:cNvSpPr>
              <p:nvPr/>
            </p:nvSpPr>
            <p:spPr bwMode="auto">
              <a:xfrm>
                <a:off x="1174" y="2169"/>
                <a:ext cx="180" cy="37"/>
              </a:xfrm>
              <a:prstGeom prst="rect">
                <a:avLst/>
              </a:prstGeom>
              <a:solidFill>
                <a:srgbClr val="00CCFF"/>
              </a:solidFill>
              <a:ln w="9525">
                <a:solidFill>
                  <a:srgbClr val="000000"/>
                </a:solidFill>
                <a:miter lim="800000"/>
                <a:headEnd/>
                <a:tailEnd/>
              </a:ln>
            </p:spPr>
            <p:txBody>
              <a:bodyPr/>
              <a:lstStyle/>
              <a:p>
                <a:endParaRPr lang="en-US"/>
              </a:p>
            </p:txBody>
          </p:sp>
          <p:sp>
            <p:nvSpPr>
              <p:cNvPr id="1218577" name="Rectangle 17"/>
              <p:cNvSpPr>
                <a:spLocks noChangeArrowheads="1"/>
              </p:cNvSpPr>
              <p:nvPr/>
            </p:nvSpPr>
            <p:spPr bwMode="auto">
              <a:xfrm>
                <a:off x="1354" y="2156"/>
                <a:ext cx="260" cy="50"/>
              </a:xfrm>
              <a:prstGeom prst="rect">
                <a:avLst/>
              </a:prstGeom>
              <a:solidFill>
                <a:srgbClr val="00CCFF"/>
              </a:solidFill>
              <a:ln w="9525">
                <a:solidFill>
                  <a:srgbClr val="000000"/>
                </a:solidFill>
                <a:miter lim="800000"/>
                <a:headEnd/>
                <a:tailEnd/>
              </a:ln>
            </p:spPr>
            <p:txBody>
              <a:bodyPr/>
              <a:lstStyle/>
              <a:p>
                <a:endParaRPr lang="en-US"/>
              </a:p>
            </p:txBody>
          </p:sp>
          <p:sp>
            <p:nvSpPr>
              <p:cNvPr id="1218578" name="Rectangle 18"/>
              <p:cNvSpPr>
                <a:spLocks noChangeArrowheads="1"/>
              </p:cNvSpPr>
              <p:nvPr/>
            </p:nvSpPr>
            <p:spPr bwMode="auto">
              <a:xfrm>
                <a:off x="1585" y="2101"/>
                <a:ext cx="240" cy="105"/>
              </a:xfrm>
              <a:prstGeom prst="rect">
                <a:avLst/>
              </a:prstGeom>
              <a:solidFill>
                <a:srgbClr val="00CCFF"/>
              </a:solidFill>
              <a:ln w="9525">
                <a:solidFill>
                  <a:srgbClr val="000000"/>
                </a:solidFill>
                <a:miter lim="800000"/>
                <a:headEnd/>
                <a:tailEnd/>
              </a:ln>
            </p:spPr>
            <p:txBody>
              <a:bodyPr/>
              <a:lstStyle/>
              <a:p>
                <a:endParaRPr lang="en-US"/>
              </a:p>
            </p:txBody>
          </p:sp>
          <p:sp>
            <p:nvSpPr>
              <p:cNvPr id="1218579" name="Rectangle 19"/>
              <p:cNvSpPr>
                <a:spLocks noChangeArrowheads="1"/>
              </p:cNvSpPr>
              <p:nvPr/>
            </p:nvSpPr>
            <p:spPr bwMode="auto">
              <a:xfrm>
                <a:off x="2313" y="1320"/>
                <a:ext cx="277" cy="883"/>
              </a:xfrm>
              <a:prstGeom prst="rect">
                <a:avLst/>
              </a:prstGeom>
              <a:solidFill>
                <a:srgbClr val="00CCFF"/>
              </a:solidFill>
              <a:ln w="9525">
                <a:solidFill>
                  <a:srgbClr val="000000"/>
                </a:solidFill>
                <a:miter lim="800000"/>
                <a:headEnd/>
                <a:tailEnd/>
              </a:ln>
            </p:spPr>
            <p:txBody>
              <a:bodyPr/>
              <a:lstStyle/>
              <a:p>
                <a:endParaRPr lang="en-US"/>
              </a:p>
            </p:txBody>
          </p:sp>
          <p:sp>
            <p:nvSpPr>
              <p:cNvPr id="1218580" name="Rectangle 20"/>
              <p:cNvSpPr>
                <a:spLocks noChangeArrowheads="1"/>
              </p:cNvSpPr>
              <p:nvPr/>
            </p:nvSpPr>
            <p:spPr bwMode="auto">
              <a:xfrm>
                <a:off x="2592" y="1728"/>
                <a:ext cx="240" cy="480"/>
              </a:xfrm>
              <a:prstGeom prst="rect">
                <a:avLst/>
              </a:prstGeom>
              <a:solidFill>
                <a:srgbClr val="00CCFF"/>
              </a:solidFill>
              <a:ln w="9525">
                <a:solidFill>
                  <a:srgbClr val="000000"/>
                </a:solidFill>
                <a:miter lim="800000"/>
                <a:headEnd/>
                <a:tailEnd/>
              </a:ln>
            </p:spPr>
            <p:txBody>
              <a:bodyPr/>
              <a:lstStyle/>
              <a:p>
                <a:endParaRPr lang="en-US"/>
              </a:p>
            </p:txBody>
          </p:sp>
          <p:sp>
            <p:nvSpPr>
              <p:cNvPr id="1218581" name="Rectangle 21"/>
              <p:cNvSpPr>
                <a:spLocks noChangeArrowheads="1"/>
              </p:cNvSpPr>
              <p:nvPr/>
            </p:nvSpPr>
            <p:spPr bwMode="auto">
              <a:xfrm>
                <a:off x="2832" y="1968"/>
                <a:ext cx="288" cy="240"/>
              </a:xfrm>
              <a:prstGeom prst="rect">
                <a:avLst/>
              </a:prstGeom>
              <a:solidFill>
                <a:srgbClr val="00CCFF"/>
              </a:solidFill>
              <a:ln w="9525">
                <a:solidFill>
                  <a:srgbClr val="000000"/>
                </a:solidFill>
                <a:miter lim="800000"/>
                <a:headEnd/>
                <a:tailEnd/>
              </a:ln>
            </p:spPr>
            <p:txBody>
              <a:bodyPr/>
              <a:lstStyle/>
              <a:p>
                <a:endParaRPr lang="en-US"/>
              </a:p>
            </p:txBody>
          </p:sp>
          <p:sp>
            <p:nvSpPr>
              <p:cNvPr id="1218582" name="Rectangle 22"/>
              <p:cNvSpPr>
                <a:spLocks noChangeArrowheads="1"/>
              </p:cNvSpPr>
              <p:nvPr/>
            </p:nvSpPr>
            <p:spPr bwMode="auto">
              <a:xfrm>
                <a:off x="3120" y="2160"/>
                <a:ext cx="260" cy="48"/>
              </a:xfrm>
              <a:prstGeom prst="rect">
                <a:avLst/>
              </a:prstGeom>
              <a:solidFill>
                <a:srgbClr val="00CCFF"/>
              </a:solidFill>
              <a:ln w="9525">
                <a:solidFill>
                  <a:srgbClr val="000000"/>
                </a:solidFill>
                <a:miter lim="800000"/>
                <a:headEnd/>
                <a:tailEnd/>
              </a:ln>
            </p:spPr>
            <p:txBody>
              <a:bodyPr/>
              <a:lstStyle/>
              <a:p>
                <a:endParaRPr lang="en-US"/>
              </a:p>
            </p:txBody>
          </p:sp>
        </p:grpSp>
        <p:sp>
          <p:nvSpPr>
            <p:cNvPr id="1218583" name="Line 23" descr="Wide upward diagonal"/>
            <p:cNvSpPr>
              <a:spLocks noChangeShapeType="1"/>
            </p:cNvSpPr>
            <p:nvPr/>
          </p:nvSpPr>
          <p:spPr bwMode="auto">
            <a:xfrm>
              <a:off x="768" y="2490"/>
              <a:ext cx="3957" cy="0"/>
            </a:xfrm>
            <a:prstGeom prst="line">
              <a:avLst/>
            </a:prstGeom>
            <a:noFill/>
            <a:ln w="19050">
              <a:solidFill>
                <a:srgbClr val="000000"/>
              </a:solidFill>
              <a:round/>
              <a:headEnd/>
              <a:tailEnd/>
            </a:ln>
          </p:spPr>
          <p:txBody>
            <a:bodyPr/>
            <a:lstStyle/>
            <a:p>
              <a:endParaRPr lang="en-US"/>
            </a:p>
          </p:txBody>
        </p:sp>
        <p:sp>
          <p:nvSpPr>
            <p:cNvPr id="1218584" name="Text Box 24"/>
            <p:cNvSpPr txBox="1">
              <a:spLocks noChangeArrowheads="1"/>
            </p:cNvSpPr>
            <p:nvPr/>
          </p:nvSpPr>
          <p:spPr bwMode="auto">
            <a:xfrm>
              <a:off x="1728" y="2583"/>
              <a:ext cx="100" cy="1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0</a:t>
              </a:r>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0610" name="Rectangle 2"/>
          <p:cNvSpPr>
            <a:spLocks noGrp="1" noChangeArrowheads="1"/>
          </p:cNvSpPr>
          <p:nvPr>
            <p:ph type="title"/>
          </p:nvPr>
        </p:nvSpPr>
        <p:spPr/>
        <p:txBody>
          <a:bodyPr/>
          <a:lstStyle/>
          <a:p>
            <a:r>
              <a:rPr lang="en-US" altLang="en-US"/>
              <a:t>Answer, continued</a:t>
            </a:r>
          </a:p>
        </p:txBody>
      </p:sp>
      <p:grpSp>
        <p:nvGrpSpPr>
          <p:cNvPr id="1220611" name="Group 3"/>
          <p:cNvGrpSpPr>
            <a:grpSpLocks/>
          </p:cNvGrpSpPr>
          <p:nvPr/>
        </p:nvGrpSpPr>
        <p:grpSpPr bwMode="auto">
          <a:xfrm>
            <a:off x="1219200" y="838200"/>
            <a:ext cx="6281738" cy="2035175"/>
            <a:chOff x="218" y="1296"/>
            <a:chExt cx="3957" cy="1282"/>
          </a:xfrm>
        </p:grpSpPr>
        <p:sp>
          <p:nvSpPr>
            <p:cNvPr id="1220612" name="Text Box 4"/>
            <p:cNvSpPr txBox="1">
              <a:spLocks noChangeArrowheads="1"/>
            </p:cNvSpPr>
            <p:nvPr/>
          </p:nvSpPr>
          <p:spPr bwMode="auto">
            <a:xfrm>
              <a:off x="1449" y="2319"/>
              <a:ext cx="100" cy="1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1</a:t>
              </a:r>
            </a:p>
          </p:txBody>
        </p:sp>
        <p:sp>
          <p:nvSpPr>
            <p:cNvPr id="1220613" name="Text Box 5"/>
            <p:cNvSpPr txBox="1">
              <a:spLocks noChangeArrowheads="1"/>
            </p:cNvSpPr>
            <p:nvPr/>
          </p:nvSpPr>
          <p:spPr bwMode="auto">
            <a:xfrm>
              <a:off x="2198" y="2319"/>
              <a:ext cx="90" cy="1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4</a:t>
              </a:r>
            </a:p>
          </p:txBody>
        </p:sp>
        <p:sp>
          <p:nvSpPr>
            <p:cNvPr id="1220614" name="Text Box 6"/>
            <p:cNvSpPr txBox="1">
              <a:spLocks noChangeArrowheads="1"/>
            </p:cNvSpPr>
            <p:nvPr/>
          </p:nvSpPr>
          <p:spPr bwMode="auto">
            <a:xfrm>
              <a:off x="2448" y="2319"/>
              <a:ext cx="100"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5</a:t>
              </a:r>
            </a:p>
          </p:txBody>
        </p:sp>
        <p:sp>
          <p:nvSpPr>
            <p:cNvPr id="1220615" name="Text Box 7"/>
            <p:cNvSpPr txBox="1">
              <a:spLocks noChangeArrowheads="1"/>
            </p:cNvSpPr>
            <p:nvPr/>
          </p:nvSpPr>
          <p:spPr bwMode="auto">
            <a:xfrm>
              <a:off x="1698" y="2319"/>
              <a:ext cx="110" cy="1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2</a:t>
              </a:r>
            </a:p>
          </p:txBody>
        </p:sp>
        <p:sp>
          <p:nvSpPr>
            <p:cNvPr id="1220616" name="Text Box 8"/>
            <p:cNvSpPr txBox="1">
              <a:spLocks noChangeArrowheads="1"/>
            </p:cNvSpPr>
            <p:nvPr/>
          </p:nvSpPr>
          <p:spPr bwMode="auto">
            <a:xfrm>
              <a:off x="1948" y="2319"/>
              <a:ext cx="110" cy="1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3</a:t>
              </a:r>
            </a:p>
          </p:txBody>
        </p:sp>
        <p:sp>
          <p:nvSpPr>
            <p:cNvPr id="1220617" name="Line 9"/>
            <p:cNvSpPr>
              <a:spLocks noChangeShapeType="1"/>
            </p:cNvSpPr>
            <p:nvPr/>
          </p:nvSpPr>
          <p:spPr bwMode="auto">
            <a:xfrm>
              <a:off x="1199" y="1296"/>
              <a:ext cx="0" cy="128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0618" name="Text Box 10"/>
            <p:cNvSpPr txBox="1">
              <a:spLocks noChangeArrowheads="1"/>
            </p:cNvSpPr>
            <p:nvPr/>
          </p:nvSpPr>
          <p:spPr bwMode="auto">
            <a:xfrm>
              <a:off x="2691" y="2319"/>
              <a:ext cx="100" cy="1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6</a:t>
              </a:r>
            </a:p>
          </p:txBody>
        </p:sp>
        <p:sp>
          <p:nvSpPr>
            <p:cNvPr id="1220619" name="Text Box 11"/>
            <p:cNvSpPr txBox="1">
              <a:spLocks noChangeArrowheads="1"/>
            </p:cNvSpPr>
            <p:nvPr/>
          </p:nvSpPr>
          <p:spPr bwMode="auto">
            <a:xfrm>
              <a:off x="2920" y="2311"/>
              <a:ext cx="111" cy="1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7</a:t>
              </a:r>
            </a:p>
          </p:txBody>
        </p:sp>
        <p:sp>
          <p:nvSpPr>
            <p:cNvPr id="1220620" name="Text Box 12"/>
            <p:cNvSpPr txBox="1">
              <a:spLocks noChangeArrowheads="1"/>
            </p:cNvSpPr>
            <p:nvPr/>
          </p:nvSpPr>
          <p:spPr bwMode="auto">
            <a:xfrm>
              <a:off x="3170" y="2319"/>
              <a:ext cx="110" cy="1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8</a:t>
              </a:r>
            </a:p>
          </p:txBody>
        </p:sp>
        <p:grpSp>
          <p:nvGrpSpPr>
            <p:cNvPr id="1220621" name="Group 13"/>
            <p:cNvGrpSpPr>
              <a:grpSpLocks/>
            </p:cNvGrpSpPr>
            <p:nvPr/>
          </p:nvGrpSpPr>
          <p:grpSpPr bwMode="auto">
            <a:xfrm>
              <a:off x="1174" y="1320"/>
              <a:ext cx="2206" cy="888"/>
              <a:chOff x="1174" y="1320"/>
              <a:chExt cx="2206" cy="888"/>
            </a:xfrm>
          </p:grpSpPr>
          <p:sp>
            <p:nvSpPr>
              <p:cNvPr id="1220622" name="Rectangle 14"/>
              <p:cNvSpPr>
                <a:spLocks noChangeArrowheads="1"/>
              </p:cNvSpPr>
              <p:nvPr/>
            </p:nvSpPr>
            <p:spPr bwMode="auto">
              <a:xfrm>
                <a:off x="1824" y="1903"/>
                <a:ext cx="257" cy="305"/>
              </a:xfrm>
              <a:prstGeom prst="rect">
                <a:avLst/>
              </a:prstGeom>
              <a:solidFill>
                <a:srgbClr val="00CCFF"/>
              </a:solidFill>
              <a:ln w="9525">
                <a:solidFill>
                  <a:srgbClr val="000000"/>
                </a:solidFill>
                <a:miter lim="800000"/>
                <a:headEnd/>
                <a:tailEnd/>
              </a:ln>
            </p:spPr>
            <p:txBody>
              <a:bodyPr/>
              <a:lstStyle/>
              <a:p>
                <a:endParaRPr lang="en-US"/>
              </a:p>
            </p:txBody>
          </p:sp>
          <p:sp>
            <p:nvSpPr>
              <p:cNvPr id="1220623" name="Rectangle 15"/>
              <p:cNvSpPr>
                <a:spLocks noChangeArrowheads="1"/>
              </p:cNvSpPr>
              <p:nvPr/>
            </p:nvSpPr>
            <p:spPr bwMode="auto">
              <a:xfrm>
                <a:off x="2063" y="1611"/>
                <a:ext cx="258" cy="597"/>
              </a:xfrm>
              <a:prstGeom prst="rect">
                <a:avLst/>
              </a:prstGeom>
              <a:solidFill>
                <a:srgbClr val="00CCFF"/>
              </a:solidFill>
              <a:ln w="9525">
                <a:solidFill>
                  <a:srgbClr val="000000"/>
                </a:solidFill>
                <a:miter lim="800000"/>
                <a:headEnd/>
                <a:tailEnd/>
              </a:ln>
            </p:spPr>
            <p:txBody>
              <a:bodyPr/>
              <a:lstStyle/>
              <a:p>
                <a:endParaRPr lang="en-US"/>
              </a:p>
            </p:txBody>
          </p:sp>
          <p:sp>
            <p:nvSpPr>
              <p:cNvPr id="1220624" name="Rectangle 16" descr="Wide upward diagonal"/>
              <p:cNvSpPr>
                <a:spLocks noChangeArrowheads="1"/>
              </p:cNvSpPr>
              <p:nvPr/>
            </p:nvSpPr>
            <p:spPr bwMode="auto">
              <a:xfrm>
                <a:off x="1174" y="2169"/>
                <a:ext cx="180" cy="37"/>
              </a:xfrm>
              <a:prstGeom prst="rect">
                <a:avLst/>
              </a:prstGeom>
              <a:pattFill prst="wdUpDiag">
                <a:fgClr>
                  <a:srgbClr val="00CCFF"/>
                </a:fgClr>
                <a:bgClr>
                  <a:srgbClr val="FFFFFF"/>
                </a:bgClr>
              </a:pattFill>
              <a:ln w="9525">
                <a:solidFill>
                  <a:srgbClr val="000000"/>
                </a:solidFill>
                <a:miter lim="800000"/>
                <a:headEnd/>
                <a:tailEnd/>
              </a:ln>
            </p:spPr>
            <p:txBody>
              <a:bodyPr/>
              <a:lstStyle/>
              <a:p>
                <a:endParaRPr lang="en-US"/>
              </a:p>
            </p:txBody>
          </p:sp>
          <p:sp>
            <p:nvSpPr>
              <p:cNvPr id="1220625" name="Rectangle 17" descr="Wide upward diagonal"/>
              <p:cNvSpPr>
                <a:spLocks noChangeArrowheads="1"/>
              </p:cNvSpPr>
              <p:nvPr/>
            </p:nvSpPr>
            <p:spPr bwMode="auto">
              <a:xfrm>
                <a:off x="1354" y="2156"/>
                <a:ext cx="260" cy="50"/>
              </a:xfrm>
              <a:prstGeom prst="rect">
                <a:avLst/>
              </a:prstGeom>
              <a:pattFill prst="wdUpDiag">
                <a:fgClr>
                  <a:srgbClr val="00CCFF"/>
                </a:fgClr>
                <a:bgClr>
                  <a:srgbClr val="FFFFFF"/>
                </a:bgClr>
              </a:pattFill>
              <a:ln w="9525">
                <a:solidFill>
                  <a:srgbClr val="000000"/>
                </a:solidFill>
                <a:miter lim="800000"/>
                <a:headEnd/>
                <a:tailEnd/>
              </a:ln>
            </p:spPr>
            <p:txBody>
              <a:bodyPr/>
              <a:lstStyle/>
              <a:p>
                <a:endParaRPr lang="en-US"/>
              </a:p>
            </p:txBody>
          </p:sp>
          <p:sp>
            <p:nvSpPr>
              <p:cNvPr id="1220626" name="Rectangle 18"/>
              <p:cNvSpPr>
                <a:spLocks noChangeArrowheads="1"/>
              </p:cNvSpPr>
              <p:nvPr/>
            </p:nvSpPr>
            <p:spPr bwMode="auto">
              <a:xfrm>
                <a:off x="1585" y="2101"/>
                <a:ext cx="240" cy="105"/>
              </a:xfrm>
              <a:prstGeom prst="rect">
                <a:avLst/>
              </a:prstGeom>
              <a:solidFill>
                <a:srgbClr val="00CCFF"/>
              </a:solidFill>
              <a:ln w="9525">
                <a:solidFill>
                  <a:srgbClr val="000000"/>
                </a:solidFill>
                <a:miter lim="800000"/>
                <a:headEnd/>
                <a:tailEnd/>
              </a:ln>
            </p:spPr>
            <p:txBody>
              <a:bodyPr/>
              <a:lstStyle/>
              <a:p>
                <a:endParaRPr lang="en-US"/>
              </a:p>
            </p:txBody>
          </p:sp>
          <p:sp>
            <p:nvSpPr>
              <p:cNvPr id="1220627" name="Rectangle 19"/>
              <p:cNvSpPr>
                <a:spLocks noChangeArrowheads="1"/>
              </p:cNvSpPr>
              <p:nvPr/>
            </p:nvSpPr>
            <p:spPr bwMode="auto">
              <a:xfrm>
                <a:off x="2313" y="1320"/>
                <a:ext cx="277" cy="883"/>
              </a:xfrm>
              <a:prstGeom prst="rect">
                <a:avLst/>
              </a:prstGeom>
              <a:solidFill>
                <a:srgbClr val="00CCFF"/>
              </a:solidFill>
              <a:ln w="9525">
                <a:solidFill>
                  <a:srgbClr val="000000"/>
                </a:solidFill>
                <a:miter lim="800000"/>
                <a:headEnd/>
                <a:tailEnd/>
              </a:ln>
            </p:spPr>
            <p:txBody>
              <a:bodyPr/>
              <a:lstStyle/>
              <a:p>
                <a:endParaRPr lang="en-US"/>
              </a:p>
            </p:txBody>
          </p:sp>
          <p:sp>
            <p:nvSpPr>
              <p:cNvPr id="1220628" name="Rectangle 20" descr="Wide upward diagonal"/>
              <p:cNvSpPr>
                <a:spLocks noChangeArrowheads="1"/>
              </p:cNvSpPr>
              <p:nvPr/>
            </p:nvSpPr>
            <p:spPr bwMode="auto">
              <a:xfrm>
                <a:off x="2592" y="1728"/>
                <a:ext cx="240" cy="480"/>
              </a:xfrm>
              <a:prstGeom prst="rect">
                <a:avLst/>
              </a:prstGeom>
              <a:pattFill prst="wdUpDiag">
                <a:fgClr>
                  <a:srgbClr val="00CCFF"/>
                </a:fgClr>
                <a:bgClr>
                  <a:srgbClr val="FFFFFF"/>
                </a:bgClr>
              </a:pattFill>
              <a:ln w="9525">
                <a:solidFill>
                  <a:srgbClr val="000000"/>
                </a:solidFill>
                <a:miter lim="800000"/>
                <a:headEnd/>
                <a:tailEnd/>
              </a:ln>
            </p:spPr>
            <p:txBody>
              <a:bodyPr/>
              <a:lstStyle/>
              <a:p>
                <a:endParaRPr lang="en-US"/>
              </a:p>
            </p:txBody>
          </p:sp>
          <p:sp>
            <p:nvSpPr>
              <p:cNvPr id="1220629" name="Rectangle 21" descr="Wide upward diagonal"/>
              <p:cNvSpPr>
                <a:spLocks noChangeArrowheads="1"/>
              </p:cNvSpPr>
              <p:nvPr/>
            </p:nvSpPr>
            <p:spPr bwMode="auto">
              <a:xfrm>
                <a:off x="2832" y="1968"/>
                <a:ext cx="288" cy="240"/>
              </a:xfrm>
              <a:prstGeom prst="rect">
                <a:avLst/>
              </a:prstGeom>
              <a:pattFill prst="wdUpDiag">
                <a:fgClr>
                  <a:srgbClr val="00CCFF"/>
                </a:fgClr>
                <a:bgClr>
                  <a:srgbClr val="FFFFFF"/>
                </a:bgClr>
              </a:pattFill>
              <a:ln w="9525">
                <a:solidFill>
                  <a:srgbClr val="000000"/>
                </a:solidFill>
                <a:miter lim="800000"/>
                <a:headEnd/>
                <a:tailEnd/>
              </a:ln>
            </p:spPr>
            <p:txBody>
              <a:bodyPr/>
              <a:lstStyle/>
              <a:p>
                <a:endParaRPr lang="en-US"/>
              </a:p>
            </p:txBody>
          </p:sp>
          <p:sp>
            <p:nvSpPr>
              <p:cNvPr id="1220630" name="Rectangle 22" descr="Wide upward diagonal"/>
              <p:cNvSpPr>
                <a:spLocks noChangeArrowheads="1"/>
              </p:cNvSpPr>
              <p:nvPr/>
            </p:nvSpPr>
            <p:spPr bwMode="auto">
              <a:xfrm>
                <a:off x="3120" y="2160"/>
                <a:ext cx="260" cy="48"/>
              </a:xfrm>
              <a:prstGeom prst="rect">
                <a:avLst/>
              </a:prstGeom>
              <a:pattFill prst="wdUpDiag">
                <a:fgClr>
                  <a:srgbClr val="00CCFF"/>
                </a:fgClr>
                <a:bgClr>
                  <a:srgbClr val="FFFFFF"/>
                </a:bgClr>
              </a:pattFill>
              <a:ln w="9525">
                <a:solidFill>
                  <a:srgbClr val="000000"/>
                </a:solidFill>
                <a:miter lim="800000"/>
                <a:headEnd/>
                <a:tailEnd/>
              </a:ln>
            </p:spPr>
            <p:txBody>
              <a:bodyPr/>
              <a:lstStyle/>
              <a:p>
                <a:endParaRPr lang="en-US"/>
              </a:p>
            </p:txBody>
          </p:sp>
        </p:grpSp>
        <p:sp>
          <p:nvSpPr>
            <p:cNvPr id="1220631" name="Line 23" descr="Wide upward diagonal"/>
            <p:cNvSpPr>
              <a:spLocks noChangeShapeType="1"/>
            </p:cNvSpPr>
            <p:nvPr/>
          </p:nvSpPr>
          <p:spPr bwMode="auto">
            <a:xfrm>
              <a:off x="218" y="2202"/>
              <a:ext cx="3957" cy="0"/>
            </a:xfrm>
            <a:prstGeom prst="line">
              <a:avLst/>
            </a:prstGeom>
            <a:noFill/>
            <a:ln w="19050">
              <a:solidFill>
                <a:srgbClr val="000000"/>
              </a:solidFill>
              <a:round/>
              <a:headEnd/>
              <a:tailEnd/>
            </a:ln>
          </p:spPr>
          <p:txBody>
            <a:bodyPr/>
            <a:lstStyle/>
            <a:p>
              <a:endParaRPr lang="en-US"/>
            </a:p>
          </p:txBody>
        </p:sp>
        <p:sp>
          <p:nvSpPr>
            <p:cNvPr id="1220632" name="Text Box 24"/>
            <p:cNvSpPr txBox="1">
              <a:spLocks noChangeArrowheads="1"/>
            </p:cNvSpPr>
            <p:nvPr/>
          </p:nvSpPr>
          <p:spPr bwMode="auto">
            <a:xfrm>
              <a:off x="1178" y="2295"/>
              <a:ext cx="100" cy="1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altLang="en-US" sz="2400" b="0">
                  <a:latin typeface="Times" panose="02020603050405020304" pitchFamily="18" charset="0"/>
                </a:rPr>
                <a:t>0</a:t>
              </a:r>
            </a:p>
          </p:txBody>
        </p:sp>
      </p:grpSp>
      <p:sp>
        <p:nvSpPr>
          <p:cNvPr id="1220633" name="Text Box 25"/>
          <p:cNvSpPr txBox="1">
            <a:spLocks noChangeArrowheads="1"/>
          </p:cNvSpPr>
          <p:nvPr/>
        </p:nvSpPr>
        <p:spPr bwMode="auto">
          <a:xfrm>
            <a:off x="2971800" y="3581400"/>
            <a:ext cx="3482975" cy="1144588"/>
          </a:xfrm>
          <a:prstGeom prst="rect">
            <a:avLst/>
          </a:prstGeom>
          <a:solidFill>
            <a:srgbClr val="CCFFCC"/>
          </a:solidFill>
          <a:ln w="9525">
            <a:solidFill>
              <a:srgbClr val="000000"/>
            </a:solidFill>
            <a:miter lim="800000"/>
            <a:headEnd/>
            <a:tailEnd/>
          </a:ln>
        </p:spPr>
        <p:txBody>
          <a:bodyPr/>
          <a:lstStyle/>
          <a:p>
            <a:r>
              <a:rPr lang="en-US" altLang="en-US" sz="2400" b="0">
                <a:latin typeface="Times" panose="02020603050405020304" pitchFamily="18" charset="0"/>
              </a:rPr>
              <a:t>E(X) =  8 (.6) = 4.8</a:t>
            </a:r>
          </a:p>
          <a:p>
            <a:r>
              <a:rPr lang="en-US" altLang="en-US" sz="2400" b="0">
                <a:latin typeface="Times" panose="02020603050405020304" pitchFamily="18" charset="0"/>
              </a:rPr>
              <a:t>Var(X) = 8 (.6) (.4) =1.92</a:t>
            </a:r>
          </a:p>
          <a:p>
            <a:r>
              <a:rPr lang="en-US" altLang="en-US" sz="2400" b="0">
                <a:latin typeface="Times" panose="02020603050405020304" pitchFamily="18" charset="0"/>
              </a:rPr>
              <a:t>StdDev(X) = 1.38</a:t>
            </a:r>
          </a:p>
        </p:txBody>
      </p:sp>
      <p:grpSp>
        <p:nvGrpSpPr>
          <p:cNvPr id="1220634" name="Group 26"/>
          <p:cNvGrpSpPr>
            <a:grpSpLocks/>
          </p:cNvGrpSpPr>
          <p:nvPr/>
        </p:nvGrpSpPr>
        <p:grpSpPr bwMode="auto">
          <a:xfrm>
            <a:off x="533400" y="914400"/>
            <a:ext cx="3886200" cy="1219200"/>
            <a:chOff x="336" y="1632"/>
            <a:chExt cx="2448" cy="768"/>
          </a:xfrm>
        </p:grpSpPr>
        <p:sp>
          <p:nvSpPr>
            <p:cNvPr id="1220635" name="Text Box 27"/>
            <p:cNvSpPr txBox="1">
              <a:spLocks noChangeArrowheads="1"/>
            </p:cNvSpPr>
            <p:nvPr/>
          </p:nvSpPr>
          <p:spPr bwMode="auto">
            <a:xfrm>
              <a:off x="336" y="1632"/>
              <a:ext cx="244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0">
                  <a:latin typeface="Times" panose="02020603050405020304" pitchFamily="18" charset="0"/>
                </a:rPr>
                <a:t>P(&lt;2)=.00065 + .008 = .00865</a:t>
              </a:r>
            </a:p>
            <a:p>
              <a:endParaRPr lang="en-US" altLang="en-US" sz="2400" b="0">
                <a:latin typeface="Times" panose="02020603050405020304" pitchFamily="18" charset="0"/>
              </a:endParaRPr>
            </a:p>
          </p:txBody>
        </p:sp>
        <p:sp>
          <p:nvSpPr>
            <p:cNvPr id="1220636" name="Line 28"/>
            <p:cNvSpPr>
              <a:spLocks noChangeShapeType="1"/>
            </p:cNvSpPr>
            <p:nvPr/>
          </p:nvSpPr>
          <p:spPr bwMode="auto">
            <a:xfrm flipV="1">
              <a:off x="2112" y="1824"/>
              <a:ext cx="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20637" name="Group 29"/>
          <p:cNvGrpSpPr>
            <a:grpSpLocks/>
          </p:cNvGrpSpPr>
          <p:nvPr/>
        </p:nvGrpSpPr>
        <p:grpSpPr bwMode="auto">
          <a:xfrm>
            <a:off x="5257800" y="838200"/>
            <a:ext cx="3429000" cy="990600"/>
            <a:chOff x="3312" y="1584"/>
            <a:chExt cx="3005" cy="624"/>
          </a:xfrm>
        </p:grpSpPr>
        <p:sp>
          <p:nvSpPr>
            <p:cNvPr id="1220638" name="Text Box 30"/>
            <p:cNvSpPr txBox="1">
              <a:spLocks noChangeArrowheads="1"/>
            </p:cNvSpPr>
            <p:nvPr/>
          </p:nvSpPr>
          <p:spPr bwMode="auto">
            <a:xfrm>
              <a:off x="3312" y="1584"/>
              <a:ext cx="3005" cy="3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0">
                  <a:latin typeface="Times" panose="02020603050405020304" pitchFamily="18" charset="0"/>
                </a:rPr>
                <a:t>P(&gt;5)=.21+.09+.0168 = .3168</a:t>
              </a:r>
              <a:endParaRPr lang="en-US" altLang="en-US" sz="2400" b="0">
                <a:latin typeface="Times" panose="02020603050405020304" pitchFamily="18" charset="0"/>
              </a:endParaRPr>
            </a:p>
          </p:txBody>
        </p:sp>
        <p:sp>
          <p:nvSpPr>
            <p:cNvPr id="1220639" name="Line 31"/>
            <p:cNvSpPr>
              <a:spLocks noChangeShapeType="1"/>
            </p:cNvSpPr>
            <p:nvPr/>
          </p:nvSpPr>
          <p:spPr bwMode="auto">
            <a:xfrm flipV="1">
              <a:off x="3600" y="1824"/>
              <a:ext cx="33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2658" name="Rectangle 2"/>
          <p:cNvSpPr>
            <a:spLocks noGrp="1" noChangeArrowheads="1"/>
          </p:cNvSpPr>
          <p:nvPr>
            <p:ph type="title"/>
          </p:nvPr>
        </p:nvSpPr>
        <p:spPr/>
        <p:txBody>
          <a:bodyPr/>
          <a:lstStyle/>
          <a:p>
            <a:r>
              <a:rPr lang="en-US" altLang="en-US" dirty="0"/>
              <a:t>Review Question</a:t>
            </a:r>
          </a:p>
        </p:txBody>
      </p:sp>
      <p:sp>
        <p:nvSpPr>
          <p:cNvPr id="1222659" name="Rectangle 3"/>
          <p:cNvSpPr>
            <a:spLocks noGrp="1" noChangeArrowheads="1"/>
          </p:cNvSpPr>
          <p:nvPr>
            <p:ph idx="1"/>
          </p:nvPr>
        </p:nvSpPr>
        <p:spPr>
          <a:xfrm>
            <a:off x="228600" y="381000"/>
            <a:ext cx="8269288" cy="4114800"/>
          </a:xfrm>
        </p:spPr>
        <p:txBody>
          <a:bodyPr>
            <a:normAutofit fontScale="92500" lnSpcReduction="10000"/>
          </a:bodyPr>
          <a:lstStyle/>
          <a:p>
            <a:pPr marL="609600" indent="-609600">
              <a:lnSpc>
                <a:spcPct val="90000"/>
              </a:lnSpc>
              <a:buFont typeface="Wingdings" panose="05000000000000000000" pitchFamily="2" charset="2"/>
              <a:buNone/>
            </a:pPr>
            <a:r>
              <a:rPr lang="en-US" altLang="en-US" sz="2800"/>
              <a:t>	In your case-control study of smoking and lung-cancer, 60% of cases are smokers versus only 10% of controls. What is the odds ratio between smoking and lung cancer?</a:t>
            </a:r>
          </a:p>
          <a:p>
            <a:pPr marL="609600" indent="-609600">
              <a:lnSpc>
                <a:spcPct val="90000"/>
              </a:lnSpc>
              <a:buFont typeface="Wingdings" panose="05000000000000000000" pitchFamily="2" charset="2"/>
              <a:buNone/>
            </a:pPr>
            <a:endParaRPr lang="en-US" altLang="en-US" sz="2800"/>
          </a:p>
          <a:p>
            <a:pPr marL="609600" indent="-609600">
              <a:lnSpc>
                <a:spcPct val="90000"/>
              </a:lnSpc>
              <a:buFont typeface="Wingdings" panose="05000000000000000000" pitchFamily="2" charset="2"/>
              <a:buAutoNum type="alphaLcPeriod"/>
            </a:pPr>
            <a:r>
              <a:rPr lang="en-US" altLang="en-US" sz="2400"/>
              <a:t>2.5 </a:t>
            </a:r>
          </a:p>
          <a:p>
            <a:pPr marL="609600" indent="-609600">
              <a:lnSpc>
                <a:spcPct val="90000"/>
              </a:lnSpc>
              <a:buFont typeface="Wingdings" panose="05000000000000000000" pitchFamily="2" charset="2"/>
              <a:buAutoNum type="alphaLcPeriod"/>
            </a:pPr>
            <a:r>
              <a:rPr lang="en-US" altLang="en-US" sz="2400"/>
              <a:t>13.5</a:t>
            </a:r>
          </a:p>
          <a:p>
            <a:pPr marL="609600" indent="-609600">
              <a:lnSpc>
                <a:spcPct val="90000"/>
              </a:lnSpc>
              <a:buFont typeface="Wingdings" panose="05000000000000000000" pitchFamily="2" charset="2"/>
              <a:buAutoNum type="alphaLcPeriod"/>
            </a:pPr>
            <a:r>
              <a:rPr lang="en-US" altLang="en-US" sz="2400"/>
              <a:t>15.0</a:t>
            </a:r>
          </a:p>
          <a:p>
            <a:pPr marL="609600" indent="-609600">
              <a:lnSpc>
                <a:spcPct val="90000"/>
              </a:lnSpc>
              <a:buFont typeface="Wingdings" panose="05000000000000000000" pitchFamily="2" charset="2"/>
              <a:buAutoNum type="alphaLcPeriod"/>
            </a:pPr>
            <a:r>
              <a:rPr lang="en-US" altLang="en-US" sz="2400"/>
              <a:t>6.0</a:t>
            </a:r>
          </a:p>
          <a:p>
            <a:pPr marL="609600" indent="-609600">
              <a:lnSpc>
                <a:spcPct val="90000"/>
              </a:lnSpc>
              <a:buFont typeface="Wingdings" panose="05000000000000000000" pitchFamily="2" charset="2"/>
              <a:buAutoNum type="alphaLcPeriod"/>
            </a:pPr>
            <a:r>
              <a:rPr lang="en-US" altLang="en-US" sz="2400"/>
              <a:t>.05</a:t>
            </a:r>
          </a:p>
          <a:p>
            <a:pPr marL="609600" indent="-609600">
              <a:lnSpc>
                <a:spcPct val="90000"/>
              </a:lnSpc>
              <a:buFont typeface="Wingdings" panose="05000000000000000000" pitchFamily="2" charset="2"/>
              <a:buNone/>
            </a:pPr>
            <a:r>
              <a:rPr lang="en-US" altLang="en-US" sz="2800"/>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4706" name="Rectangle 2"/>
          <p:cNvSpPr>
            <a:spLocks noGrp="1" noChangeArrowheads="1"/>
          </p:cNvSpPr>
          <p:nvPr>
            <p:ph type="title"/>
          </p:nvPr>
        </p:nvSpPr>
        <p:spPr/>
        <p:txBody>
          <a:bodyPr/>
          <a:lstStyle/>
          <a:p>
            <a:r>
              <a:rPr lang="en-US" altLang="en-US" dirty="0"/>
              <a:t>Review Question</a:t>
            </a:r>
          </a:p>
        </p:txBody>
      </p:sp>
      <p:sp>
        <p:nvSpPr>
          <p:cNvPr id="1224707" name="Rectangle 3"/>
          <p:cNvSpPr>
            <a:spLocks noGrp="1" noChangeArrowheads="1"/>
          </p:cNvSpPr>
          <p:nvPr>
            <p:ph idx="1"/>
          </p:nvPr>
        </p:nvSpPr>
        <p:spPr>
          <a:xfrm>
            <a:off x="247650" y="381000"/>
            <a:ext cx="8269288" cy="4114800"/>
          </a:xfrm>
        </p:spPr>
        <p:txBody>
          <a:bodyPr>
            <a:normAutofit fontScale="92500" lnSpcReduction="10000"/>
          </a:bodyPr>
          <a:lstStyle/>
          <a:p>
            <a:pPr marL="609600" indent="-609600">
              <a:lnSpc>
                <a:spcPct val="90000"/>
              </a:lnSpc>
              <a:buFont typeface="Wingdings" panose="05000000000000000000" pitchFamily="2" charset="2"/>
              <a:buNone/>
            </a:pPr>
            <a:r>
              <a:rPr lang="en-US" altLang="en-US" sz="2800" dirty="0"/>
              <a:t>	In your case-control study of smoking and lung-cancer, 60% of cases are smokers versus only 10% of controls. What is the odds ratio between smoking and lung cancer?</a:t>
            </a:r>
          </a:p>
          <a:p>
            <a:pPr marL="609600" indent="-609600">
              <a:lnSpc>
                <a:spcPct val="90000"/>
              </a:lnSpc>
              <a:buFont typeface="Wingdings" panose="05000000000000000000" pitchFamily="2" charset="2"/>
              <a:buNone/>
            </a:pPr>
            <a:endParaRPr lang="en-US" altLang="en-US" sz="2800" dirty="0"/>
          </a:p>
          <a:p>
            <a:pPr marL="609600" indent="-609600">
              <a:lnSpc>
                <a:spcPct val="90000"/>
              </a:lnSpc>
              <a:buFont typeface="Wingdings" panose="05000000000000000000" pitchFamily="2" charset="2"/>
              <a:buAutoNum type="alphaLcPeriod"/>
            </a:pPr>
            <a:r>
              <a:rPr lang="en-US" altLang="en-US" sz="2400" dirty="0"/>
              <a:t>2.5 </a:t>
            </a:r>
          </a:p>
          <a:p>
            <a:pPr marL="609600" indent="-609600">
              <a:lnSpc>
                <a:spcPct val="90000"/>
              </a:lnSpc>
              <a:buFont typeface="Wingdings" panose="05000000000000000000" pitchFamily="2" charset="2"/>
              <a:buAutoNum type="alphaLcPeriod"/>
            </a:pPr>
            <a:r>
              <a:rPr lang="en-US" altLang="en-US" sz="2400" b="1" dirty="0"/>
              <a:t>13.5</a:t>
            </a:r>
          </a:p>
          <a:p>
            <a:pPr marL="609600" indent="-609600">
              <a:lnSpc>
                <a:spcPct val="90000"/>
              </a:lnSpc>
              <a:buFont typeface="Wingdings" panose="05000000000000000000" pitchFamily="2" charset="2"/>
              <a:buAutoNum type="alphaLcPeriod"/>
            </a:pPr>
            <a:r>
              <a:rPr lang="en-US" altLang="en-US" sz="2400" dirty="0"/>
              <a:t>15.0</a:t>
            </a:r>
          </a:p>
          <a:p>
            <a:pPr marL="609600" indent="-609600">
              <a:lnSpc>
                <a:spcPct val="90000"/>
              </a:lnSpc>
              <a:buFont typeface="Wingdings" panose="05000000000000000000" pitchFamily="2" charset="2"/>
              <a:buAutoNum type="alphaLcPeriod"/>
            </a:pPr>
            <a:r>
              <a:rPr lang="en-US" altLang="en-US" sz="2400" dirty="0"/>
              <a:t>6.0</a:t>
            </a:r>
          </a:p>
          <a:p>
            <a:pPr marL="609600" indent="-609600">
              <a:lnSpc>
                <a:spcPct val="90000"/>
              </a:lnSpc>
              <a:buFont typeface="Wingdings" panose="05000000000000000000" pitchFamily="2" charset="2"/>
              <a:buAutoNum type="alphaLcPeriod"/>
            </a:pPr>
            <a:r>
              <a:rPr lang="en-US" altLang="en-US" sz="2400" dirty="0"/>
              <a:t>.05</a:t>
            </a:r>
          </a:p>
          <a:p>
            <a:pPr marL="609600" indent="-609600">
              <a:lnSpc>
                <a:spcPct val="90000"/>
              </a:lnSpc>
              <a:buFont typeface="Wingdings" panose="05000000000000000000" pitchFamily="2" charset="2"/>
              <a:buNone/>
            </a:pPr>
            <a:r>
              <a:rPr lang="en-US" altLang="en-US" sz="2800" dirty="0"/>
              <a:t> </a:t>
            </a:r>
          </a:p>
        </p:txBody>
      </p:sp>
      <p:sp>
        <p:nvSpPr>
          <p:cNvPr id="1224708" name="Text Box 4"/>
          <p:cNvSpPr txBox="1">
            <a:spLocks noChangeArrowheads="1"/>
          </p:cNvSpPr>
          <p:nvPr/>
        </p:nvSpPr>
        <p:spPr bwMode="auto">
          <a:xfrm>
            <a:off x="3352800" y="41910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en-US" altLang="en-US" sz="2400" b="0"/>
          </a:p>
        </p:txBody>
      </p:sp>
      <p:graphicFrame>
        <p:nvGraphicFramePr>
          <p:cNvPr id="1224709" name="Object 5"/>
          <p:cNvGraphicFramePr>
            <a:graphicFrameLocks noChangeAspect="1"/>
          </p:cNvGraphicFramePr>
          <p:nvPr>
            <p:extLst>
              <p:ext uri="{D42A27DB-BD31-4B8C-83A1-F6EECF244321}">
                <p14:modId xmlns:p14="http://schemas.microsoft.com/office/powerpoint/2010/main" val="56563860"/>
              </p:ext>
            </p:extLst>
          </p:nvPr>
        </p:nvGraphicFramePr>
        <p:xfrm>
          <a:off x="3853656" y="2447925"/>
          <a:ext cx="2960687" cy="1655763"/>
        </p:xfrm>
        <a:graphic>
          <a:graphicData uri="http://schemas.openxmlformats.org/presentationml/2006/ole">
            <mc:AlternateContent xmlns:mc="http://schemas.openxmlformats.org/markup-compatibility/2006">
              <mc:Choice xmlns:v="urn:schemas-microsoft-com:vml" Requires="v">
                <p:oleObj spid="_x0000_s1224713" name="Equation" r:id="rId4" imgW="1295280" imgH="723600" progId="Equation.3">
                  <p:embed/>
                </p:oleObj>
              </mc:Choice>
              <mc:Fallback>
                <p:oleObj name="Equation" r:id="rId4" imgW="1295280" imgH="7236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3656" y="2447925"/>
                        <a:ext cx="2960687" cy="1655763"/>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6754" name="Rectangle 2"/>
          <p:cNvSpPr>
            <a:spLocks noGrp="1" noChangeArrowheads="1"/>
          </p:cNvSpPr>
          <p:nvPr>
            <p:ph type="title"/>
          </p:nvPr>
        </p:nvSpPr>
        <p:spPr/>
        <p:txBody>
          <a:bodyPr/>
          <a:lstStyle/>
          <a:p>
            <a:r>
              <a:rPr lang="en-US" altLang="en-US" dirty="0"/>
              <a:t>Review Question</a:t>
            </a:r>
          </a:p>
        </p:txBody>
      </p:sp>
      <p:sp>
        <p:nvSpPr>
          <p:cNvPr id="1226755" name="Rectangle 3"/>
          <p:cNvSpPr>
            <a:spLocks noGrp="1" noChangeArrowheads="1"/>
          </p:cNvSpPr>
          <p:nvPr>
            <p:ph idx="1"/>
          </p:nvPr>
        </p:nvSpPr>
        <p:spPr>
          <a:xfrm>
            <a:off x="437356" y="192881"/>
            <a:ext cx="8269288" cy="4114800"/>
          </a:xfrm>
        </p:spPr>
        <p:txBody>
          <a:bodyPr/>
          <a:lstStyle/>
          <a:p>
            <a:pPr marL="609600" indent="-609600">
              <a:buFont typeface="Wingdings" panose="05000000000000000000" pitchFamily="2" charset="2"/>
              <a:buNone/>
            </a:pPr>
            <a:r>
              <a:rPr lang="en-US" altLang="en-US" sz="2800" dirty="0"/>
              <a:t>	What’s the probability of getting exactly 5 heads in 10 coin tosses?</a:t>
            </a:r>
          </a:p>
          <a:p>
            <a:pPr marL="609600" indent="-609600">
              <a:buFont typeface="Wingdings" panose="05000000000000000000" pitchFamily="2" charset="2"/>
              <a:buNone/>
            </a:pPr>
            <a:endParaRPr lang="en-US" altLang="en-US" sz="2800" dirty="0"/>
          </a:p>
          <a:p>
            <a:pPr marL="609600" indent="-609600">
              <a:buFont typeface="Wingdings" panose="05000000000000000000" pitchFamily="2" charset="2"/>
              <a:buAutoNum type="alphaLcPeriod"/>
            </a:pPr>
            <a:r>
              <a:rPr lang="en-US" altLang="en-US" sz="2800" dirty="0"/>
              <a:t> </a:t>
            </a:r>
          </a:p>
          <a:p>
            <a:pPr marL="609600" indent="-609600">
              <a:buFont typeface="Wingdings" panose="05000000000000000000" pitchFamily="2" charset="2"/>
              <a:buAutoNum type="alphaLcPeriod"/>
            </a:pPr>
            <a:r>
              <a:rPr lang="en-US" altLang="en-US" sz="2800" dirty="0"/>
              <a:t> </a:t>
            </a:r>
          </a:p>
          <a:p>
            <a:pPr marL="609600" indent="-609600">
              <a:buFont typeface="Wingdings" panose="05000000000000000000" pitchFamily="2" charset="2"/>
              <a:buAutoNum type="alphaLcPeriod"/>
            </a:pPr>
            <a:r>
              <a:rPr lang="en-US" altLang="en-US" sz="2800" dirty="0"/>
              <a:t> </a:t>
            </a:r>
          </a:p>
          <a:p>
            <a:pPr marL="609600" indent="-609600">
              <a:buFont typeface="Wingdings" panose="05000000000000000000" pitchFamily="2" charset="2"/>
              <a:buAutoNum type="alphaLcPeriod"/>
            </a:pPr>
            <a:r>
              <a:rPr lang="en-US" altLang="en-US" sz="2800" dirty="0"/>
              <a:t> </a:t>
            </a:r>
          </a:p>
          <a:p>
            <a:pPr marL="609600" indent="-609600">
              <a:buFont typeface="Wingdings" panose="05000000000000000000" pitchFamily="2" charset="2"/>
              <a:buNone/>
            </a:pPr>
            <a:r>
              <a:rPr lang="en-US" altLang="en-US" sz="2800" dirty="0"/>
              <a:t> </a:t>
            </a:r>
          </a:p>
          <a:p>
            <a:pPr marL="609600" indent="-609600">
              <a:buFont typeface="Wingdings" panose="05000000000000000000" pitchFamily="2" charset="2"/>
              <a:buAutoNum type="alphaLcPeriod"/>
            </a:pPr>
            <a:endParaRPr lang="en-US" altLang="en-US" sz="2800" dirty="0"/>
          </a:p>
        </p:txBody>
      </p:sp>
      <p:graphicFrame>
        <p:nvGraphicFramePr>
          <p:cNvPr id="1226756" name="Object 4"/>
          <p:cNvGraphicFramePr>
            <a:graphicFrameLocks noChangeAspect="1"/>
          </p:cNvGraphicFramePr>
          <p:nvPr>
            <p:extLst>
              <p:ext uri="{D42A27DB-BD31-4B8C-83A1-F6EECF244321}">
                <p14:modId xmlns:p14="http://schemas.microsoft.com/office/powerpoint/2010/main" val="273267886"/>
              </p:ext>
            </p:extLst>
          </p:nvPr>
        </p:nvGraphicFramePr>
        <p:xfrm>
          <a:off x="914400" y="1524000"/>
          <a:ext cx="1219200" cy="536575"/>
        </p:xfrm>
        <a:graphic>
          <a:graphicData uri="http://schemas.openxmlformats.org/presentationml/2006/ole">
            <mc:AlternateContent xmlns:mc="http://schemas.openxmlformats.org/markup-compatibility/2006">
              <mc:Choice xmlns:v="urn:schemas-microsoft-com:vml" Requires="v">
                <p:oleObj spid="_x0000_s1226772" name="Equation" r:id="rId4" imgW="927000" imgH="406080" progId="Equation.3">
                  <p:embed/>
                </p:oleObj>
              </mc:Choice>
              <mc:Fallback>
                <p:oleObj name="Equation" r:id="rId4" imgW="927000" imgH="4060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524000"/>
                        <a:ext cx="1219200" cy="536575"/>
                      </a:xfrm>
                      <a:prstGeom prst="rect">
                        <a:avLst/>
                      </a:prstGeom>
                      <a:solidFill>
                        <a:srgbClr val="CCFFFF"/>
                      </a:solidFill>
                      <a:ln w="9525">
                        <a:solidFill>
                          <a:schemeClr val="tx1"/>
                        </a:solidFill>
                        <a:miter lim="800000"/>
                        <a:headEnd/>
                        <a:tailEnd/>
                      </a:ln>
                    </p:spPr>
                  </p:pic>
                </p:oleObj>
              </mc:Fallback>
            </mc:AlternateContent>
          </a:graphicData>
        </a:graphic>
      </p:graphicFrame>
      <p:graphicFrame>
        <p:nvGraphicFramePr>
          <p:cNvPr id="1226757" name="Object 5"/>
          <p:cNvGraphicFramePr>
            <a:graphicFrameLocks noChangeAspect="1"/>
          </p:cNvGraphicFramePr>
          <p:nvPr>
            <p:extLst>
              <p:ext uri="{D42A27DB-BD31-4B8C-83A1-F6EECF244321}">
                <p14:modId xmlns:p14="http://schemas.microsoft.com/office/powerpoint/2010/main" val="3705906315"/>
              </p:ext>
            </p:extLst>
          </p:nvPr>
        </p:nvGraphicFramePr>
        <p:xfrm>
          <a:off x="914400" y="2157412"/>
          <a:ext cx="1219200" cy="538163"/>
        </p:xfrm>
        <a:graphic>
          <a:graphicData uri="http://schemas.openxmlformats.org/presentationml/2006/ole">
            <mc:AlternateContent xmlns:mc="http://schemas.openxmlformats.org/markup-compatibility/2006">
              <mc:Choice xmlns:v="urn:schemas-microsoft-com:vml" Requires="v">
                <p:oleObj spid="_x0000_s1226773" name="Equation" r:id="rId6" imgW="927000" imgH="406080" progId="Equation.3">
                  <p:embed/>
                </p:oleObj>
              </mc:Choice>
              <mc:Fallback>
                <p:oleObj name="Equation" r:id="rId6" imgW="927000" imgH="40608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2157412"/>
                        <a:ext cx="1219200" cy="538163"/>
                      </a:xfrm>
                      <a:prstGeom prst="rect">
                        <a:avLst/>
                      </a:prstGeom>
                      <a:solidFill>
                        <a:srgbClr val="CCFFFF"/>
                      </a:solidFill>
                      <a:ln w="9525">
                        <a:solidFill>
                          <a:schemeClr val="tx1"/>
                        </a:solidFill>
                        <a:miter lim="800000"/>
                        <a:headEnd/>
                        <a:tailEnd/>
                      </a:ln>
                    </p:spPr>
                  </p:pic>
                </p:oleObj>
              </mc:Fallback>
            </mc:AlternateContent>
          </a:graphicData>
        </a:graphic>
      </p:graphicFrame>
      <p:graphicFrame>
        <p:nvGraphicFramePr>
          <p:cNvPr id="1226758" name="Object 6"/>
          <p:cNvGraphicFramePr>
            <a:graphicFrameLocks noChangeAspect="1"/>
          </p:cNvGraphicFramePr>
          <p:nvPr>
            <p:extLst>
              <p:ext uri="{D42A27DB-BD31-4B8C-83A1-F6EECF244321}">
                <p14:modId xmlns:p14="http://schemas.microsoft.com/office/powerpoint/2010/main" val="3879719278"/>
              </p:ext>
            </p:extLst>
          </p:nvPr>
        </p:nvGraphicFramePr>
        <p:xfrm>
          <a:off x="914400" y="2767012"/>
          <a:ext cx="1219200" cy="517525"/>
        </p:xfrm>
        <a:graphic>
          <a:graphicData uri="http://schemas.openxmlformats.org/presentationml/2006/ole">
            <mc:AlternateContent xmlns:mc="http://schemas.openxmlformats.org/markup-compatibility/2006">
              <mc:Choice xmlns:v="urn:schemas-microsoft-com:vml" Requires="v">
                <p:oleObj spid="_x0000_s1226774" name="Equation" r:id="rId8" imgW="965160" imgH="406080" progId="Equation.3">
                  <p:embed/>
                </p:oleObj>
              </mc:Choice>
              <mc:Fallback>
                <p:oleObj name="Equation" r:id="rId8" imgW="965160" imgH="40608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4400" y="2767012"/>
                        <a:ext cx="1219200" cy="517525"/>
                      </a:xfrm>
                      <a:prstGeom prst="rect">
                        <a:avLst/>
                      </a:prstGeom>
                      <a:solidFill>
                        <a:srgbClr val="CCFFFF"/>
                      </a:solidFill>
                      <a:ln w="9525">
                        <a:solidFill>
                          <a:schemeClr val="tx1"/>
                        </a:solidFill>
                        <a:miter lim="800000"/>
                        <a:headEnd/>
                        <a:tailEnd/>
                      </a:ln>
                    </p:spPr>
                  </p:pic>
                </p:oleObj>
              </mc:Fallback>
            </mc:AlternateContent>
          </a:graphicData>
        </a:graphic>
      </p:graphicFrame>
      <p:graphicFrame>
        <p:nvGraphicFramePr>
          <p:cNvPr id="1226759" name="Object 7"/>
          <p:cNvGraphicFramePr>
            <a:graphicFrameLocks noChangeAspect="1"/>
          </p:cNvGraphicFramePr>
          <p:nvPr>
            <p:extLst>
              <p:ext uri="{D42A27DB-BD31-4B8C-83A1-F6EECF244321}">
                <p14:modId xmlns:p14="http://schemas.microsoft.com/office/powerpoint/2010/main" val="1284317918"/>
              </p:ext>
            </p:extLst>
          </p:nvPr>
        </p:nvGraphicFramePr>
        <p:xfrm>
          <a:off x="914400" y="3376612"/>
          <a:ext cx="1219200" cy="517525"/>
        </p:xfrm>
        <a:graphic>
          <a:graphicData uri="http://schemas.openxmlformats.org/presentationml/2006/ole">
            <mc:AlternateContent xmlns:mc="http://schemas.openxmlformats.org/markup-compatibility/2006">
              <mc:Choice xmlns:v="urn:schemas-microsoft-com:vml" Requires="v">
                <p:oleObj spid="_x0000_s1226775" name="Equation" r:id="rId10" imgW="965160" imgH="406080" progId="Equation.3">
                  <p:embed/>
                </p:oleObj>
              </mc:Choice>
              <mc:Fallback>
                <p:oleObj name="Equation" r:id="rId10" imgW="965160" imgH="40608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14400" y="3376612"/>
                        <a:ext cx="1219200" cy="517525"/>
                      </a:xfrm>
                      <a:prstGeom prst="rect">
                        <a:avLst/>
                      </a:prstGeom>
                      <a:solidFill>
                        <a:srgbClr val="CCFFFF"/>
                      </a:solidFill>
                      <a:ln w="9525">
                        <a:solidFill>
                          <a:schemeClr val="tx1"/>
                        </a:solidFill>
                        <a:miter lim="800000"/>
                        <a:headEnd/>
                        <a:tailEnd/>
                      </a:ln>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02" name="Rectangle 2"/>
          <p:cNvSpPr>
            <a:spLocks noGrp="1" noChangeArrowheads="1"/>
          </p:cNvSpPr>
          <p:nvPr>
            <p:ph type="title"/>
          </p:nvPr>
        </p:nvSpPr>
        <p:spPr>
          <a:xfrm>
            <a:off x="228600" y="5734050"/>
            <a:ext cx="8686800" cy="1143000"/>
          </a:xfrm>
        </p:spPr>
        <p:txBody>
          <a:bodyPr/>
          <a:lstStyle/>
          <a:p>
            <a:r>
              <a:rPr lang="en-US" altLang="en-US" dirty="0"/>
              <a:t>Review Question</a:t>
            </a:r>
          </a:p>
        </p:txBody>
      </p:sp>
      <p:sp>
        <p:nvSpPr>
          <p:cNvPr id="1228803" name="Rectangle 3"/>
          <p:cNvSpPr>
            <a:spLocks noGrp="1" noChangeArrowheads="1"/>
          </p:cNvSpPr>
          <p:nvPr>
            <p:ph idx="1"/>
          </p:nvPr>
        </p:nvSpPr>
        <p:spPr>
          <a:xfrm>
            <a:off x="533400" y="152400"/>
            <a:ext cx="8269288" cy="4114800"/>
          </a:xfrm>
        </p:spPr>
        <p:txBody>
          <a:bodyPr/>
          <a:lstStyle/>
          <a:p>
            <a:pPr marL="609600" indent="-609600">
              <a:buFont typeface="Wingdings" panose="05000000000000000000" pitchFamily="2" charset="2"/>
              <a:buNone/>
            </a:pPr>
            <a:r>
              <a:rPr lang="en-US" altLang="en-US" sz="2800"/>
              <a:t>	What’s the probability of getting exactly 5 heads in 10 coin tosses?</a:t>
            </a:r>
          </a:p>
          <a:p>
            <a:pPr marL="609600" indent="-609600">
              <a:buFont typeface="Wingdings" panose="05000000000000000000" pitchFamily="2" charset="2"/>
              <a:buNone/>
            </a:pPr>
            <a:endParaRPr lang="en-US" altLang="en-US" sz="2800"/>
          </a:p>
          <a:p>
            <a:pPr marL="609600" indent="-609600">
              <a:buFont typeface="Wingdings" panose="05000000000000000000" pitchFamily="2" charset="2"/>
              <a:buAutoNum type="alphaLcPeriod"/>
            </a:pPr>
            <a:r>
              <a:rPr lang="en-US" altLang="en-US" sz="2800"/>
              <a:t> </a:t>
            </a:r>
          </a:p>
          <a:p>
            <a:pPr marL="609600" indent="-609600">
              <a:buFont typeface="Wingdings" panose="05000000000000000000" pitchFamily="2" charset="2"/>
              <a:buAutoNum type="alphaLcPeriod"/>
            </a:pPr>
            <a:r>
              <a:rPr lang="en-US" altLang="en-US" sz="2800" b="1"/>
              <a:t> </a:t>
            </a:r>
          </a:p>
          <a:p>
            <a:pPr marL="609600" indent="-609600">
              <a:buFont typeface="Wingdings" panose="05000000000000000000" pitchFamily="2" charset="2"/>
              <a:buAutoNum type="alphaLcPeriod"/>
            </a:pPr>
            <a:r>
              <a:rPr lang="en-US" altLang="en-US" sz="2800"/>
              <a:t> </a:t>
            </a:r>
          </a:p>
          <a:p>
            <a:pPr marL="609600" indent="-609600">
              <a:buFont typeface="Wingdings" panose="05000000000000000000" pitchFamily="2" charset="2"/>
              <a:buAutoNum type="alphaLcPeriod"/>
            </a:pPr>
            <a:r>
              <a:rPr lang="en-US" altLang="en-US" sz="2800"/>
              <a:t> </a:t>
            </a:r>
          </a:p>
          <a:p>
            <a:pPr marL="609600" indent="-609600">
              <a:buFont typeface="Wingdings" panose="05000000000000000000" pitchFamily="2" charset="2"/>
              <a:buNone/>
            </a:pPr>
            <a:r>
              <a:rPr lang="en-US" altLang="en-US" sz="2800"/>
              <a:t> </a:t>
            </a:r>
          </a:p>
        </p:txBody>
      </p:sp>
      <p:graphicFrame>
        <p:nvGraphicFramePr>
          <p:cNvPr id="1228804" name="Object 4"/>
          <p:cNvGraphicFramePr>
            <a:graphicFrameLocks noChangeAspect="1"/>
          </p:cNvGraphicFramePr>
          <p:nvPr>
            <p:extLst>
              <p:ext uri="{D42A27DB-BD31-4B8C-83A1-F6EECF244321}">
                <p14:modId xmlns:p14="http://schemas.microsoft.com/office/powerpoint/2010/main" val="1408970184"/>
              </p:ext>
            </p:extLst>
          </p:nvPr>
        </p:nvGraphicFramePr>
        <p:xfrm>
          <a:off x="1066800" y="1483520"/>
          <a:ext cx="1219200" cy="536575"/>
        </p:xfrm>
        <a:graphic>
          <a:graphicData uri="http://schemas.openxmlformats.org/presentationml/2006/ole">
            <mc:AlternateContent xmlns:mc="http://schemas.openxmlformats.org/markup-compatibility/2006">
              <mc:Choice xmlns:v="urn:schemas-microsoft-com:vml" Requires="v">
                <p:oleObj spid="_x0000_s1228820" name="Equation" r:id="rId4" imgW="927000" imgH="406080" progId="Equation.3">
                  <p:embed/>
                </p:oleObj>
              </mc:Choice>
              <mc:Fallback>
                <p:oleObj name="Equation" r:id="rId4" imgW="927000" imgH="4060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483520"/>
                        <a:ext cx="1219200" cy="536575"/>
                      </a:xfrm>
                      <a:prstGeom prst="rect">
                        <a:avLst/>
                      </a:prstGeom>
                      <a:solidFill>
                        <a:srgbClr val="CCFFFF"/>
                      </a:solidFill>
                      <a:ln w="9525">
                        <a:solidFill>
                          <a:schemeClr val="tx1"/>
                        </a:solidFill>
                        <a:miter lim="800000"/>
                        <a:headEnd/>
                        <a:tailEnd/>
                      </a:ln>
                    </p:spPr>
                  </p:pic>
                </p:oleObj>
              </mc:Fallback>
            </mc:AlternateContent>
          </a:graphicData>
        </a:graphic>
      </p:graphicFrame>
      <p:graphicFrame>
        <p:nvGraphicFramePr>
          <p:cNvPr id="1228805" name="Object 5"/>
          <p:cNvGraphicFramePr>
            <a:graphicFrameLocks noChangeAspect="1"/>
          </p:cNvGraphicFramePr>
          <p:nvPr>
            <p:extLst>
              <p:ext uri="{D42A27DB-BD31-4B8C-83A1-F6EECF244321}">
                <p14:modId xmlns:p14="http://schemas.microsoft.com/office/powerpoint/2010/main" val="3189497496"/>
              </p:ext>
            </p:extLst>
          </p:nvPr>
        </p:nvGraphicFramePr>
        <p:xfrm>
          <a:off x="1066800" y="2116932"/>
          <a:ext cx="1219200" cy="538163"/>
        </p:xfrm>
        <a:graphic>
          <a:graphicData uri="http://schemas.openxmlformats.org/presentationml/2006/ole">
            <mc:AlternateContent xmlns:mc="http://schemas.openxmlformats.org/markup-compatibility/2006">
              <mc:Choice xmlns:v="urn:schemas-microsoft-com:vml" Requires="v">
                <p:oleObj spid="_x0000_s1228821" name="Equation" r:id="rId6" imgW="927000" imgH="406080" progId="Equation.3">
                  <p:embed/>
                </p:oleObj>
              </mc:Choice>
              <mc:Fallback>
                <p:oleObj name="Equation" r:id="rId6" imgW="927000" imgH="40608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2116932"/>
                        <a:ext cx="1219200" cy="538163"/>
                      </a:xfrm>
                      <a:prstGeom prst="rect">
                        <a:avLst/>
                      </a:prstGeom>
                      <a:solidFill>
                        <a:srgbClr val="3366FF"/>
                      </a:solidFill>
                      <a:ln w="9525">
                        <a:solidFill>
                          <a:schemeClr val="tx1"/>
                        </a:solidFill>
                        <a:miter lim="800000"/>
                        <a:headEnd/>
                        <a:tailEnd/>
                      </a:ln>
                    </p:spPr>
                  </p:pic>
                </p:oleObj>
              </mc:Fallback>
            </mc:AlternateContent>
          </a:graphicData>
        </a:graphic>
      </p:graphicFrame>
      <p:graphicFrame>
        <p:nvGraphicFramePr>
          <p:cNvPr id="1228806" name="Object 6"/>
          <p:cNvGraphicFramePr>
            <a:graphicFrameLocks noChangeAspect="1"/>
          </p:cNvGraphicFramePr>
          <p:nvPr>
            <p:extLst>
              <p:ext uri="{D42A27DB-BD31-4B8C-83A1-F6EECF244321}">
                <p14:modId xmlns:p14="http://schemas.microsoft.com/office/powerpoint/2010/main" val="18916043"/>
              </p:ext>
            </p:extLst>
          </p:nvPr>
        </p:nvGraphicFramePr>
        <p:xfrm>
          <a:off x="1066800" y="2726532"/>
          <a:ext cx="1219200" cy="517525"/>
        </p:xfrm>
        <a:graphic>
          <a:graphicData uri="http://schemas.openxmlformats.org/presentationml/2006/ole">
            <mc:AlternateContent xmlns:mc="http://schemas.openxmlformats.org/markup-compatibility/2006">
              <mc:Choice xmlns:v="urn:schemas-microsoft-com:vml" Requires="v">
                <p:oleObj spid="_x0000_s1228822" name="Equation" r:id="rId8" imgW="965160" imgH="406080" progId="Equation.3">
                  <p:embed/>
                </p:oleObj>
              </mc:Choice>
              <mc:Fallback>
                <p:oleObj name="Equation" r:id="rId8" imgW="965160" imgH="40608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2726532"/>
                        <a:ext cx="1219200" cy="517525"/>
                      </a:xfrm>
                      <a:prstGeom prst="rect">
                        <a:avLst/>
                      </a:prstGeom>
                      <a:solidFill>
                        <a:srgbClr val="CCFFFF"/>
                      </a:solidFill>
                      <a:ln w="9525">
                        <a:solidFill>
                          <a:schemeClr val="tx1"/>
                        </a:solidFill>
                        <a:miter lim="800000"/>
                        <a:headEnd/>
                        <a:tailEnd/>
                      </a:ln>
                    </p:spPr>
                  </p:pic>
                </p:oleObj>
              </mc:Fallback>
            </mc:AlternateContent>
          </a:graphicData>
        </a:graphic>
      </p:graphicFrame>
      <p:graphicFrame>
        <p:nvGraphicFramePr>
          <p:cNvPr id="1228807" name="Object 7"/>
          <p:cNvGraphicFramePr>
            <a:graphicFrameLocks noChangeAspect="1"/>
          </p:cNvGraphicFramePr>
          <p:nvPr>
            <p:extLst>
              <p:ext uri="{D42A27DB-BD31-4B8C-83A1-F6EECF244321}">
                <p14:modId xmlns:p14="http://schemas.microsoft.com/office/powerpoint/2010/main" val="4047456984"/>
              </p:ext>
            </p:extLst>
          </p:nvPr>
        </p:nvGraphicFramePr>
        <p:xfrm>
          <a:off x="1066800" y="3336132"/>
          <a:ext cx="1219200" cy="517525"/>
        </p:xfrm>
        <a:graphic>
          <a:graphicData uri="http://schemas.openxmlformats.org/presentationml/2006/ole">
            <mc:AlternateContent xmlns:mc="http://schemas.openxmlformats.org/markup-compatibility/2006">
              <mc:Choice xmlns:v="urn:schemas-microsoft-com:vml" Requires="v">
                <p:oleObj spid="_x0000_s1228823" name="Equation" r:id="rId10" imgW="965160" imgH="406080" progId="Equation.3">
                  <p:embed/>
                </p:oleObj>
              </mc:Choice>
              <mc:Fallback>
                <p:oleObj name="Equation" r:id="rId10" imgW="965160" imgH="40608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66800" y="3336132"/>
                        <a:ext cx="1219200" cy="517525"/>
                      </a:xfrm>
                      <a:prstGeom prst="rect">
                        <a:avLst/>
                      </a:prstGeom>
                      <a:solidFill>
                        <a:srgbClr val="CCFFFF"/>
                      </a:solidFill>
                      <a:ln w="9525">
                        <a:solidFill>
                          <a:schemeClr val="tx1"/>
                        </a:solidFill>
                        <a:miter lim="800000"/>
                        <a:headEnd/>
                        <a:tailEnd/>
                      </a:ln>
                    </p:spPr>
                  </p:pic>
                </p:oleObj>
              </mc:Fallback>
            </mc:AlternateContent>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850" name="Rectangle 2"/>
          <p:cNvSpPr>
            <a:spLocks noGrp="1" noChangeArrowheads="1"/>
          </p:cNvSpPr>
          <p:nvPr>
            <p:ph type="title"/>
          </p:nvPr>
        </p:nvSpPr>
        <p:spPr/>
        <p:txBody>
          <a:bodyPr/>
          <a:lstStyle/>
          <a:p>
            <a:r>
              <a:rPr lang="en-US" altLang="en-US" dirty="0"/>
              <a:t>Review Question</a:t>
            </a:r>
          </a:p>
        </p:txBody>
      </p:sp>
      <p:sp>
        <p:nvSpPr>
          <p:cNvPr id="1230851" name="Rectangle 3"/>
          <p:cNvSpPr>
            <a:spLocks noGrp="1" noChangeArrowheads="1"/>
          </p:cNvSpPr>
          <p:nvPr>
            <p:ph idx="1"/>
          </p:nvPr>
        </p:nvSpPr>
        <p:spPr>
          <a:xfrm>
            <a:off x="437356" y="457200"/>
            <a:ext cx="8269288" cy="4114800"/>
          </a:xfrm>
        </p:spPr>
        <p:txBody>
          <a:bodyPr>
            <a:normAutofit fontScale="92500" lnSpcReduction="20000"/>
          </a:bodyPr>
          <a:lstStyle/>
          <a:p>
            <a:pPr marL="609600" indent="-609600">
              <a:lnSpc>
                <a:spcPct val="90000"/>
              </a:lnSpc>
              <a:buFont typeface="Wingdings" panose="05000000000000000000" pitchFamily="2" charset="2"/>
              <a:buNone/>
            </a:pPr>
            <a:r>
              <a:rPr lang="en-US" altLang="en-US" sz="2800"/>
              <a:t>	A coin toss can be thought of as an example of a binomial distribution with N=1 and p=.5. What are the expected value and variance of a coin toss?</a:t>
            </a:r>
          </a:p>
          <a:p>
            <a:pPr marL="609600" indent="-609600">
              <a:lnSpc>
                <a:spcPct val="90000"/>
              </a:lnSpc>
              <a:buFont typeface="Wingdings" panose="05000000000000000000" pitchFamily="2" charset="2"/>
              <a:buNone/>
            </a:pPr>
            <a:r>
              <a:rPr lang="en-US" altLang="en-US" sz="2800"/>
              <a:t> </a:t>
            </a:r>
          </a:p>
          <a:p>
            <a:pPr marL="609600" indent="-609600">
              <a:lnSpc>
                <a:spcPct val="90000"/>
              </a:lnSpc>
              <a:buFont typeface="Wingdings" panose="05000000000000000000" pitchFamily="2" charset="2"/>
              <a:buAutoNum type="alphaLcPeriod"/>
            </a:pPr>
            <a:r>
              <a:rPr lang="en-US" altLang="en-US" sz="2800"/>
              <a:t>.5, .25</a:t>
            </a:r>
          </a:p>
          <a:p>
            <a:pPr marL="609600" indent="-609600">
              <a:lnSpc>
                <a:spcPct val="90000"/>
              </a:lnSpc>
              <a:buFont typeface="Wingdings" panose="05000000000000000000" pitchFamily="2" charset="2"/>
              <a:buAutoNum type="alphaLcPeriod"/>
            </a:pPr>
            <a:r>
              <a:rPr lang="en-US" altLang="en-US" sz="2800"/>
              <a:t>1.0, 1.0</a:t>
            </a:r>
          </a:p>
          <a:p>
            <a:pPr marL="609600" indent="-609600">
              <a:lnSpc>
                <a:spcPct val="90000"/>
              </a:lnSpc>
              <a:buFont typeface="Wingdings" panose="05000000000000000000" pitchFamily="2" charset="2"/>
              <a:buAutoNum type="alphaLcPeriod"/>
            </a:pPr>
            <a:r>
              <a:rPr lang="en-US" altLang="en-US" sz="2800"/>
              <a:t>1.5, .5</a:t>
            </a:r>
          </a:p>
          <a:p>
            <a:pPr marL="609600" indent="-609600">
              <a:lnSpc>
                <a:spcPct val="90000"/>
              </a:lnSpc>
              <a:buFont typeface="Wingdings" panose="05000000000000000000" pitchFamily="2" charset="2"/>
              <a:buAutoNum type="alphaLcPeriod"/>
            </a:pPr>
            <a:r>
              <a:rPr lang="en-US" altLang="en-US" sz="2800"/>
              <a:t>.25, .5</a:t>
            </a:r>
          </a:p>
          <a:p>
            <a:pPr marL="609600" indent="-609600">
              <a:lnSpc>
                <a:spcPct val="90000"/>
              </a:lnSpc>
              <a:buFont typeface="Wingdings" panose="05000000000000000000" pitchFamily="2" charset="2"/>
              <a:buAutoNum type="alphaLcPeriod"/>
            </a:pPr>
            <a:r>
              <a:rPr lang="en-US" altLang="en-US" sz="2800"/>
              <a:t>.5, .5</a:t>
            </a:r>
          </a:p>
          <a:p>
            <a:pPr marL="609600" indent="-609600">
              <a:lnSpc>
                <a:spcPct val="90000"/>
              </a:lnSpc>
              <a:buFont typeface="Wingdings" panose="05000000000000000000" pitchFamily="2" charset="2"/>
              <a:buAutoNum type="alphaLcPeriod"/>
            </a:pPr>
            <a:endParaRPr lang="en-US" altLang="en-US" sz="2800"/>
          </a:p>
          <a:p>
            <a:pPr marL="609600" indent="-609600">
              <a:lnSpc>
                <a:spcPct val="90000"/>
              </a:lnSpc>
              <a:buFont typeface="Wingdings" panose="05000000000000000000" pitchFamily="2" charset="2"/>
              <a:buNone/>
            </a:pPr>
            <a:r>
              <a:rPr lang="en-US" altLang="en-US" sz="2800"/>
              <a:t> </a:t>
            </a:r>
          </a:p>
          <a:p>
            <a:pPr marL="609600" indent="-609600">
              <a:lnSpc>
                <a:spcPct val="90000"/>
              </a:lnSpc>
              <a:buFont typeface="Wingdings" panose="05000000000000000000" pitchFamily="2" charset="2"/>
              <a:buAutoNum type="alphaLcPeriod"/>
            </a:pPr>
            <a:endParaRPr lang="en-US" altLang="en-US" sz="2800"/>
          </a:p>
          <a:p>
            <a:pPr marL="609600" indent="-609600">
              <a:lnSpc>
                <a:spcPct val="90000"/>
              </a:lnSpc>
              <a:buFont typeface="Wingdings" panose="05000000000000000000" pitchFamily="2" charset="2"/>
              <a:buAutoNum type="alphaLcPeriod"/>
            </a:pPr>
            <a:endParaRPr lang="en-US" altLang="en-US" sz="2800"/>
          </a:p>
          <a:p>
            <a:pPr marL="609600" indent="-609600">
              <a:lnSpc>
                <a:spcPct val="90000"/>
              </a:lnSpc>
              <a:buFont typeface="Wingdings" panose="05000000000000000000" pitchFamily="2" charset="2"/>
              <a:buAutoNum type="alphaLcPeriod"/>
            </a:pPr>
            <a:endParaRPr lang="en-US" altLang="en-US" sz="2800"/>
          </a:p>
          <a:p>
            <a:pPr marL="609600" indent="-609600">
              <a:lnSpc>
                <a:spcPct val="90000"/>
              </a:lnSpc>
              <a:buFont typeface="Wingdings" panose="05000000000000000000" pitchFamily="2" charset="2"/>
              <a:buAutoNum type="alphaLcPeriod"/>
            </a:pPr>
            <a:endParaRPr lang="en-US" altLang="en-US" sz="28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2898" name="Rectangle 2"/>
          <p:cNvSpPr>
            <a:spLocks noGrp="1" noChangeArrowheads="1"/>
          </p:cNvSpPr>
          <p:nvPr>
            <p:ph type="title"/>
          </p:nvPr>
        </p:nvSpPr>
        <p:spPr/>
        <p:txBody>
          <a:bodyPr/>
          <a:lstStyle/>
          <a:p>
            <a:r>
              <a:rPr lang="en-US" altLang="en-US" dirty="0"/>
              <a:t>Review Question</a:t>
            </a:r>
          </a:p>
        </p:txBody>
      </p:sp>
      <p:sp>
        <p:nvSpPr>
          <p:cNvPr id="1232899" name="Rectangle 3"/>
          <p:cNvSpPr>
            <a:spLocks noGrp="1" noChangeArrowheads="1"/>
          </p:cNvSpPr>
          <p:nvPr>
            <p:ph idx="1"/>
          </p:nvPr>
        </p:nvSpPr>
        <p:spPr>
          <a:xfrm>
            <a:off x="437356" y="457200"/>
            <a:ext cx="8269288" cy="4114800"/>
          </a:xfrm>
        </p:spPr>
        <p:txBody>
          <a:bodyPr>
            <a:normAutofit fontScale="92500" lnSpcReduction="20000"/>
          </a:bodyPr>
          <a:lstStyle/>
          <a:p>
            <a:pPr marL="609600" indent="-609600">
              <a:lnSpc>
                <a:spcPct val="90000"/>
              </a:lnSpc>
              <a:buFont typeface="Wingdings" panose="05000000000000000000" pitchFamily="2" charset="2"/>
              <a:buNone/>
            </a:pPr>
            <a:r>
              <a:rPr lang="en-US" altLang="en-US" sz="2800" dirty="0"/>
              <a:t>	A coin toss can be thought of as an example of a binomial distribution with N=1 and p=.5. What are the expected value and variance of a coin toss?</a:t>
            </a:r>
          </a:p>
          <a:p>
            <a:pPr marL="609600" indent="-609600">
              <a:lnSpc>
                <a:spcPct val="90000"/>
              </a:lnSpc>
              <a:buFont typeface="Wingdings" panose="05000000000000000000" pitchFamily="2" charset="2"/>
              <a:buNone/>
            </a:pPr>
            <a:r>
              <a:rPr lang="en-US" altLang="en-US" sz="2800" dirty="0"/>
              <a:t> </a:t>
            </a:r>
          </a:p>
          <a:p>
            <a:pPr marL="609600" indent="-609600">
              <a:lnSpc>
                <a:spcPct val="90000"/>
              </a:lnSpc>
              <a:buFont typeface="Wingdings" panose="05000000000000000000" pitchFamily="2" charset="2"/>
              <a:buAutoNum type="alphaLcPeriod"/>
            </a:pPr>
            <a:r>
              <a:rPr lang="en-US" altLang="en-US" sz="2800" b="1" dirty="0"/>
              <a:t>.5, .25</a:t>
            </a:r>
          </a:p>
          <a:p>
            <a:pPr marL="609600" indent="-609600">
              <a:lnSpc>
                <a:spcPct val="90000"/>
              </a:lnSpc>
              <a:buFont typeface="Wingdings" panose="05000000000000000000" pitchFamily="2" charset="2"/>
              <a:buAutoNum type="alphaLcPeriod"/>
            </a:pPr>
            <a:r>
              <a:rPr lang="en-US" altLang="en-US" sz="2800" dirty="0"/>
              <a:t>1.0, 1.0</a:t>
            </a:r>
          </a:p>
          <a:p>
            <a:pPr marL="609600" indent="-609600">
              <a:lnSpc>
                <a:spcPct val="90000"/>
              </a:lnSpc>
              <a:buFont typeface="Wingdings" panose="05000000000000000000" pitchFamily="2" charset="2"/>
              <a:buAutoNum type="alphaLcPeriod"/>
            </a:pPr>
            <a:r>
              <a:rPr lang="en-US" altLang="en-US" sz="2800" dirty="0"/>
              <a:t>1.5, .5</a:t>
            </a:r>
          </a:p>
          <a:p>
            <a:pPr marL="609600" indent="-609600">
              <a:lnSpc>
                <a:spcPct val="90000"/>
              </a:lnSpc>
              <a:buFont typeface="Wingdings" panose="05000000000000000000" pitchFamily="2" charset="2"/>
              <a:buAutoNum type="alphaLcPeriod"/>
            </a:pPr>
            <a:r>
              <a:rPr lang="en-US" altLang="en-US" sz="2800" dirty="0"/>
              <a:t>.25, .5</a:t>
            </a:r>
          </a:p>
          <a:p>
            <a:pPr marL="609600" indent="-609600">
              <a:lnSpc>
                <a:spcPct val="90000"/>
              </a:lnSpc>
              <a:buFont typeface="Wingdings" panose="05000000000000000000" pitchFamily="2" charset="2"/>
              <a:buAutoNum type="alphaLcPeriod"/>
            </a:pPr>
            <a:r>
              <a:rPr lang="en-US" altLang="en-US" sz="2800" dirty="0"/>
              <a:t>.5, .5</a:t>
            </a:r>
          </a:p>
          <a:p>
            <a:pPr marL="609600" indent="-609600">
              <a:lnSpc>
                <a:spcPct val="90000"/>
              </a:lnSpc>
              <a:buFont typeface="Wingdings" panose="05000000000000000000" pitchFamily="2" charset="2"/>
              <a:buAutoNum type="alphaLcPeriod"/>
            </a:pPr>
            <a:endParaRPr lang="en-US" altLang="en-US" sz="2800" dirty="0"/>
          </a:p>
          <a:p>
            <a:pPr marL="609600" indent="-609600">
              <a:lnSpc>
                <a:spcPct val="90000"/>
              </a:lnSpc>
              <a:buFont typeface="Wingdings" panose="05000000000000000000" pitchFamily="2" charset="2"/>
              <a:buNone/>
            </a:pPr>
            <a:r>
              <a:rPr lang="en-US" altLang="en-US" sz="2800" dirty="0"/>
              <a:t> </a:t>
            </a:r>
          </a:p>
          <a:p>
            <a:pPr marL="609600" indent="-609600">
              <a:lnSpc>
                <a:spcPct val="90000"/>
              </a:lnSpc>
              <a:buFont typeface="Wingdings" panose="05000000000000000000" pitchFamily="2" charset="2"/>
              <a:buAutoNum type="alphaLcPeriod"/>
            </a:pPr>
            <a:endParaRPr lang="en-US" altLang="en-US" sz="2800" dirty="0"/>
          </a:p>
          <a:p>
            <a:pPr marL="609600" indent="-609600">
              <a:lnSpc>
                <a:spcPct val="90000"/>
              </a:lnSpc>
              <a:buFont typeface="Wingdings" panose="05000000000000000000" pitchFamily="2" charset="2"/>
              <a:buAutoNum type="alphaLcPeriod"/>
            </a:pPr>
            <a:endParaRPr lang="en-US" altLang="en-US"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lstStyle/>
          <a:p>
            <a:r>
              <a:rPr lang="en-US" dirty="0"/>
              <a:t>Pages 395 – 399</a:t>
            </a:r>
          </a:p>
          <a:p>
            <a:endParaRPr lang="en-US" dirty="0"/>
          </a:p>
          <a:p>
            <a:r>
              <a:rPr lang="en-US"/>
              <a:t>1,3,9 – 25 odd, 29, 31, 37, 39, 43</a:t>
            </a:r>
            <a:endParaRPr lang="en-US"/>
          </a:p>
        </p:txBody>
      </p:sp>
    </p:spTree>
    <p:extLst>
      <p:ext uri="{BB962C8B-B14F-4D97-AF65-F5344CB8AC3E}">
        <p14:creationId xmlns:p14="http://schemas.microsoft.com/office/powerpoint/2010/main" val="5367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62" name="Rectangle 2"/>
          <p:cNvSpPr>
            <a:spLocks noChangeArrowheads="1"/>
          </p:cNvSpPr>
          <p:nvPr/>
        </p:nvSpPr>
        <p:spPr bwMode="auto">
          <a:xfrm>
            <a:off x="3175" y="6513513"/>
            <a:ext cx="9144000" cy="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endParaRPr lang="en-US"/>
          </a:p>
        </p:txBody>
      </p:sp>
      <p:sp>
        <p:nvSpPr>
          <p:cNvPr id="1116163" name="Rectangle 3"/>
          <p:cNvSpPr>
            <a:spLocks noGrp="1" noChangeArrowheads="1"/>
          </p:cNvSpPr>
          <p:nvPr>
            <p:ph type="title"/>
          </p:nvPr>
        </p:nvSpPr>
        <p:spPr/>
        <p:txBody>
          <a:bodyPr>
            <a:normAutofit fontScale="90000"/>
          </a:bodyPr>
          <a:lstStyle/>
          <a:p>
            <a:r>
              <a:rPr lang="en-US" altLang="en-US" dirty="0"/>
              <a:t>Discrete example: roll of a die</a:t>
            </a:r>
          </a:p>
        </p:txBody>
      </p:sp>
      <p:grpSp>
        <p:nvGrpSpPr>
          <p:cNvPr id="1116164" name="Group 4"/>
          <p:cNvGrpSpPr>
            <a:grpSpLocks/>
          </p:cNvGrpSpPr>
          <p:nvPr/>
        </p:nvGrpSpPr>
        <p:grpSpPr bwMode="auto">
          <a:xfrm>
            <a:off x="990600" y="734218"/>
            <a:ext cx="7315200" cy="4191000"/>
            <a:chOff x="576" y="1488"/>
            <a:chExt cx="4608" cy="2640"/>
          </a:xfrm>
        </p:grpSpPr>
        <p:grpSp>
          <p:nvGrpSpPr>
            <p:cNvPr id="1116165" name="Group 5"/>
            <p:cNvGrpSpPr>
              <a:grpSpLocks/>
            </p:cNvGrpSpPr>
            <p:nvPr/>
          </p:nvGrpSpPr>
          <p:grpSpPr bwMode="auto">
            <a:xfrm>
              <a:off x="576" y="1488"/>
              <a:ext cx="4608" cy="1968"/>
              <a:chOff x="576" y="1488"/>
              <a:chExt cx="4608" cy="1968"/>
            </a:xfrm>
          </p:grpSpPr>
          <p:sp>
            <p:nvSpPr>
              <p:cNvPr id="1116166" name="Line 6"/>
              <p:cNvSpPr>
                <a:spLocks noChangeShapeType="1"/>
              </p:cNvSpPr>
              <p:nvPr/>
            </p:nvSpPr>
            <p:spPr bwMode="auto">
              <a:xfrm>
                <a:off x="2894" y="2760"/>
                <a:ext cx="0" cy="2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167" name="Line 7"/>
              <p:cNvSpPr>
                <a:spLocks noChangeShapeType="1"/>
              </p:cNvSpPr>
              <p:nvPr/>
            </p:nvSpPr>
            <p:spPr bwMode="auto">
              <a:xfrm>
                <a:off x="3184" y="2760"/>
                <a:ext cx="0" cy="2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168" name="Line 8"/>
              <p:cNvSpPr>
                <a:spLocks noChangeShapeType="1"/>
              </p:cNvSpPr>
              <p:nvPr/>
            </p:nvSpPr>
            <p:spPr bwMode="auto">
              <a:xfrm>
                <a:off x="3473" y="2760"/>
                <a:ext cx="0" cy="2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169" name="Line 9"/>
              <p:cNvSpPr>
                <a:spLocks noChangeShapeType="1"/>
              </p:cNvSpPr>
              <p:nvPr/>
            </p:nvSpPr>
            <p:spPr bwMode="auto">
              <a:xfrm>
                <a:off x="3763" y="2760"/>
                <a:ext cx="0" cy="2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170" name="Line 10"/>
              <p:cNvSpPr>
                <a:spLocks noChangeShapeType="1"/>
              </p:cNvSpPr>
              <p:nvPr/>
            </p:nvSpPr>
            <p:spPr bwMode="auto">
              <a:xfrm>
                <a:off x="4053" y="2760"/>
                <a:ext cx="0" cy="2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171" name="Line 11"/>
              <p:cNvSpPr>
                <a:spLocks noChangeShapeType="1"/>
              </p:cNvSpPr>
              <p:nvPr/>
            </p:nvSpPr>
            <p:spPr bwMode="auto">
              <a:xfrm>
                <a:off x="4343" y="2760"/>
                <a:ext cx="0" cy="2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16172" name="Group 12"/>
              <p:cNvGrpSpPr>
                <a:grpSpLocks/>
              </p:cNvGrpSpPr>
              <p:nvPr/>
            </p:nvGrpSpPr>
            <p:grpSpPr bwMode="auto">
              <a:xfrm>
                <a:off x="576" y="1488"/>
                <a:ext cx="4608" cy="1968"/>
                <a:chOff x="576" y="1488"/>
                <a:chExt cx="4608" cy="1968"/>
              </a:xfrm>
            </p:grpSpPr>
            <p:sp>
              <p:nvSpPr>
                <p:cNvPr id="1116173" name="Line 13"/>
                <p:cNvSpPr>
                  <a:spLocks noChangeShapeType="1"/>
                </p:cNvSpPr>
                <p:nvPr/>
              </p:nvSpPr>
              <p:spPr bwMode="auto">
                <a:xfrm>
                  <a:off x="2604" y="1488"/>
                  <a:ext cx="0" cy="19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174" name="Line 14"/>
                <p:cNvSpPr>
                  <a:spLocks noChangeShapeType="1"/>
                </p:cNvSpPr>
                <p:nvPr/>
              </p:nvSpPr>
              <p:spPr bwMode="auto">
                <a:xfrm>
                  <a:off x="576" y="2909"/>
                  <a:ext cx="41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175" name="Text Box 15"/>
                <p:cNvSpPr txBox="1">
                  <a:spLocks noChangeArrowheads="1"/>
                </p:cNvSpPr>
                <p:nvPr/>
              </p:nvSpPr>
              <p:spPr bwMode="auto">
                <a:xfrm>
                  <a:off x="4777" y="2909"/>
                  <a:ext cx="407"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r>
                    <a:rPr lang="en-US" altLang="en-US" sz="2000" i="1">
                      <a:latin typeface="Times New Roman" panose="02020603050405020304" pitchFamily="18" charset="0"/>
                      <a:cs typeface="Times New Roman" panose="02020603050405020304" pitchFamily="18" charset="0"/>
                    </a:rPr>
                    <a:t>x</a:t>
                  </a:r>
                </a:p>
                <a:p>
                  <a:endParaRPr lang="en-US" altLang="en-US" sz="2000">
                    <a:latin typeface="Times New Roman" panose="02020603050405020304" pitchFamily="18" charset="0"/>
                  </a:endParaRPr>
                </a:p>
              </p:txBody>
            </p:sp>
            <p:sp>
              <p:nvSpPr>
                <p:cNvPr id="1116176" name="Text Box 16"/>
                <p:cNvSpPr txBox="1">
                  <a:spLocks noChangeArrowheads="1"/>
                </p:cNvSpPr>
                <p:nvPr/>
              </p:nvSpPr>
              <p:spPr bwMode="auto">
                <a:xfrm>
                  <a:off x="2749" y="1488"/>
                  <a:ext cx="686"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r>
                    <a:rPr lang="en-US" altLang="en-US" sz="2000" i="1">
                      <a:latin typeface="Arial Unicode MS" pitchFamily="34" charset="-128"/>
                      <a:ea typeface="Arial Unicode MS" pitchFamily="34" charset="-128"/>
                    </a:rPr>
                    <a:t>p(x)</a:t>
                  </a:r>
                  <a:endParaRPr lang="en-US" altLang="en-US" sz="2000">
                    <a:latin typeface="Arial Unicode MS" pitchFamily="34" charset="-128"/>
                    <a:ea typeface="Arial Unicode MS" pitchFamily="34" charset="-128"/>
                  </a:endParaRPr>
                </a:p>
                <a:p>
                  <a:endParaRPr lang="en-US" altLang="en-US" sz="2000">
                    <a:latin typeface="Times New Roman" panose="02020603050405020304" pitchFamily="18" charset="0"/>
                  </a:endParaRPr>
                </a:p>
              </p:txBody>
            </p:sp>
            <p:sp>
              <p:nvSpPr>
                <p:cNvPr id="1116177" name="Line 17"/>
                <p:cNvSpPr>
                  <a:spLocks noChangeShapeType="1"/>
                </p:cNvSpPr>
                <p:nvPr/>
              </p:nvSpPr>
              <p:spPr bwMode="auto">
                <a:xfrm>
                  <a:off x="2459" y="2610"/>
                  <a:ext cx="23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178" name="Text Box 18"/>
                <p:cNvSpPr txBox="1">
                  <a:spLocks noChangeArrowheads="1"/>
                </p:cNvSpPr>
                <p:nvPr/>
              </p:nvSpPr>
              <p:spPr bwMode="auto">
                <a:xfrm>
                  <a:off x="2170" y="2461"/>
                  <a:ext cx="302"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eaLnBrk="1" hangingPunct="1"/>
                  <a:r>
                    <a:rPr lang="en-US" altLang="en-US" sz="2000">
                      <a:latin typeface="Arial Unicode MS" pitchFamily="34" charset="-128"/>
                      <a:ea typeface="Arial Unicode MS" pitchFamily="34" charset="-128"/>
                    </a:rPr>
                    <a:t>1/6</a:t>
                  </a:r>
                </a:p>
                <a:p>
                  <a:endParaRPr lang="en-US" altLang="en-US" sz="2000">
                    <a:latin typeface="Times New Roman" panose="02020603050405020304" pitchFamily="18" charset="0"/>
                  </a:endParaRPr>
                </a:p>
              </p:txBody>
            </p:sp>
          </p:grpSp>
          <p:sp>
            <p:nvSpPr>
              <p:cNvPr id="1116179" name="Text Box 19"/>
              <p:cNvSpPr txBox="1">
                <a:spLocks noChangeArrowheads="1"/>
              </p:cNvSpPr>
              <p:nvPr/>
            </p:nvSpPr>
            <p:spPr bwMode="auto">
              <a:xfrm>
                <a:off x="2894" y="3058"/>
                <a:ext cx="11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eaLnBrk="1" hangingPunct="1"/>
                <a:r>
                  <a:rPr lang="en-US" altLang="en-US" sz="2000">
                    <a:latin typeface="Arial Unicode MS" pitchFamily="34" charset="-128"/>
                    <a:ea typeface="Arial Unicode MS" pitchFamily="34" charset="-128"/>
                  </a:rPr>
                  <a:t>1</a:t>
                </a:r>
              </a:p>
              <a:p>
                <a:endParaRPr lang="en-US" altLang="en-US" sz="2000">
                  <a:latin typeface="Times New Roman" panose="02020603050405020304" pitchFamily="18" charset="0"/>
                </a:endParaRPr>
              </a:p>
            </p:txBody>
          </p:sp>
          <p:sp>
            <p:nvSpPr>
              <p:cNvPr id="1116180" name="Text Box 20"/>
              <p:cNvSpPr txBox="1">
                <a:spLocks noChangeArrowheads="1"/>
              </p:cNvSpPr>
              <p:nvPr/>
            </p:nvSpPr>
            <p:spPr bwMode="auto">
              <a:xfrm>
                <a:off x="3763" y="3058"/>
                <a:ext cx="105" cy="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eaLnBrk="1" hangingPunct="1"/>
                <a:r>
                  <a:rPr lang="en-US" altLang="en-US" sz="2000">
                    <a:latin typeface="Arial Unicode MS" pitchFamily="34" charset="-128"/>
                    <a:ea typeface="Arial Unicode MS" pitchFamily="34" charset="-128"/>
                  </a:rPr>
                  <a:t>4</a:t>
                </a:r>
              </a:p>
              <a:p>
                <a:endParaRPr lang="en-US" altLang="en-US" sz="2000">
                  <a:latin typeface="Times New Roman" panose="02020603050405020304" pitchFamily="18" charset="0"/>
                </a:endParaRPr>
              </a:p>
            </p:txBody>
          </p:sp>
          <p:sp>
            <p:nvSpPr>
              <p:cNvPr id="1116181" name="Text Box 21"/>
              <p:cNvSpPr txBox="1">
                <a:spLocks noChangeArrowheads="1"/>
              </p:cNvSpPr>
              <p:nvPr/>
            </p:nvSpPr>
            <p:spPr bwMode="auto">
              <a:xfrm>
                <a:off x="4053" y="3058"/>
                <a:ext cx="11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eaLnBrk="1" hangingPunct="1"/>
                <a:r>
                  <a:rPr lang="en-US" altLang="en-US" sz="2000">
                    <a:latin typeface="Arial Unicode MS" pitchFamily="34" charset="-128"/>
                    <a:ea typeface="Arial Unicode MS" pitchFamily="34" charset="-128"/>
                  </a:rPr>
                  <a:t>5</a:t>
                </a:r>
              </a:p>
              <a:p>
                <a:endParaRPr lang="en-US" altLang="en-US" sz="2000">
                  <a:latin typeface="Times New Roman" panose="02020603050405020304" pitchFamily="18" charset="0"/>
                </a:endParaRPr>
              </a:p>
            </p:txBody>
          </p:sp>
          <p:sp>
            <p:nvSpPr>
              <p:cNvPr id="1116182" name="Text Box 22"/>
              <p:cNvSpPr txBox="1">
                <a:spLocks noChangeArrowheads="1"/>
              </p:cNvSpPr>
              <p:nvPr/>
            </p:nvSpPr>
            <p:spPr bwMode="auto">
              <a:xfrm>
                <a:off x="4343" y="3058"/>
                <a:ext cx="151"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eaLnBrk="1" hangingPunct="1"/>
                <a:r>
                  <a:rPr lang="en-US" altLang="en-US" sz="2000">
                    <a:latin typeface="Arial Unicode MS" pitchFamily="34" charset="-128"/>
                    <a:ea typeface="Arial Unicode MS" pitchFamily="34" charset="-128"/>
                  </a:rPr>
                  <a:t>6</a:t>
                </a:r>
              </a:p>
              <a:p>
                <a:endParaRPr lang="en-US" altLang="en-US" sz="2000">
                  <a:latin typeface="Times New Roman" panose="02020603050405020304" pitchFamily="18" charset="0"/>
                </a:endParaRPr>
              </a:p>
            </p:txBody>
          </p:sp>
          <p:sp>
            <p:nvSpPr>
              <p:cNvPr id="1116183" name="Text Box 23"/>
              <p:cNvSpPr txBox="1">
                <a:spLocks noChangeArrowheads="1"/>
              </p:cNvSpPr>
              <p:nvPr/>
            </p:nvSpPr>
            <p:spPr bwMode="auto">
              <a:xfrm>
                <a:off x="3184" y="3058"/>
                <a:ext cx="12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eaLnBrk="1" hangingPunct="1"/>
                <a:r>
                  <a:rPr lang="en-US" altLang="en-US" sz="2000">
                    <a:latin typeface="Arial Unicode MS" pitchFamily="34" charset="-128"/>
                    <a:ea typeface="Arial Unicode MS" pitchFamily="34" charset="-128"/>
                  </a:rPr>
                  <a:t>2</a:t>
                </a:r>
              </a:p>
              <a:p>
                <a:endParaRPr lang="en-US" altLang="en-US" sz="2000">
                  <a:latin typeface="Times New Roman" panose="02020603050405020304" pitchFamily="18" charset="0"/>
                </a:endParaRPr>
              </a:p>
            </p:txBody>
          </p:sp>
          <p:sp>
            <p:nvSpPr>
              <p:cNvPr id="1116184" name="Text Box 24"/>
              <p:cNvSpPr txBox="1">
                <a:spLocks noChangeArrowheads="1"/>
              </p:cNvSpPr>
              <p:nvPr/>
            </p:nvSpPr>
            <p:spPr bwMode="auto">
              <a:xfrm>
                <a:off x="3473" y="3058"/>
                <a:ext cx="12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eaLnBrk="1" hangingPunct="1"/>
                <a:r>
                  <a:rPr lang="en-US" altLang="en-US" sz="2000">
                    <a:latin typeface="Arial Unicode MS" pitchFamily="34" charset="-128"/>
                    <a:ea typeface="Arial Unicode MS" pitchFamily="34" charset="-128"/>
                  </a:rPr>
                  <a:t>3</a:t>
                </a:r>
              </a:p>
              <a:p>
                <a:endParaRPr lang="en-US" altLang="en-US" sz="2000">
                  <a:latin typeface="Times New Roman" panose="02020603050405020304" pitchFamily="18" charset="0"/>
                </a:endParaRPr>
              </a:p>
            </p:txBody>
          </p:sp>
          <p:sp>
            <p:nvSpPr>
              <p:cNvPr id="1116185" name="Rectangle 25"/>
              <p:cNvSpPr>
                <a:spLocks noChangeArrowheads="1"/>
              </p:cNvSpPr>
              <p:nvPr/>
            </p:nvSpPr>
            <p:spPr bwMode="auto">
              <a:xfrm>
                <a:off x="2871" y="2544"/>
                <a:ext cx="92" cy="358"/>
              </a:xfrm>
              <a:prstGeom prst="rect">
                <a:avLst/>
              </a:prstGeom>
              <a:solidFill>
                <a:srgbClr val="00CCFF"/>
              </a:solidFill>
              <a:ln w="9525">
                <a:solidFill>
                  <a:schemeClr val="tx1"/>
                </a:solidFill>
                <a:miter lim="800000"/>
                <a:headEnd/>
                <a:tailEnd/>
              </a:ln>
            </p:spPr>
            <p:txBody>
              <a:bodyPr/>
              <a:lstStyle/>
              <a:p>
                <a:endParaRPr lang="en-US"/>
              </a:p>
            </p:txBody>
          </p:sp>
          <p:sp>
            <p:nvSpPr>
              <p:cNvPr id="1116186" name="Rectangle 26"/>
              <p:cNvSpPr>
                <a:spLocks noChangeArrowheads="1"/>
              </p:cNvSpPr>
              <p:nvPr/>
            </p:nvSpPr>
            <p:spPr bwMode="auto">
              <a:xfrm>
                <a:off x="3160" y="2544"/>
                <a:ext cx="104" cy="358"/>
              </a:xfrm>
              <a:prstGeom prst="rect">
                <a:avLst/>
              </a:prstGeom>
              <a:solidFill>
                <a:srgbClr val="00CCFF"/>
              </a:solidFill>
              <a:ln w="9525">
                <a:solidFill>
                  <a:schemeClr val="tx1"/>
                </a:solidFill>
                <a:miter lim="800000"/>
                <a:headEnd/>
                <a:tailEnd/>
              </a:ln>
            </p:spPr>
            <p:txBody>
              <a:bodyPr/>
              <a:lstStyle/>
              <a:p>
                <a:endParaRPr lang="en-US"/>
              </a:p>
            </p:txBody>
          </p:sp>
          <p:sp>
            <p:nvSpPr>
              <p:cNvPr id="1116187" name="Rectangle 27"/>
              <p:cNvSpPr>
                <a:spLocks noChangeArrowheads="1"/>
              </p:cNvSpPr>
              <p:nvPr/>
            </p:nvSpPr>
            <p:spPr bwMode="auto">
              <a:xfrm>
                <a:off x="3450" y="2544"/>
                <a:ext cx="92" cy="358"/>
              </a:xfrm>
              <a:prstGeom prst="rect">
                <a:avLst/>
              </a:prstGeom>
              <a:solidFill>
                <a:srgbClr val="00CCFF"/>
              </a:solidFill>
              <a:ln w="9525">
                <a:solidFill>
                  <a:schemeClr val="tx1"/>
                </a:solidFill>
                <a:miter lim="800000"/>
                <a:headEnd/>
                <a:tailEnd/>
              </a:ln>
            </p:spPr>
            <p:txBody>
              <a:bodyPr/>
              <a:lstStyle/>
              <a:p>
                <a:endParaRPr lang="en-US"/>
              </a:p>
            </p:txBody>
          </p:sp>
          <p:sp>
            <p:nvSpPr>
              <p:cNvPr id="1116188" name="Rectangle 28"/>
              <p:cNvSpPr>
                <a:spLocks noChangeArrowheads="1"/>
              </p:cNvSpPr>
              <p:nvPr/>
            </p:nvSpPr>
            <p:spPr bwMode="auto">
              <a:xfrm>
                <a:off x="3728" y="2544"/>
                <a:ext cx="93" cy="358"/>
              </a:xfrm>
              <a:prstGeom prst="rect">
                <a:avLst/>
              </a:prstGeom>
              <a:solidFill>
                <a:srgbClr val="00CCFF"/>
              </a:solidFill>
              <a:ln w="9525">
                <a:solidFill>
                  <a:schemeClr val="tx1"/>
                </a:solidFill>
                <a:miter lim="800000"/>
                <a:headEnd/>
                <a:tailEnd/>
              </a:ln>
            </p:spPr>
            <p:txBody>
              <a:bodyPr/>
              <a:lstStyle/>
              <a:p>
                <a:endParaRPr lang="en-US"/>
              </a:p>
            </p:txBody>
          </p:sp>
          <p:sp>
            <p:nvSpPr>
              <p:cNvPr id="1116189" name="Rectangle 29"/>
              <p:cNvSpPr>
                <a:spLocks noChangeArrowheads="1"/>
              </p:cNvSpPr>
              <p:nvPr/>
            </p:nvSpPr>
            <p:spPr bwMode="auto">
              <a:xfrm>
                <a:off x="4018" y="2544"/>
                <a:ext cx="92" cy="358"/>
              </a:xfrm>
              <a:prstGeom prst="rect">
                <a:avLst/>
              </a:prstGeom>
              <a:solidFill>
                <a:srgbClr val="00CCFF"/>
              </a:solidFill>
              <a:ln w="9525">
                <a:solidFill>
                  <a:schemeClr val="tx1"/>
                </a:solidFill>
                <a:miter lim="800000"/>
                <a:headEnd/>
                <a:tailEnd/>
              </a:ln>
            </p:spPr>
            <p:txBody>
              <a:bodyPr/>
              <a:lstStyle/>
              <a:p>
                <a:endParaRPr lang="en-US"/>
              </a:p>
            </p:txBody>
          </p:sp>
          <p:sp>
            <p:nvSpPr>
              <p:cNvPr id="1116190" name="Rectangle 30"/>
              <p:cNvSpPr>
                <a:spLocks noChangeArrowheads="1"/>
              </p:cNvSpPr>
              <p:nvPr/>
            </p:nvSpPr>
            <p:spPr bwMode="auto">
              <a:xfrm>
                <a:off x="4308" y="2544"/>
                <a:ext cx="92" cy="358"/>
              </a:xfrm>
              <a:prstGeom prst="rect">
                <a:avLst/>
              </a:prstGeom>
              <a:solidFill>
                <a:srgbClr val="00CCFF"/>
              </a:solidFill>
              <a:ln w="9525">
                <a:solidFill>
                  <a:schemeClr val="tx1"/>
                </a:solidFill>
                <a:miter lim="800000"/>
                <a:headEnd/>
                <a:tailEnd/>
              </a:ln>
            </p:spPr>
            <p:txBody>
              <a:bodyPr/>
              <a:lstStyle/>
              <a:p>
                <a:endParaRPr lang="en-US"/>
              </a:p>
            </p:txBody>
          </p:sp>
        </p:grpSp>
        <p:grpSp>
          <p:nvGrpSpPr>
            <p:cNvPr id="1116191" name="Group 31"/>
            <p:cNvGrpSpPr>
              <a:grpSpLocks/>
            </p:cNvGrpSpPr>
            <p:nvPr/>
          </p:nvGrpSpPr>
          <p:grpSpPr bwMode="auto">
            <a:xfrm>
              <a:off x="3408" y="3456"/>
              <a:ext cx="1584" cy="672"/>
              <a:chOff x="2112" y="2688"/>
              <a:chExt cx="1584" cy="672"/>
            </a:xfrm>
          </p:grpSpPr>
          <p:sp>
            <p:nvSpPr>
              <p:cNvPr id="1116192" name="Rectangle 32"/>
              <p:cNvSpPr>
                <a:spLocks noChangeArrowheads="1"/>
              </p:cNvSpPr>
              <p:nvPr/>
            </p:nvSpPr>
            <p:spPr bwMode="auto">
              <a:xfrm>
                <a:off x="2112" y="2688"/>
                <a:ext cx="1584" cy="672"/>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lstStyle/>
              <a:p>
                <a:endParaRPr lang="en-US"/>
              </a:p>
            </p:txBody>
          </p:sp>
          <p:graphicFrame>
            <p:nvGraphicFramePr>
              <p:cNvPr id="1116193" name="Object 33"/>
              <p:cNvGraphicFramePr>
                <a:graphicFrameLocks noChangeAspect="1"/>
              </p:cNvGraphicFramePr>
              <p:nvPr/>
            </p:nvGraphicFramePr>
            <p:xfrm>
              <a:off x="2256" y="2784"/>
              <a:ext cx="1100" cy="568"/>
            </p:xfrm>
            <a:graphic>
              <a:graphicData uri="http://schemas.openxmlformats.org/presentationml/2006/ole">
                <mc:AlternateContent xmlns:mc="http://schemas.openxmlformats.org/markup-compatibility/2006">
                  <mc:Choice xmlns:v="urn:schemas-microsoft-com:vml" Requires="v">
                    <p:oleObj spid="_x0000_s1116197" name="Equation" r:id="rId4" imgW="660240" imgH="342720" progId="Equation.3">
                      <p:embed/>
                    </p:oleObj>
                  </mc:Choice>
                  <mc:Fallback>
                    <p:oleObj name="Equation" r:id="rId4" imgW="660240" imgH="342720" progId="Equation.3">
                      <p:embed/>
                      <p:pic>
                        <p:nvPicPr>
                          <p:cNvPr id="0" name="Object 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6" y="2784"/>
                            <a:ext cx="1100"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210" name="Rectangle 2"/>
          <p:cNvSpPr>
            <a:spLocks noChangeArrowheads="1"/>
          </p:cNvSpPr>
          <p:nvPr/>
        </p:nvSpPr>
        <p:spPr bwMode="auto">
          <a:xfrm>
            <a:off x="3175" y="6513513"/>
            <a:ext cx="9144000" cy="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endParaRPr lang="en-US"/>
          </a:p>
        </p:txBody>
      </p:sp>
      <p:sp>
        <p:nvSpPr>
          <p:cNvPr id="1118211" name="Rectangle 3"/>
          <p:cNvSpPr>
            <a:spLocks noGrp="1" noChangeArrowheads="1"/>
          </p:cNvSpPr>
          <p:nvPr>
            <p:ph type="title"/>
          </p:nvPr>
        </p:nvSpPr>
        <p:spPr/>
        <p:txBody>
          <a:bodyPr>
            <a:normAutofit fontScale="90000"/>
          </a:bodyPr>
          <a:lstStyle/>
          <a:p>
            <a:r>
              <a:rPr lang="en-US" altLang="en-US"/>
              <a:t>Probability mass function (pmf)</a:t>
            </a:r>
            <a:endParaRPr lang="en-US" altLang="en-US">
              <a:latin typeface="Arial Unicode MS" pitchFamily="34" charset="-128"/>
              <a:ea typeface="Arial Unicode MS" pitchFamily="34" charset="-128"/>
            </a:endParaRPr>
          </a:p>
        </p:txBody>
      </p:sp>
      <p:grpSp>
        <p:nvGrpSpPr>
          <p:cNvPr id="1118212" name="Group 4"/>
          <p:cNvGrpSpPr>
            <a:grpSpLocks/>
          </p:cNvGrpSpPr>
          <p:nvPr/>
        </p:nvGrpSpPr>
        <p:grpSpPr bwMode="auto">
          <a:xfrm>
            <a:off x="2438400" y="484189"/>
            <a:ext cx="4098925" cy="5040313"/>
            <a:chOff x="1488" y="1248"/>
            <a:chExt cx="2582" cy="3175"/>
          </a:xfrm>
        </p:grpSpPr>
        <p:grpSp>
          <p:nvGrpSpPr>
            <p:cNvPr id="1118213" name="Group 5"/>
            <p:cNvGrpSpPr>
              <a:grpSpLocks/>
            </p:cNvGrpSpPr>
            <p:nvPr/>
          </p:nvGrpSpPr>
          <p:grpSpPr bwMode="auto">
            <a:xfrm>
              <a:off x="1488" y="1248"/>
              <a:ext cx="2582" cy="2905"/>
              <a:chOff x="-3" y="-3"/>
              <a:chExt cx="941" cy="3314"/>
            </a:xfrm>
          </p:grpSpPr>
          <p:grpSp>
            <p:nvGrpSpPr>
              <p:cNvPr id="1118214" name="Group 6"/>
              <p:cNvGrpSpPr>
                <a:grpSpLocks/>
              </p:cNvGrpSpPr>
              <p:nvPr/>
            </p:nvGrpSpPr>
            <p:grpSpPr bwMode="auto">
              <a:xfrm>
                <a:off x="0" y="0"/>
                <a:ext cx="935" cy="3308"/>
                <a:chOff x="0" y="0"/>
                <a:chExt cx="935" cy="3308"/>
              </a:xfrm>
            </p:grpSpPr>
            <p:grpSp>
              <p:nvGrpSpPr>
                <p:cNvPr id="1118215" name="Group 7"/>
                <p:cNvGrpSpPr>
                  <a:grpSpLocks/>
                </p:cNvGrpSpPr>
                <p:nvPr/>
              </p:nvGrpSpPr>
              <p:grpSpPr bwMode="auto">
                <a:xfrm>
                  <a:off x="0" y="0"/>
                  <a:ext cx="453" cy="374"/>
                  <a:chOff x="0" y="0"/>
                  <a:chExt cx="453" cy="374"/>
                </a:xfrm>
              </p:grpSpPr>
              <p:sp>
                <p:nvSpPr>
                  <p:cNvPr id="1118216" name="Rectangle 8"/>
                  <p:cNvSpPr>
                    <a:spLocks noChangeArrowheads="1"/>
                  </p:cNvSpPr>
                  <p:nvPr/>
                </p:nvSpPr>
                <p:spPr bwMode="auto">
                  <a:xfrm>
                    <a:off x="43" y="0"/>
                    <a:ext cx="367"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x</a:t>
                    </a:r>
                    <a:endParaRPr lang="en-US" altLang="en-US" sz="2400" b="0">
                      <a:latin typeface="Arial Unicode MS" pitchFamily="34" charset="-128"/>
                      <a:ea typeface="Arial Unicode MS" pitchFamily="34" charset="-128"/>
                    </a:endParaRPr>
                  </a:p>
                  <a:p>
                    <a:pPr algn="ctr"/>
                    <a:endParaRPr lang="en-US" altLang="en-US" sz="2400" b="0">
                      <a:latin typeface="Times New Roman" panose="02020603050405020304" pitchFamily="18" charset="0"/>
                    </a:endParaRPr>
                  </a:p>
                </p:txBody>
              </p:sp>
              <p:sp>
                <p:nvSpPr>
                  <p:cNvPr id="1118217" name="Rectangle 9"/>
                  <p:cNvSpPr>
                    <a:spLocks noChangeArrowheads="1"/>
                  </p:cNvSpPr>
                  <p:nvPr/>
                </p:nvSpPr>
                <p:spPr bwMode="auto">
                  <a:xfrm>
                    <a:off x="0" y="0"/>
                    <a:ext cx="453"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18218" name="Group 10"/>
                <p:cNvGrpSpPr>
                  <a:grpSpLocks/>
                </p:cNvGrpSpPr>
                <p:nvPr/>
              </p:nvGrpSpPr>
              <p:grpSpPr bwMode="auto">
                <a:xfrm>
                  <a:off x="453" y="0"/>
                  <a:ext cx="482" cy="374"/>
                  <a:chOff x="453" y="0"/>
                  <a:chExt cx="482" cy="374"/>
                </a:xfrm>
              </p:grpSpPr>
              <p:sp>
                <p:nvSpPr>
                  <p:cNvPr id="1118219" name="Rectangle 11"/>
                  <p:cNvSpPr>
                    <a:spLocks noChangeArrowheads="1"/>
                  </p:cNvSpPr>
                  <p:nvPr/>
                </p:nvSpPr>
                <p:spPr bwMode="auto">
                  <a:xfrm>
                    <a:off x="496" y="0"/>
                    <a:ext cx="396"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p(x)</a:t>
                    </a:r>
                    <a:endParaRPr lang="en-US" altLang="en-US" sz="2400" b="0">
                      <a:latin typeface="Arial Unicode MS" pitchFamily="34" charset="-128"/>
                      <a:ea typeface="Arial Unicode MS" pitchFamily="34" charset="-128"/>
                    </a:endParaRPr>
                  </a:p>
                  <a:p>
                    <a:pPr algn="ctr"/>
                    <a:endParaRPr lang="en-US" altLang="en-US" sz="2400" b="0">
                      <a:latin typeface="Times New Roman" panose="02020603050405020304" pitchFamily="18" charset="0"/>
                    </a:endParaRPr>
                  </a:p>
                </p:txBody>
              </p:sp>
              <p:sp>
                <p:nvSpPr>
                  <p:cNvPr id="1118220" name="Rectangle 12"/>
                  <p:cNvSpPr>
                    <a:spLocks noChangeArrowheads="1"/>
                  </p:cNvSpPr>
                  <p:nvPr/>
                </p:nvSpPr>
                <p:spPr bwMode="auto">
                  <a:xfrm>
                    <a:off x="453" y="0"/>
                    <a:ext cx="482"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18221" name="Group 13"/>
                <p:cNvGrpSpPr>
                  <a:grpSpLocks/>
                </p:cNvGrpSpPr>
                <p:nvPr/>
              </p:nvGrpSpPr>
              <p:grpSpPr bwMode="auto">
                <a:xfrm>
                  <a:off x="0" y="374"/>
                  <a:ext cx="453" cy="489"/>
                  <a:chOff x="0" y="374"/>
                  <a:chExt cx="453" cy="489"/>
                </a:xfrm>
              </p:grpSpPr>
              <p:sp>
                <p:nvSpPr>
                  <p:cNvPr id="1118222" name="Rectangle 14"/>
                  <p:cNvSpPr>
                    <a:spLocks noChangeArrowheads="1"/>
                  </p:cNvSpPr>
                  <p:nvPr/>
                </p:nvSpPr>
                <p:spPr bwMode="auto">
                  <a:xfrm>
                    <a:off x="43" y="374"/>
                    <a:ext cx="367"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a:latin typeface="Arial Unicode MS" pitchFamily="34" charset="-128"/>
                        <a:ea typeface="Arial Unicode MS" pitchFamily="34" charset="-128"/>
                      </a:rPr>
                      <a:t>1</a:t>
                    </a:r>
                  </a:p>
                  <a:p>
                    <a:pPr algn="ctr"/>
                    <a:endParaRPr lang="en-US" altLang="en-US" sz="2400" b="0">
                      <a:latin typeface="Times New Roman" panose="02020603050405020304" pitchFamily="18" charset="0"/>
                    </a:endParaRPr>
                  </a:p>
                </p:txBody>
              </p:sp>
              <p:sp>
                <p:nvSpPr>
                  <p:cNvPr id="1118223" name="Rectangle 15"/>
                  <p:cNvSpPr>
                    <a:spLocks noChangeArrowheads="1"/>
                  </p:cNvSpPr>
                  <p:nvPr/>
                </p:nvSpPr>
                <p:spPr bwMode="auto">
                  <a:xfrm>
                    <a:off x="0" y="374"/>
                    <a:ext cx="453"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18224" name="Group 16"/>
                <p:cNvGrpSpPr>
                  <a:grpSpLocks/>
                </p:cNvGrpSpPr>
                <p:nvPr/>
              </p:nvGrpSpPr>
              <p:grpSpPr bwMode="auto">
                <a:xfrm>
                  <a:off x="453" y="374"/>
                  <a:ext cx="482" cy="489"/>
                  <a:chOff x="453" y="374"/>
                  <a:chExt cx="482" cy="489"/>
                </a:xfrm>
              </p:grpSpPr>
              <p:sp>
                <p:nvSpPr>
                  <p:cNvPr id="1118225" name="Rectangle 17"/>
                  <p:cNvSpPr>
                    <a:spLocks noChangeArrowheads="1"/>
                  </p:cNvSpPr>
                  <p:nvPr/>
                </p:nvSpPr>
                <p:spPr bwMode="auto">
                  <a:xfrm>
                    <a:off x="496" y="374"/>
                    <a:ext cx="396"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p(x=1)</a:t>
                    </a:r>
                    <a:r>
                      <a:rPr lang="en-US" altLang="en-US" sz="2400" b="0">
                        <a:latin typeface="Arial Unicode MS" pitchFamily="34" charset="-128"/>
                        <a:ea typeface="Arial Unicode MS" pitchFamily="34" charset="-128"/>
                      </a:rPr>
                      <a:t>=1/6</a:t>
                    </a:r>
                  </a:p>
                  <a:p>
                    <a:pPr algn="ctr"/>
                    <a:endParaRPr lang="en-US" altLang="en-US" sz="2400" b="0">
                      <a:latin typeface="Times New Roman" panose="02020603050405020304" pitchFamily="18" charset="0"/>
                    </a:endParaRPr>
                  </a:p>
                </p:txBody>
              </p:sp>
              <p:sp>
                <p:nvSpPr>
                  <p:cNvPr id="1118226" name="Rectangle 18"/>
                  <p:cNvSpPr>
                    <a:spLocks noChangeArrowheads="1"/>
                  </p:cNvSpPr>
                  <p:nvPr/>
                </p:nvSpPr>
                <p:spPr bwMode="auto">
                  <a:xfrm>
                    <a:off x="453" y="374"/>
                    <a:ext cx="482"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18227" name="Group 19"/>
                <p:cNvGrpSpPr>
                  <a:grpSpLocks/>
                </p:cNvGrpSpPr>
                <p:nvPr/>
              </p:nvGrpSpPr>
              <p:grpSpPr bwMode="auto">
                <a:xfrm>
                  <a:off x="0" y="863"/>
                  <a:ext cx="453" cy="489"/>
                  <a:chOff x="0" y="863"/>
                  <a:chExt cx="453" cy="489"/>
                </a:xfrm>
              </p:grpSpPr>
              <p:sp>
                <p:nvSpPr>
                  <p:cNvPr id="1118228" name="Rectangle 20"/>
                  <p:cNvSpPr>
                    <a:spLocks noChangeArrowheads="1"/>
                  </p:cNvSpPr>
                  <p:nvPr/>
                </p:nvSpPr>
                <p:spPr bwMode="auto">
                  <a:xfrm>
                    <a:off x="43" y="863"/>
                    <a:ext cx="367"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a:latin typeface="Arial Unicode MS" pitchFamily="34" charset="-128"/>
                        <a:ea typeface="Arial Unicode MS" pitchFamily="34" charset="-128"/>
                      </a:rPr>
                      <a:t>2</a:t>
                    </a:r>
                  </a:p>
                  <a:p>
                    <a:pPr algn="ctr"/>
                    <a:endParaRPr lang="en-US" altLang="en-US" sz="2400" b="0">
                      <a:latin typeface="Times New Roman" panose="02020603050405020304" pitchFamily="18" charset="0"/>
                    </a:endParaRPr>
                  </a:p>
                </p:txBody>
              </p:sp>
              <p:sp>
                <p:nvSpPr>
                  <p:cNvPr id="1118229" name="Rectangle 21"/>
                  <p:cNvSpPr>
                    <a:spLocks noChangeArrowheads="1"/>
                  </p:cNvSpPr>
                  <p:nvPr/>
                </p:nvSpPr>
                <p:spPr bwMode="auto">
                  <a:xfrm>
                    <a:off x="0" y="863"/>
                    <a:ext cx="453"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18230" name="Group 22"/>
                <p:cNvGrpSpPr>
                  <a:grpSpLocks/>
                </p:cNvGrpSpPr>
                <p:nvPr/>
              </p:nvGrpSpPr>
              <p:grpSpPr bwMode="auto">
                <a:xfrm>
                  <a:off x="453" y="863"/>
                  <a:ext cx="482" cy="489"/>
                  <a:chOff x="453" y="863"/>
                  <a:chExt cx="482" cy="489"/>
                </a:xfrm>
              </p:grpSpPr>
              <p:sp>
                <p:nvSpPr>
                  <p:cNvPr id="1118231" name="Rectangle 23"/>
                  <p:cNvSpPr>
                    <a:spLocks noChangeArrowheads="1"/>
                  </p:cNvSpPr>
                  <p:nvPr/>
                </p:nvSpPr>
                <p:spPr bwMode="auto">
                  <a:xfrm>
                    <a:off x="496" y="863"/>
                    <a:ext cx="396"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p(x=2)</a:t>
                    </a:r>
                    <a:r>
                      <a:rPr lang="en-US" altLang="en-US" sz="2400" b="0">
                        <a:latin typeface="Arial Unicode MS" pitchFamily="34" charset="-128"/>
                        <a:ea typeface="Arial Unicode MS" pitchFamily="34" charset="-128"/>
                      </a:rPr>
                      <a:t>=1/6</a:t>
                    </a:r>
                  </a:p>
                  <a:p>
                    <a:pPr algn="ctr"/>
                    <a:endParaRPr lang="en-US" altLang="en-US" sz="2400" b="0">
                      <a:latin typeface="Times New Roman" panose="02020603050405020304" pitchFamily="18" charset="0"/>
                    </a:endParaRPr>
                  </a:p>
                </p:txBody>
              </p:sp>
              <p:sp>
                <p:nvSpPr>
                  <p:cNvPr id="1118232" name="Rectangle 24"/>
                  <p:cNvSpPr>
                    <a:spLocks noChangeArrowheads="1"/>
                  </p:cNvSpPr>
                  <p:nvPr/>
                </p:nvSpPr>
                <p:spPr bwMode="auto">
                  <a:xfrm>
                    <a:off x="453" y="863"/>
                    <a:ext cx="482"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18233" name="Group 25"/>
                <p:cNvGrpSpPr>
                  <a:grpSpLocks/>
                </p:cNvGrpSpPr>
                <p:nvPr/>
              </p:nvGrpSpPr>
              <p:grpSpPr bwMode="auto">
                <a:xfrm>
                  <a:off x="0" y="1352"/>
                  <a:ext cx="453" cy="489"/>
                  <a:chOff x="0" y="1352"/>
                  <a:chExt cx="453" cy="489"/>
                </a:xfrm>
              </p:grpSpPr>
              <p:sp>
                <p:nvSpPr>
                  <p:cNvPr id="1118234" name="Rectangle 26"/>
                  <p:cNvSpPr>
                    <a:spLocks noChangeArrowheads="1"/>
                  </p:cNvSpPr>
                  <p:nvPr/>
                </p:nvSpPr>
                <p:spPr bwMode="auto">
                  <a:xfrm>
                    <a:off x="43" y="1352"/>
                    <a:ext cx="367"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a:latin typeface="Arial Unicode MS" pitchFamily="34" charset="-128"/>
                        <a:ea typeface="Arial Unicode MS" pitchFamily="34" charset="-128"/>
                      </a:rPr>
                      <a:t>3</a:t>
                    </a:r>
                  </a:p>
                  <a:p>
                    <a:pPr algn="ctr"/>
                    <a:endParaRPr lang="en-US" altLang="en-US" sz="2400" b="0">
                      <a:latin typeface="Times New Roman" panose="02020603050405020304" pitchFamily="18" charset="0"/>
                    </a:endParaRPr>
                  </a:p>
                </p:txBody>
              </p:sp>
              <p:sp>
                <p:nvSpPr>
                  <p:cNvPr id="1118235" name="Rectangle 27"/>
                  <p:cNvSpPr>
                    <a:spLocks noChangeArrowheads="1"/>
                  </p:cNvSpPr>
                  <p:nvPr/>
                </p:nvSpPr>
                <p:spPr bwMode="auto">
                  <a:xfrm>
                    <a:off x="0" y="1352"/>
                    <a:ext cx="453"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18236" name="Group 28"/>
                <p:cNvGrpSpPr>
                  <a:grpSpLocks/>
                </p:cNvGrpSpPr>
                <p:nvPr/>
              </p:nvGrpSpPr>
              <p:grpSpPr bwMode="auto">
                <a:xfrm>
                  <a:off x="453" y="1352"/>
                  <a:ext cx="482" cy="489"/>
                  <a:chOff x="453" y="1352"/>
                  <a:chExt cx="482" cy="489"/>
                </a:xfrm>
              </p:grpSpPr>
              <p:sp>
                <p:nvSpPr>
                  <p:cNvPr id="1118237" name="Rectangle 29"/>
                  <p:cNvSpPr>
                    <a:spLocks noChangeArrowheads="1"/>
                  </p:cNvSpPr>
                  <p:nvPr/>
                </p:nvSpPr>
                <p:spPr bwMode="auto">
                  <a:xfrm>
                    <a:off x="496" y="1352"/>
                    <a:ext cx="396"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p(x=3)</a:t>
                    </a:r>
                    <a:r>
                      <a:rPr lang="en-US" altLang="en-US" sz="2400" b="0">
                        <a:latin typeface="Arial Unicode MS" pitchFamily="34" charset="-128"/>
                        <a:ea typeface="Arial Unicode MS" pitchFamily="34" charset="-128"/>
                      </a:rPr>
                      <a:t>=1/6</a:t>
                    </a:r>
                  </a:p>
                  <a:p>
                    <a:pPr algn="ctr"/>
                    <a:endParaRPr lang="en-US" altLang="en-US" sz="2400" b="0">
                      <a:latin typeface="Times New Roman" panose="02020603050405020304" pitchFamily="18" charset="0"/>
                    </a:endParaRPr>
                  </a:p>
                </p:txBody>
              </p:sp>
              <p:sp>
                <p:nvSpPr>
                  <p:cNvPr id="1118238" name="Rectangle 30"/>
                  <p:cNvSpPr>
                    <a:spLocks noChangeArrowheads="1"/>
                  </p:cNvSpPr>
                  <p:nvPr/>
                </p:nvSpPr>
                <p:spPr bwMode="auto">
                  <a:xfrm>
                    <a:off x="453" y="1352"/>
                    <a:ext cx="482"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18239" name="Group 31"/>
                <p:cNvGrpSpPr>
                  <a:grpSpLocks/>
                </p:cNvGrpSpPr>
                <p:nvPr/>
              </p:nvGrpSpPr>
              <p:grpSpPr bwMode="auto">
                <a:xfrm>
                  <a:off x="0" y="1841"/>
                  <a:ext cx="453" cy="489"/>
                  <a:chOff x="0" y="1841"/>
                  <a:chExt cx="453" cy="489"/>
                </a:xfrm>
              </p:grpSpPr>
              <p:sp>
                <p:nvSpPr>
                  <p:cNvPr id="1118240" name="Rectangle 32"/>
                  <p:cNvSpPr>
                    <a:spLocks noChangeArrowheads="1"/>
                  </p:cNvSpPr>
                  <p:nvPr/>
                </p:nvSpPr>
                <p:spPr bwMode="auto">
                  <a:xfrm>
                    <a:off x="43" y="1841"/>
                    <a:ext cx="367"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a:latin typeface="Arial Unicode MS" pitchFamily="34" charset="-128"/>
                        <a:ea typeface="Arial Unicode MS" pitchFamily="34" charset="-128"/>
                      </a:rPr>
                      <a:t>4</a:t>
                    </a:r>
                  </a:p>
                  <a:p>
                    <a:pPr algn="ctr"/>
                    <a:endParaRPr lang="en-US" altLang="en-US" sz="2400" b="0">
                      <a:latin typeface="Times New Roman" panose="02020603050405020304" pitchFamily="18" charset="0"/>
                    </a:endParaRPr>
                  </a:p>
                </p:txBody>
              </p:sp>
              <p:sp>
                <p:nvSpPr>
                  <p:cNvPr id="1118241" name="Rectangle 33"/>
                  <p:cNvSpPr>
                    <a:spLocks noChangeArrowheads="1"/>
                  </p:cNvSpPr>
                  <p:nvPr/>
                </p:nvSpPr>
                <p:spPr bwMode="auto">
                  <a:xfrm>
                    <a:off x="0" y="1841"/>
                    <a:ext cx="453"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18242" name="Group 34"/>
                <p:cNvGrpSpPr>
                  <a:grpSpLocks/>
                </p:cNvGrpSpPr>
                <p:nvPr/>
              </p:nvGrpSpPr>
              <p:grpSpPr bwMode="auto">
                <a:xfrm>
                  <a:off x="453" y="1841"/>
                  <a:ext cx="482" cy="489"/>
                  <a:chOff x="453" y="1841"/>
                  <a:chExt cx="482" cy="489"/>
                </a:xfrm>
              </p:grpSpPr>
              <p:sp>
                <p:nvSpPr>
                  <p:cNvPr id="1118243" name="Rectangle 35"/>
                  <p:cNvSpPr>
                    <a:spLocks noChangeArrowheads="1"/>
                  </p:cNvSpPr>
                  <p:nvPr/>
                </p:nvSpPr>
                <p:spPr bwMode="auto">
                  <a:xfrm>
                    <a:off x="496" y="1841"/>
                    <a:ext cx="396"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p(x=4)</a:t>
                    </a:r>
                    <a:r>
                      <a:rPr lang="en-US" altLang="en-US" sz="2400" b="0">
                        <a:latin typeface="Arial Unicode MS" pitchFamily="34" charset="-128"/>
                        <a:ea typeface="Arial Unicode MS" pitchFamily="34" charset="-128"/>
                      </a:rPr>
                      <a:t>=1/6</a:t>
                    </a:r>
                  </a:p>
                  <a:p>
                    <a:pPr algn="ctr"/>
                    <a:endParaRPr lang="en-US" altLang="en-US" sz="2400" b="0">
                      <a:latin typeface="Times New Roman" panose="02020603050405020304" pitchFamily="18" charset="0"/>
                    </a:endParaRPr>
                  </a:p>
                </p:txBody>
              </p:sp>
              <p:sp>
                <p:nvSpPr>
                  <p:cNvPr id="1118244" name="Rectangle 36"/>
                  <p:cNvSpPr>
                    <a:spLocks noChangeArrowheads="1"/>
                  </p:cNvSpPr>
                  <p:nvPr/>
                </p:nvSpPr>
                <p:spPr bwMode="auto">
                  <a:xfrm>
                    <a:off x="453" y="1841"/>
                    <a:ext cx="482"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18245" name="Group 37"/>
                <p:cNvGrpSpPr>
                  <a:grpSpLocks/>
                </p:cNvGrpSpPr>
                <p:nvPr/>
              </p:nvGrpSpPr>
              <p:grpSpPr bwMode="auto">
                <a:xfrm>
                  <a:off x="0" y="2330"/>
                  <a:ext cx="453" cy="489"/>
                  <a:chOff x="0" y="2330"/>
                  <a:chExt cx="453" cy="489"/>
                </a:xfrm>
              </p:grpSpPr>
              <p:sp>
                <p:nvSpPr>
                  <p:cNvPr id="1118246" name="Rectangle 38"/>
                  <p:cNvSpPr>
                    <a:spLocks noChangeArrowheads="1"/>
                  </p:cNvSpPr>
                  <p:nvPr/>
                </p:nvSpPr>
                <p:spPr bwMode="auto">
                  <a:xfrm>
                    <a:off x="43" y="2330"/>
                    <a:ext cx="367"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a:latin typeface="Arial Unicode MS" pitchFamily="34" charset="-128"/>
                        <a:ea typeface="Arial Unicode MS" pitchFamily="34" charset="-128"/>
                      </a:rPr>
                      <a:t>5</a:t>
                    </a:r>
                  </a:p>
                  <a:p>
                    <a:pPr algn="ctr"/>
                    <a:endParaRPr lang="en-US" altLang="en-US" sz="2400" b="0">
                      <a:latin typeface="Times New Roman" panose="02020603050405020304" pitchFamily="18" charset="0"/>
                    </a:endParaRPr>
                  </a:p>
                </p:txBody>
              </p:sp>
              <p:sp>
                <p:nvSpPr>
                  <p:cNvPr id="1118247" name="Rectangle 39"/>
                  <p:cNvSpPr>
                    <a:spLocks noChangeArrowheads="1"/>
                  </p:cNvSpPr>
                  <p:nvPr/>
                </p:nvSpPr>
                <p:spPr bwMode="auto">
                  <a:xfrm>
                    <a:off x="0" y="2330"/>
                    <a:ext cx="453"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18248" name="Group 40"/>
                <p:cNvGrpSpPr>
                  <a:grpSpLocks/>
                </p:cNvGrpSpPr>
                <p:nvPr/>
              </p:nvGrpSpPr>
              <p:grpSpPr bwMode="auto">
                <a:xfrm>
                  <a:off x="453" y="2330"/>
                  <a:ext cx="482" cy="489"/>
                  <a:chOff x="453" y="2330"/>
                  <a:chExt cx="482" cy="489"/>
                </a:xfrm>
              </p:grpSpPr>
              <p:sp>
                <p:nvSpPr>
                  <p:cNvPr id="1118249" name="Rectangle 41"/>
                  <p:cNvSpPr>
                    <a:spLocks noChangeArrowheads="1"/>
                  </p:cNvSpPr>
                  <p:nvPr/>
                </p:nvSpPr>
                <p:spPr bwMode="auto">
                  <a:xfrm>
                    <a:off x="496" y="2330"/>
                    <a:ext cx="396"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p(x=5)</a:t>
                    </a:r>
                    <a:r>
                      <a:rPr lang="en-US" altLang="en-US" sz="2400" b="0">
                        <a:latin typeface="Arial Unicode MS" pitchFamily="34" charset="-128"/>
                        <a:ea typeface="Arial Unicode MS" pitchFamily="34" charset="-128"/>
                      </a:rPr>
                      <a:t>=1/6</a:t>
                    </a:r>
                  </a:p>
                  <a:p>
                    <a:pPr algn="ctr"/>
                    <a:endParaRPr lang="en-US" altLang="en-US" sz="2400" b="0">
                      <a:latin typeface="Times New Roman" panose="02020603050405020304" pitchFamily="18" charset="0"/>
                    </a:endParaRPr>
                  </a:p>
                </p:txBody>
              </p:sp>
              <p:sp>
                <p:nvSpPr>
                  <p:cNvPr id="1118250" name="Rectangle 42"/>
                  <p:cNvSpPr>
                    <a:spLocks noChangeArrowheads="1"/>
                  </p:cNvSpPr>
                  <p:nvPr/>
                </p:nvSpPr>
                <p:spPr bwMode="auto">
                  <a:xfrm>
                    <a:off x="453" y="2330"/>
                    <a:ext cx="482"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18251" name="Group 43"/>
                <p:cNvGrpSpPr>
                  <a:grpSpLocks/>
                </p:cNvGrpSpPr>
                <p:nvPr/>
              </p:nvGrpSpPr>
              <p:grpSpPr bwMode="auto">
                <a:xfrm>
                  <a:off x="0" y="2819"/>
                  <a:ext cx="453" cy="489"/>
                  <a:chOff x="0" y="2819"/>
                  <a:chExt cx="453" cy="489"/>
                </a:xfrm>
              </p:grpSpPr>
              <p:sp>
                <p:nvSpPr>
                  <p:cNvPr id="1118252" name="Rectangle 44"/>
                  <p:cNvSpPr>
                    <a:spLocks noChangeArrowheads="1"/>
                  </p:cNvSpPr>
                  <p:nvPr/>
                </p:nvSpPr>
                <p:spPr bwMode="auto">
                  <a:xfrm>
                    <a:off x="43" y="2819"/>
                    <a:ext cx="367"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a:latin typeface="Arial Unicode MS" pitchFamily="34" charset="-128"/>
                        <a:ea typeface="Arial Unicode MS" pitchFamily="34" charset="-128"/>
                      </a:rPr>
                      <a:t>6</a:t>
                    </a:r>
                  </a:p>
                  <a:p>
                    <a:pPr algn="ctr"/>
                    <a:endParaRPr lang="en-US" altLang="en-US" sz="2400" b="0">
                      <a:latin typeface="Times New Roman" panose="02020603050405020304" pitchFamily="18" charset="0"/>
                    </a:endParaRPr>
                  </a:p>
                </p:txBody>
              </p:sp>
              <p:sp>
                <p:nvSpPr>
                  <p:cNvPr id="1118253" name="Rectangle 45"/>
                  <p:cNvSpPr>
                    <a:spLocks noChangeArrowheads="1"/>
                  </p:cNvSpPr>
                  <p:nvPr/>
                </p:nvSpPr>
                <p:spPr bwMode="auto">
                  <a:xfrm>
                    <a:off x="0" y="2819"/>
                    <a:ext cx="453"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18254" name="Group 46"/>
                <p:cNvGrpSpPr>
                  <a:grpSpLocks/>
                </p:cNvGrpSpPr>
                <p:nvPr/>
              </p:nvGrpSpPr>
              <p:grpSpPr bwMode="auto">
                <a:xfrm>
                  <a:off x="453" y="2819"/>
                  <a:ext cx="482" cy="489"/>
                  <a:chOff x="453" y="2819"/>
                  <a:chExt cx="482" cy="489"/>
                </a:xfrm>
              </p:grpSpPr>
              <p:sp>
                <p:nvSpPr>
                  <p:cNvPr id="1118255" name="Rectangle 47"/>
                  <p:cNvSpPr>
                    <a:spLocks noChangeArrowheads="1"/>
                  </p:cNvSpPr>
                  <p:nvPr/>
                </p:nvSpPr>
                <p:spPr bwMode="auto">
                  <a:xfrm>
                    <a:off x="496" y="2819"/>
                    <a:ext cx="396"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u="sng">
                        <a:latin typeface="Arial Unicode MS" pitchFamily="34" charset="-128"/>
                        <a:ea typeface="Arial Unicode MS" pitchFamily="34" charset="-128"/>
                      </a:rPr>
                      <a:t>p(x=6)</a:t>
                    </a:r>
                    <a:r>
                      <a:rPr lang="en-US" altLang="en-US" sz="2400" b="0" u="sng">
                        <a:latin typeface="Arial Unicode MS" pitchFamily="34" charset="-128"/>
                        <a:ea typeface="Arial Unicode MS" pitchFamily="34" charset="-128"/>
                      </a:rPr>
                      <a:t>=1/6</a:t>
                    </a:r>
                    <a:endParaRPr lang="en-US" altLang="en-US" sz="2400" b="0">
                      <a:latin typeface="Arial Unicode MS" pitchFamily="34" charset="-128"/>
                      <a:ea typeface="Arial Unicode MS" pitchFamily="34" charset="-128"/>
                    </a:endParaRPr>
                  </a:p>
                  <a:p>
                    <a:pPr algn="ctr"/>
                    <a:endParaRPr lang="en-US" altLang="en-US" sz="2400" b="0">
                      <a:latin typeface="Times New Roman" panose="02020603050405020304" pitchFamily="18" charset="0"/>
                    </a:endParaRPr>
                  </a:p>
                </p:txBody>
              </p:sp>
              <p:sp>
                <p:nvSpPr>
                  <p:cNvPr id="1118256" name="Rectangle 48"/>
                  <p:cNvSpPr>
                    <a:spLocks noChangeArrowheads="1"/>
                  </p:cNvSpPr>
                  <p:nvPr/>
                </p:nvSpPr>
                <p:spPr bwMode="auto">
                  <a:xfrm>
                    <a:off x="453" y="2819"/>
                    <a:ext cx="482"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sp>
            <p:nvSpPr>
              <p:cNvPr id="1118257" name="Rectangle 49"/>
              <p:cNvSpPr>
                <a:spLocks noChangeArrowheads="1"/>
              </p:cNvSpPr>
              <p:nvPr/>
            </p:nvSpPr>
            <p:spPr bwMode="auto">
              <a:xfrm>
                <a:off x="-3" y="-3"/>
                <a:ext cx="941" cy="3314"/>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sp>
          <p:nvSpPr>
            <p:cNvPr id="1118258" name="Text Box 50"/>
            <p:cNvSpPr txBox="1">
              <a:spLocks noChangeArrowheads="1"/>
            </p:cNvSpPr>
            <p:nvPr/>
          </p:nvSpPr>
          <p:spPr bwMode="auto">
            <a:xfrm>
              <a:off x="3112" y="4183"/>
              <a:ext cx="576" cy="2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tIns="0"/>
            <a:lstStyle/>
            <a:p>
              <a:r>
                <a:rPr lang="en-US" altLang="en-US" sz="2400" b="0" dirty="0">
                  <a:solidFill>
                    <a:srgbClr val="000000"/>
                  </a:solidFill>
                  <a:latin typeface="Times New Roman" panose="02020603050405020304" pitchFamily="18" charset="0"/>
                </a:rPr>
                <a:t>1.0</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258" name="Rectangle 2"/>
          <p:cNvSpPr>
            <a:spLocks noGrp="1" noChangeArrowheads="1"/>
          </p:cNvSpPr>
          <p:nvPr>
            <p:ph type="title"/>
          </p:nvPr>
        </p:nvSpPr>
        <p:spPr/>
        <p:txBody>
          <a:bodyPr>
            <a:normAutofit fontScale="90000"/>
          </a:bodyPr>
          <a:lstStyle/>
          <a:p>
            <a:r>
              <a:rPr lang="en-US" altLang="en-US"/>
              <a:t>Cumulative distribution function (CDF)</a:t>
            </a:r>
          </a:p>
        </p:txBody>
      </p:sp>
      <p:grpSp>
        <p:nvGrpSpPr>
          <p:cNvPr id="1120259" name="Group 3"/>
          <p:cNvGrpSpPr>
            <a:grpSpLocks/>
          </p:cNvGrpSpPr>
          <p:nvPr/>
        </p:nvGrpSpPr>
        <p:grpSpPr bwMode="auto">
          <a:xfrm>
            <a:off x="1295400" y="1219200"/>
            <a:ext cx="6096000" cy="2840038"/>
            <a:chOff x="1008" y="1702"/>
            <a:chExt cx="3840" cy="1789"/>
          </a:xfrm>
        </p:grpSpPr>
        <p:grpSp>
          <p:nvGrpSpPr>
            <p:cNvPr id="1120260" name="Group 4"/>
            <p:cNvGrpSpPr>
              <a:grpSpLocks/>
            </p:cNvGrpSpPr>
            <p:nvPr/>
          </p:nvGrpSpPr>
          <p:grpSpPr bwMode="auto">
            <a:xfrm>
              <a:off x="2738" y="1885"/>
              <a:ext cx="1448" cy="1171"/>
              <a:chOff x="2450" y="1933"/>
              <a:chExt cx="1448" cy="1171"/>
            </a:xfrm>
          </p:grpSpPr>
          <p:sp>
            <p:nvSpPr>
              <p:cNvPr id="1120261" name="Rectangle 5"/>
              <p:cNvSpPr>
                <a:spLocks noChangeArrowheads="1"/>
              </p:cNvSpPr>
              <p:nvPr/>
            </p:nvSpPr>
            <p:spPr bwMode="auto">
              <a:xfrm>
                <a:off x="2450" y="2960"/>
                <a:ext cx="241" cy="141"/>
              </a:xfrm>
              <a:prstGeom prst="rect">
                <a:avLst/>
              </a:prstGeom>
              <a:solidFill>
                <a:schemeClr val="accent1"/>
              </a:solidFill>
              <a:ln w="9525">
                <a:solidFill>
                  <a:schemeClr val="tx1"/>
                </a:solidFill>
                <a:miter lim="800000"/>
                <a:headEnd/>
                <a:tailEnd/>
              </a:ln>
            </p:spPr>
            <p:txBody>
              <a:bodyPr/>
              <a:lstStyle/>
              <a:p>
                <a:endParaRPr lang="en-US"/>
              </a:p>
            </p:txBody>
          </p:sp>
          <p:sp>
            <p:nvSpPr>
              <p:cNvPr id="1120262" name="Rectangle 6"/>
              <p:cNvSpPr>
                <a:spLocks noChangeArrowheads="1"/>
              </p:cNvSpPr>
              <p:nvPr/>
            </p:nvSpPr>
            <p:spPr bwMode="auto">
              <a:xfrm>
                <a:off x="2691" y="2755"/>
                <a:ext cx="241" cy="346"/>
              </a:xfrm>
              <a:prstGeom prst="rect">
                <a:avLst/>
              </a:prstGeom>
              <a:solidFill>
                <a:schemeClr val="accent1"/>
              </a:solidFill>
              <a:ln w="9525">
                <a:solidFill>
                  <a:schemeClr val="tx1"/>
                </a:solidFill>
                <a:miter lim="800000"/>
                <a:headEnd/>
                <a:tailEnd/>
              </a:ln>
            </p:spPr>
            <p:txBody>
              <a:bodyPr/>
              <a:lstStyle/>
              <a:p>
                <a:endParaRPr lang="en-US"/>
              </a:p>
            </p:txBody>
          </p:sp>
          <p:sp>
            <p:nvSpPr>
              <p:cNvPr id="1120263" name="Rectangle 7"/>
              <p:cNvSpPr>
                <a:spLocks noChangeArrowheads="1"/>
              </p:cNvSpPr>
              <p:nvPr/>
            </p:nvSpPr>
            <p:spPr bwMode="auto">
              <a:xfrm>
                <a:off x="2932" y="2550"/>
                <a:ext cx="242" cy="554"/>
              </a:xfrm>
              <a:prstGeom prst="rect">
                <a:avLst/>
              </a:prstGeom>
              <a:solidFill>
                <a:schemeClr val="accent1"/>
              </a:solidFill>
              <a:ln w="9525">
                <a:solidFill>
                  <a:schemeClr val="tx1"/>
                </a:solidFill>
                <a:miter lim="800000"/>
                <a:headEnd/>
                <a:tailEnd/>
              </a:ln>
            </p:spPr>
            <p:txBody>
              <a:bodyPr/>
              <a:lstStyle/>
              <a:p>
                <a:endParaRPr lang="en-US"/>
              </a:p>
            </p:txBody>
          </p:sp>
          <p:sp>
            <p:nvSpPr>
              <p:cNvPr id="1120264" name="Rectangle 8"/>
              <p:cNvSpPr>
                <a:spLocks noChangeArrowheads="1"/>
              </p:cNvSpPr>
              <p:nvPr/>
            </p:nvSpPr>
            <p:spPr bwMode="auto">
              <a:xfrm>
                <a:off x="3174" y="2349"/>
                <a:ext cx="323" cy="752"/>
              </a:xfrm>
              <a:prstGeom prst="rect">
                <a:avLst/>
              </a:prstGeom>
              <a:solidFill>
                <a:schemeClr val="accent1"/>
              </a:solidFill>
              <a:ln w="9525">
                <a:solidFill>
                  <a:schemeClr val="tx1"/>
                </a:solidFill>
                <a:miter lim="800000"/>
                <a:headEnd/>
                <a:tailEnd/>
              </a:ln>
            </p:spPr>
            <p:txBody>
              <a:bodyPr/>
              <a:lstStyle/>
              <a:p>
                <a:endParaRPr lang="en-US"/>
              </a:p>
            </p:txBody>
          </p:sp>
          <p:sp>
            <p:nvSpPr>
              <p:cNvPr id="1120265" name="Rectangle 9"/>
              <p:cNvSpPr>
                <a:spLocks noChangeArrowheads="1"/>
              </p:cNvSpPr>
              <p:nvPr/>
            </p:nvSpPr>
            <p:spPr bwMode="auto">
              <a:xfrm>
                <a:off x="3415" y="2139"/>
                <a:ext cx="242" cy="962"/>
              </a:xfrm>
              <a:prstGeom prst="rect">
                <a:avLst/>
              </a:prstGeom>
              <a:solidFill>
                <a:schemeClr val="accent1"/>
              </a:solidFill>
              <a:ln w="9525">
                <a:solidFill>
                  <a:schemeClr val="tx1"/>
                </a:solidFill>
                <a:miter lim="800000"/>
                <a:headEnd/>
                <a:tailEnd/>
              </a:ln>
            </p:spPr>
            <p:txBody>
              <a:bodyPr/>
              <a:lstStyle/>
              <a:p>
                <a:endParaRPr lang="en-US"/>
              </a:p>
            </p:txBody>
          </p:sp>
          <p:sp>
            <p:nvSpPr>
              <p:cNvPr id="1120266" name="Rectangle 10"/>
              <p:cNvSpPr>
                <a:spLocks noChangeArrowheads="1"/>
              </p:cNvSpPr>
              <p:nvPr/>
            </p:nvSpPr>
            <p:spPr bwMode="auto">
              <a:xfrm>
                <a:off x="3657" y="1933"/>
                <a:ext cx="241" cy="1168"/>
              </a:xfrm>
              <a:prstGeom prst="rect">
                <a:avLst/>
              </a:prstGeom>
              <a:solidFill>
                <a:schemeClr val="accent1"/>
              </a:solidFill>
              <a:ln w="9525">
                <a:solidFill>
                  <a:schemeClr val="tx1"/>
                </a:solidFill>
                <a:miter lim="800000"/>
                <a:headEnd/>
                <a:tailEnd/>
              </a:ln>
            </p:spPr>
            <p:txBody>
              <a:bodyPr/>
              <a:lstStyle/>
              <a:p>
                <a:endParaRPr lang="en-US"/>
              </a:p>
            </p:txBody>
          </p:sp>
        </p:grpSp>
        <p:grpSp>
          <p:nvGrpSpPr>
            <p:cNvPr id="1120267" name="Group 11"/>
            <p:cNvGrpSpPr>
              <a:grpSpLocks/>
            </p:cNvGrpSpPr>
            <p:nvPr/>
          </p:nvGrpSpPr>
          <p:grpSpPr bwMode="auto">
            <a:xfrm>
              <a:off x="1008" y="1702"/>
              <a:ext cx="3840" cy="1789"/>
              <a:chOff x="1008" y="1702"/>
              <a:chExt cx="3840" cy="1789"/>
            </a:xfrm>
          </p:grpSpPr>
          <p:grpSp>
            <p:nvGrpSpPr>
              <p:cNvPr id="1120268" name="Group 12"/>
              <p:cNvGrpSpPr>
                <a:grpSpLocks/>
              </p:cNvGrpSpPr>
              <p:nvPr/>
            </p:nvGrpSpPr>
            <p:grpSpPr bwMode="auto">
              <a:xfrm>
                <a:off x="1008" y="1702"/>
                <a:ext cx="3840" cy="1789"/>
                <a:chOff x="1008" y="1702"/>
                <a:chExt cx="3840" cy="1789"/>
              </a:xfrm>
            </p:grpSpPr>
            <p:sp>
              <p:nvSpPr>
                <p:cNvPr id="1120269" name="Line 13"/>
                <p:cNvSpPr>
                  <a:spLocks noChangeShapeType="1"/>
                </p:cNvSpPr>
                <p:nvPr/>
              </p:nvSpPr>
              <p:spPr bwMode="auto">
                <a:xfrm>
                  <a:off x="2617" y="2912"/>
                  <a:ext cx="1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20270" name="Group 14"/>
                <p:cNvGrpSpPr>
                  <a:grpSpLocks/>
                </p:cNvGrpSpPr>
                <p:nvPr/>
              </p:nvGrpSpPr>
              <p:grpSpPr bwMode="auto">
                <a:xfrm>
                  <a:off x="1008" y="1702"/>
                  <a:ext cx="3840" cy="1789"/>
                  <a:chOff x="1008" y="1702"/>
                  <a:chExt cx="3840" cy="1789"/>
                </a:xfrm>
              </p:grpSpPr>
              <p:sp>
                <p:nvSpPr>
                  <p:cNvPr id="1120271" name="Line 15"/>
                  <p:cNvSpPr>
                    <a:spLocks noChangeShapeType="1"/>
                  </p:cNvSpPr>
                  <p:nvPr/>
                </p:nvSpPr>
                <p:spPr bwMode="auto">
                  <a:xfrm>
                    <a:off x="2736" y="1872"/>
                    <a:ext cx="0" cy="161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0272" name="Line 16"/>
                  <p:cNvSpPr>
                    <a:spLocks noChangeShapeType="1"/>
                  </p:cNvSpPr>
                  <p:nvPr/>
                </p:nvSpPr>
                <p:spPr bwMode="auto">
                  <a:xfrm>
                    <a:off x="1008" y="3058"/>
                    <a:ext cx="347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0273" name="Text Box 17"/>
                  <p:cNvSpPr txBox="1">
                    <a:spLocks noChangeArrowheads="1"/>
                  </p:cNvSpPr>
                  <p:nvPr/>
                </p:nvSpPr>
                <p:spPr bwMode="auto">
                  <a:xfrm>
                    <a:off x="4509" y="3080"/>
                    <a:ext cx="339"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ltLang="en-US" sz="2000" i="1">
                        <a:latin typeface="Times New Roman" panose="02020603050405020304" pitchFamily="18" charset="0"/>
                      </a:rPr>
                      <a:t>x</a:t>
                    </a:r>
                  </a:p>
                </p:txBody>
              </p:sp>
              <p:sp>
                <p:nvSpPr>
                  <p:cNvPr id="1120274" name="Text Box 18"/>
                  <p:cNvSpPr txBox="1">
                    <a:spLocks noChangeArrowheads="1"/>
                  </p:cNvSpPr>
                  <p:nvPr/>
                </p:nvSpPr>
                <p:spPr bwMode="auto">
                  <a:xfrm>
                    <a:off x="2979" y="1702"/>
                    <a:ext cx="571"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ltLang="en-US" sz="2000" i="1">
                        <a:latin typeface="Times New Roman" panose="02020603050405020304" pitchFamily="18" charset="0"/>
                      </a:rPr>
                      <a:t>P(x)</a:t>
                    </a:r>
                    <a:endParaRPr lang="en-US" altLang="en-US" sz="2000">
                      <a:latin typeface="Times New Roman" panose="02020603050405020304" pitchFamily="18" charset="0"/>
                    </a:endParaRPr>
                  </a:p>
                </p:txBody>
              </p:sp>
              <p:sp>
                <p:nvSpPr>
                  <p:cNvPr id="1120275" name="Text Box 19"/>
                  <p:cNvSpPr txBox="1">
                    <a:spLocks noChangeArrowheads="1"/>
                  </p:cNvSpPr>
                  <p:nvPr/>
                </p:nvSpPr>
                <p:spPr bwMode="auto">
                  <a:xfrm>
                    <a:off x="2352" y="2832"/>
                    <a:ext cx="25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r>
                      <a:rPr lang="en-US" altLang="en-US" sz="2000">
                        <a:latin typeface="Times New Roman" panose="02020603050405020304" pitchFamily="18" charset="0"/>
                      </a:rPr>
                      <a:t>1/6</a:t>
                    </a:r>
                  </a:p>
                </p:txBody>
              </p:sp>
              <p:sp>
                <p:nvSpPr>
                  <p:cNvPr id="1120276" name="Text Box 20"/>
                  <p:cNvSpPr txBox="1">
                    <a:spLocks noChangeArrowheads="1"/>
                  </p:cNvSpPr>
                  <p:nvPr/>
                </p:nvSpPr>
                <p:spPr bwMode="auto">
                  <a:xfrm>
                    <a:off x="2979" y="3140"/>
                    <a:ext cx="9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r>
                      <a:rPr lang="en-US" altLang="en-US" sz="2000">
                        <a:latin typeface="Times New Roman" panose="02020603050405020304" pitchFamily="18" charset="0"/>
                      </a:rPr>
                      <a:t>1</a:t>
                    </a:r>
                  </a:p>
                </p:txBody>
              </p:sp>
              <p:sp>
                <p:nvSpPr>
                  <p:cNvPr id="1120277" name="Text Box 21"/>
                  <p:cNvSpPr txBox="1">
                    <a:spLocks noChangeArrowheads="1"/>
                  </p:cNvSpPr>
                  <p:nvPr/>
                </p:nvSpPr>
                <p:spPr bwMode="auto">
                  <a:xfrm>
                    <a:off x="3703" y="3140"/>
                    <a:ext cx="88"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r>
                      <a:rPr lang="en-US" altLang="en-US" sz="2000">
                        <a:latin typeface="Times New Roman" panose="02020603050405020304" pitchFamily="18" charset="0"/>
                      </a:rPr>
                      <a:t>4</a:t>
                    </a:r>
                  </a:p>
                </p:txBody>
              </p:sp>
              <p:sp>
                <p:nvSpPr>
                  <p:cNvPr id="1120278" name="Text Box 22"/>
                  <p:cNvSpPr txBox="1">
                    <a:spLocks noChangeArrowheads="1"/>
                  </p:cNvSpPr>
                  <p:nvPr/>
                </p:nvSpPr>
                <p:spPr bwMode="auto">
                  <a:xfrm>
                    <a:off x="3945" y="3140"/>
                    <a:ext cx="97"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r>
                      <a:rPr lang="en-US" altLang="en-US" sz="2000">
                        <a:latin typeface="Times New Roman" panose="02020603050405020304" pitchFamily="18" charset="0"/>
                      </a:rPr>
                      <a:t>5</a:t>
                    </a:r>
                  </a:p>
                </p:txBody>
              </p:sp>
              <p:sp>
                <p:nvSpPr>
                  <p:cNvPr id="1120279" name="Text Box 23"/>
                  <p:cNvSpPr txBox="1">
                    <a:spLocks noChangeArrowheads="1"/>
                  </p:cNvSpPr>
                  <p:nvPr/>
                </p:nvSpPr>
                <p:spPr bwMode="auto">
                  <a:xfrm>
                    <a:off x="4186" y="3140"/>
                    <a:ext cx="12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r>
                      <a:rPr lang="en-US" altLang="en-US" sz="2000">
                        <a:latin typeface="Times New Roman" panose="02020603050405020304" pitchFamily="18" charset="0"/>
                      </a:rPr>
                      <a:t>6</a:t>
                    </a:r>
                  </a:p>
                </p:txBody>
              </p:sp>
              <p:sp>
                <p:nvSpPr>
                  <p:cNvPr id="1120280" name="Text Box 24"/>
                  <p:cNvSpPr txBox="1">
                    <a:spLocks noChangeArrowheads="1"/>
                  </p:cNvSpPr>
                  <p:nvPr/>
                </p:nvSpPr>
                <p:spPr bwMode="auto">
                  <a:xfrm>
                    <a:off x="3220" y="3140"/>
                    <a:ext cx="107"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r>
                      <a:rPr lang="en-US" altLang="en-US" sz="2000">
                        <a:latin typeface="Times New Roman" panose="02020603050405020304" pitchFamily="18" charset="0"/>
                      </a:rPr>
                      <a:t>2</a:t>
                    </a:r>
                  </a:p>
                </p:txBody>
              </p:sp>
              <p:sp>
                <p:nvSpPr>
                  <p:cNvPr id="1120281" name="Text Box 25"/>
                  <p:cNvSpPr txBox="1">
                    <a:spLocks noChangeArrowheads="1"/>
                  </p:cNvSpPr>
                  <p:nvPr/>
                </p:nvSpPr>
                <p:spPr bwMode="auto">
                  <a:xfrm>
                    <a:off x="3462" y="3140"/>
                    <a:ext cx="106"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r>
                      <a:rPr lang="en-US" altLang="en-US" sz="2000">
                        <a:latin typeface="Times New Roman" panose="02020603050405020304" pitchFamily="18" charset="0"/>
                      </a:rPr>
                      <a:t>3</a:t>
                    </a:r>
                  </a:p>
                </p:txBody>
              </p:sp>
              <p:sp>
                <p:nvSpPr>
                  <p:cNvPr id="1120282" name="Line 26"/>
                  <p:cNvSpPr>
                    <a:spLocks noChangeShapeType="1"/>
                  </p:cNvSpPr>
                  <p:nvPr/>
                </p:nvSpPr>
                <p:spPr bwMode="auto">
                  <a:xfrm>
                    <a:off x="2617" y="2091"/>
                    <a:ext cx="1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0283" name="Line 27"/>
                  <p:cNvSpPr>
                    <a:spLocks noChangeShapeType="1"/>
                  </p:cNvSpPr>
                  <p:nvPr/>
                </p:nvSpPr>
                <p:spPr bwMode="auto">
                  <a:xfrm>
                    <a:off x="2617" y="2707"/>
                    <a:ext cx="1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0284" name="Line 28"/>
                  <p:cNvSpPr>
                    <a:spLocks noChangeShapeType="1"/>
                  </p:cNvSpPr>
                  <p:nvPr/>
                </p:nvSpPr>
                <p:spPr bwMode="auto">
                  <a:xfrm>
                    <a:off x="2617" y="2296"/>
                    <a:ext cx="1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0285" name="Line 29"/>
                  <p:cNvSpPr>
                    <a:spLocks noChangeShapeType="1"/>
                  </p:cNvSpPr>
                  <p:nvPr/>
                </p:nvSpPr>
                <p:spPr bwMode="auto">
                  <a:xfrm>
                    <a:off x="2617" y="1885"/>
                    <a:ext cx="1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0286" name="Line 30"/>
                  <p:cNvSpPr>
                    <a:spLocks noChangeShapeType="1"/>
                  </p:cNvSpPr>
                  <p:nvPr/>
                </p:nvSpPr>
                <p:spPr bwMode="auto">
                  <a:xfrm>
                    <a:off x="2617" y="2502"/>
                    <a:ext cx="1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120287" name="Text Box 31"/>
              <p:cNvSpPr txBox="1">
                <a:spLocks noChangeArrowheads="1"/>
              </p:cNvSpPr>
              <p:nvPr/>
            </p:nvSpPr>
            <p:spPr bwMode="auto">
              <a:xfrm>
                <a:off x="2336" y="2604"/>
                <a:ext cx="25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r>
                  <a:rPr lang="en-US" altLang="en-US" sz="2000">
                    <a:latin typeface="Times New Roman" panose="02020603050405020304" pitchFamily="18" charset="0"/>
                  </a:rPr>
                  <a:t>1/3</a:t>
                </a:r>
              </a:p>
            </p:txBody>
          </p:sp>
          <p:sp>
            <p:nvSpPr>
              <p:cNvPr id="1120288" name="Text Box 32"/>
              <p:cNvSpPr txBox="1">
                <a:spLocks noChangeArrowheads="1"/>
              </p:cNvSpPr>
              <p:nvPr/>
            </p:nvSpPr>
            <p:spPr bwMode="auto">
              <a:xfrm>
                <a:off x="2336" y="2399"/>
                <a:ext cx="25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r>
                  <a:rPr lang="en-US" altLang="en-US" sz="2000">
                    <a:latin typeface="Times New Roman" panose="02020603050405020304" pitchFamily="18" charset="0"/>
                  </a:rPr>
                  <a:t>1/2</a:t>
                </a:r>
              </a:p>
            </p:txBody>
          </p:sp>
          <p:sp>
            <p:nvSpPr>
              <p:cNvPr id="1120289" name="Text Box 33"/>
              <p:cNvSpPr txBox="1">
                <a:spLocks noChangeArrowheads="1"/>
              </p:cNvSpPr>
              <p:nvPr/>
            </p:nvSpPr>
            <p:spPr bwMode="auto">
              <a:xfrm>
                <a:off x="2336" y="2194"/>
                <a:ext cx="25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r>
                  <a:rPr lang="en-US" altLang="en-US" sz="2000">
                    <a:latin typeface="Times New Roman" panose="02020603050405020304" pitchFamily="18" charset="0"/>
                  </a:rPr>
                  <a:t>2/3</a:t>
                </a:r>
              </a:p>
            </p:txBody>
          </p:sp>
          <p:sp>
            <p:nvSpPr>
              <p:cNvPr id="1120290" name="Text Box 34"/>
              <p:cNvSpPr txBox="1">
                <a:spLocks noChangeArrowheads="1"/>
              </p:cNvSpPr>
              <p:nvPr/>
            </p:nvSpPr>
            <p:spPr bwMode="auto">
              <a:xfrm>
                <a:off x="2336" y="1988"/>
                <a:ext cx="25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r>
                  <a:rPr lang="en-US" altLang="en-US" sz="2000">
                    <a:latin typeface="Times New Roman" panose="02020603050405020304" pitchFamily="18" charset="0"/>
                  </a:rPr>
                  <a:t>5/6</a:t>
                </a:r>
              </a:p>
            </p:txBody>
          </p:sp>
          <p:sp>
            <p:nvSpPr>
              <p:cNvPr id="1120291" name="Text Box 35"/>
              <p:cNvSpPr txBox="1">
                <a:spLocks noChangeArrowheads="1"/>
              </p:cNvSpPr>
              <p:nvPr/>
            </p:nvSpPr>
            <p:spPr bwMode="auto">
              <a:xfrm>
                <a:off x="2336" y="1783"/>
                <a:ext cx="25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r>
                  <a:rPr lang="en-US" altLang="en-US" sz="2000">
                    <a:latin typeface="Times New Roman" panose="02020603050405020304" pitchFamily="18" charset="0"/>
                  </a:rPr>
                  <a:t>1.0</a:t>
                </a: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2306" name="Rectangle 2"/>
          <p:cNvSpPr>
            <a:spLocks noGrp="1" noChangeArrowheads="1"/>
          </p:cNvSpPr>
          <p:nvPr>
            <p:ph type="title"/>
          </p:nvPr>
        </p:nvSpPr>
        <p:spPr/>
        <p:txBody>
          <a:bodyPr>
            <a:normAutofit fontScale="90000"/>
          </a:bodyPr>
          <a:lstStyle/>
          <a:p>
            <a:r>
              <a:rPr lang="en-US" altLang="en-US"/>
              <a:t>Cumulative distribution function</a:t>
            </a:r>
          </a:p>
        </p:txBody>
      </p:sp>
      <p:grpSp>
        <p:nvGrpSpPr>
          <p:cNvPr id="1122307" name="Group 3"/>
          <p:cNvGrpSpPr>
            <a:grpSpLocks/>
          </p:cNvGrpSpPr>
          <p:nvPr/>
        </p:nvGrpSpPr>
        <p:grpSpPr bwMode="auto">
          <a:xfrm>
            <a:off x="2095500" y="381000"/>
            <a:ext cx="4953000" cy="4572000"/>
            <a:chOff x="-3" y="-3"/>
            <a:chExt cx="1074" cy="3314"/>
          </a:xfrm>
        </p:grpSpPr>
        <p:grpSp>
          <p:nvGrpSpPr>
            <p:cNvPr id="1122308" name="Group 4"/>
            <p:cNvGrpSpPr>
              <a:grpSpLocks/>
            </p:cNvGrpSpPr>
            <p:nvPr/>
          </p:nvGrpSpPr>
          <p:grpSpPr bwMode="auto">
            <a:xfrm>
              <a:off x="0" y="0"/>
              <a:ext cx="1068" cy="3308"/>
              <a:chOff x="0" y="0"/>
              <a:chExt cx="1068" cy="3308"/>
            </a:xfrm>
          </p:grpSpPr>
          <p:grpSp>
            <p:nvGrpSpPr>
              <p:cNvPr id="1122309" name="Group 5"/>
              <p:cNvGrpSpPr>
                <a:grpSpLocks/>
              </p:cNvGrpSpPr>
              <p:nvPr/>
            </p:nvGrpSpPr>
            <p:grpSpPr bwMode="auto">
              <a:xfrm>
                <a:off x="0" y="0"/>
                <a:ext cx="453" cy="374"/>
                <a:chOff x="0" y="0"/>
                <a:chExt cx="453" cy="374"/>
              </a:xfrm>
            </p:grpSpPr>
            <p:sp>
              <p:nvSpPr>
                <p:cNvPr id="1122310" name="Rectangle 6"/>
                <p:cNvSpPr>
                  <a:spLocks noChangeArrowheads="1"/>
                </p:cNvSpPr>
                <p:nvPr/>
              </p:nvSpPr>
              <p:spPr bwMode="auto">
                <a:xfrm>
                  <a:off x="43" y="0"/>
                  <a:ext cx="367"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x</a:t>
                  </a:r>
                  <a:endParaRPr lang="en-US" altLang="en-US" sz="2400" b="0">
                    <a:latin typeface="Arial Unicode MS" pitchFamily="34" charset="-128"/>
                    <a:ea typeface="Arial Unicode MS" pitchFamily="34" charset="-128"/>
                  </a:endParaRPr>
                </a:p>
                <a:p>
                  <a:pPr algn="ctr"/>
                  <a:endParaRPr lang="en-US" altLang="en-US" sz="2400" b="0">
                    <a:latin typeface="Times New Roman" panose="02020603050405020304" pitchFamily="18" charset="0"/>
                  </a:endParaRPr>
                </a:p>
              </p:txBody>
            </p:sp>
            <p:sp>
              <p:nvSpPr>
                <p:cNvPr id="1122311" name="Rectangle 7"/>
                <p:cNvSpPr>
                  <a:spLocks noChangeArrowheads="1"/>
                </p:cNvSpPr>
                <p:nvPr/>
              </p:nvSpPr>
              <p:spPr bwMode="auto">
                <a:xfrm>
                  <a:off x="0" y="0"/>
                  <a:ext cx="453"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2312" name="Group 8"/>
              <p:cNvGrpSpPr>
                <a:grpSpLocks/>
              </p:cNvGrpSpPr>
              <p:nvPr/>
            </p:nvGrpSpPr>
            <p:grpSpPr bwMode="auto">
              <a:xfrm>
                <a:off x="453" y="0"/>
                <a:ext cx="615" cy="374"/>
                <a:chOff x="453" y="0"/>
                <a:chExt cx="615" cy="374"/>
              </a:xfrm>
            </p:grpSpPr>
            <p:sp>
              <p:nvSpPr>
                <p:cNvPr id="1122313" name="Rectangle 9"/>
                <p:cNvSpPr>
                  <a:spLocks noChangeArrowheads="1"/>
                </p:cNvSpPr>
                <p:nvPr/>
              </p:nvSpPr>
              <p:spPr bwMode="auto">
                <a:xfrm>
                  <a:off x="496" y="0"/>
                  <a:ext cx="52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P(x≤A)</a:t>
                  </a:r>
                  <a:endParaRPr lang="en-US" altLang="en-US" sz="2400" b="0">
                    <a:latin typeface="Arial Unicode MS" pitchFamily="34" charset="-128"/>
                    <a:ea typeface="Arial Unicode MS" pitchFamily="34" charset="-128"/>
                  </a:endParaRPr>
                </a:p>
                <a:p>
                  <a:pPr algn="ctr"/>
                  <a:endParaRPr lang="en-US" altLang="en-US" sz="2400" b="0">
                    <a:latin typeface="Times New Roman" panose="02020603050405020304" pitchFamily="18" charset="0"/>
                  </a:endParaRPr>
                </a:p>
              </p:txBody>
            </p:sp>
            <p:sp>
              <p:nvSpPr>
                <p:cNvPr id="1122314" name="Rectangle 10"/>
                <p:cNvSpPr>
                  <a:spLocks noChangeArrowheads="1"/>
                </p:cNvSpPr>
                <p:nvPr/>
              </p:nvSpPr>
              <p:spPr bwMode="auto">
                <a:xfrm>
                  <a:off x="453" y="0"/>
                  <a:ext cx="61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2315" name="Group 11"/>
              <p:cNvGrpSpPr>
                <a:grpSpLocks/>
              </p:cNvGrpSpPr>
              <p:nvPr/>
            </p:nvGrpSpPr>
            <p:grpSpPr bwMode="auto">
              <a:xfrm>
                <a:off x="0" y="374"/>
                <a:ext cx="453" cy="489"/>
                <a:chOff x="0" y="374"/>
                <a:chExt cx="453" cy="489"/>
              </a:xfrm>
            </p:grpSpPr>
            <p:sp>
              <p:nvSpPr>
                <p:cNvPr id="1122316" name="Rectangle 12"/>
                <p:cNvSpPr>
                  <a:spLocks noChangeArrowheads="1"/>
                </p:cNvSpPr>
                <p:nvPr/>
              </p:nvSpPr>
              <p:spPr bwMode="auto">
                <a:xfrm>
                  <a:off x="43" y="374"/>
                  <a:ext cx="367"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a:latin typeface="Arial Unicode MS" pitchFamily="34" charset="-128"/>
                      <a:ea typeface="Arial Unicode MS" pitchFamily="34" charset="-128"/>
                    </a:rPr>
                    <a:t>1</a:t>
                  </a:r>
                </a:p>
                <a:p>
                  <a:pPr algn="ctr"/>
                  <a:endParaRPr lang="en-US" altLang="en-US" sz="2400" b="0">
                    <a:latin typeface="Times New Roman" panose="02020603050405020304" pitchFamily="18" charset="0"/>
                  </a:endParaRPr>
                </a:p>
              </p:txBody>
            </p:sp>
            <p:sp>
              <p:nvSpPr>
                <p:cNvPr id="1122317" name="Rectangle 13"/>
                <p:cNvSpPr>
                  <a:spLocks noChangeArrowheads="1"/>
                </p:cNvSpPr>
                <p:nvPr/>
              </p:nvSpPr>
              <p:spPr bwMode="auto">
                <a:xfrm>
                  <a:off x="0" y="374"/>
                  <a:ext cx="453"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2318" name="Group 14"/>
              <p:cNvGrpSpPr>
                <a:grpSpLocks/>
              </p:cNvGrpSpPr>
              <p:nvPr/>
            </p:nvGrpSpPr>
            <p:grpSpPr bwMode="auto">
              <a:xfrm>
                <a:off x="453" y="374"/>
                <a:ext cx="615" cy="489"/>
                <a:chOff x="453" y="374"/>
                <a:chExt cx="615" cy="489"/>
              </a:xfrm>
            </p:grpSpPr>
            <p:sp>
              <p:nvSpPr>
                <p:cNvPr id="1122319" name="Rectangle 15"/>
                <p:cNvSpPr>
                  <a:spLocks noChangeArrowheads="1"/>
                </p:cNvSpPr>
                <p:nvPr/>
              </p:nvSpPr>
              <p:spPr bwMode="auto">
                <a:xfrm>
                  <a:off x="496" y="374"/>
                  <a:ext cx="529"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P(x≤1)</a:t>
                  </a:r>
                  <a:r>
                    <a:rPr lang="en-US" altLang="en-US" sz="2400" b="0">
                      <a:latin typeface="Arial Unicode MS" pitchFamily="34" charset="-128"/>
                      <a:ea typeface="Arial Unicode MS" pitchFamily="34" charset="-128"/>
                    </a:rPr>
                    <a:t>=1/6</a:t>
                  </a:r>
                </a:p>
                <a:p>
                  <a:pPr algn="ctr"/>
                  <a:endParaRPr lang="en-US" altLang="en-US" sz="2400" b="0">
                    <a:latin typeface="Times New Roman" panose="02020603050405020304" pitchFamily="18" charset="0"/>
                  </a:endParaRPr>
                </a:p>
              </p:txBody>
            </p:sp>
            <p:sp>
              <p:nvSpPr>
                <p:cNvPr id="1122320" name="Rectangle 16"/>
                <p:cNvSpPr>
                  <a:spLocks noChangeArrowheads="1"/>
                </p:cNvSpPr>
                <p:nvPr/>
              </p:nvSpPr>
              <p:spPr bwMode="auto">
                <a:xfrm>
                  <a:off x="453" y="374"/>
                  <a:ext cx="615"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2321" name="Group 17"/>
              <p:cNvGrpSpPr>
                <a:grpSpLocks/>
              </p:cNvGrpSpPr>
              <p:nvPr/>
            </p:nvGrpSpPr>
            <p:grpSpPr bwMode="auto">
              <a:xfrm>
                <a:off x="0" y="863"/>
                <a:ext cx="453" cy="489"/>
                <a:chOff x="0" y="863"/>
                <a:chExt cx="453" cy="489"/>
              </a:xfrm>
            </p:grpSpPr>
            <p:sp>
              <p:nvSpPr>
                <p:cNvPr id="1122322" name="Rectangle 18"/>
                <p:cNvSpPr>
                  <a:spLocks noChangeArrowheads="1"/>
                </p:cNvSpPr>
                <p:nvPr/>
              </p:nvSpPr>
              <p:spPr bwMode="auto">
                <a:xfrm>
                  <a:off x="43" y="863"/>
                  <a:ext cx="367"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a:latin typeface="Arial Unicode MS" pitchFamily="34" charset="-128"/>
                      <a:ea typeface="Arial Unicode MS" pitchFamily="34" charset="-128"/>
                    </a:rPr>
                    <a:t>2</a:t>
                  </a:r>
                </a:p>
                <a:p>
                  <a:pPr algn="ctr"/>
                  <a:endParaRPr lang="en-US" altLang="en-US" sz="2400" b="0">
                    <a:latin typeface="Times New Roman" panose="02020603050405020304" pitchFamily="18" charset="0"/>
                  </a:endParaRPr>
                </a:p>
              </p:txBody>
            </p:sp>
            <p:sp>
              <p:nvSpPr>
                <p:cNvPr id="1122323" name="Rectangle 19"/>
                <p:cNvSpPr>
                  <a:spLocks noChangeArrowheads="1"/>
                </p:cNvSpPr>
                <p:nvPr/>
              </p:nvSpPr>
              <p:spPr bwMode="auto">
                <a:xfrm>
                  <a:off x="0" y="863"/>
                  <a:ext cx="453"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2324" name="Group 20"/>
              <p:cNvGrpSpPr>
                <a:grpSpLocks/>
              </p:cNvGrpSpPr>
              <p:nvPr/>
            </p:nvGrpSpPr>
            <p:grpSpPr bwMode="auto">
              <a:xfrm>
                <a:off x="453" y="863"/>
                <a:ext cx="615" cy="489"/>
                <a:chOff x="453" y="863"/>
                <a:chExt cx="615" cy="489"/>
              </a:xfrm>
            </p:grpSpPr>
            <p:sp>
              <p:nvSpPr>
                <p:cNvPr id="1122325" name="Rectangle 21"/>
                <p:cNvSpPr>
                  <a:spLocks noChangeArrowheads="1"/>
                </p:cNvSpPr>
                <p:nvPr/>
              </p:nvSpPr>
              <p:spPr bwMode="auto">
                <a:xfrm>
                  <a:off x="496" y="863"/>
                  <a:ext cx="529"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P(x≤2)</a:t>
                  </a:r>
                  <a:r>
                    <a:rPr lang="en-US" altLang="en-US" sz="2400" b="0">
                      <a:latin typeface="Arial Unicode MS" pitchFamily="34" charset="-128"/>
                      <a:ea typeface="Arial Unicode MS" pitchFamily="34" charset="-128"/>
                    </a:rPr>
                    <a:t>=2/6</a:t>
                  </a:r>
                </a:p>
                <a:p>
                  <a:pPr algn="ctr"/>
                  <a:endParaRPr lang="en-US" altLang="en-US" sz="2400" b="0">
                    <a:latin typeface="Times New Roman" panose="02020603050405020304" pitchFamily="18" charset="0"/>
                  </a:endParaRPr>
                </a:p>
              </p:txBody>
            </p:sp>
            <p:sp>
              <p:nvSpPr>
                <p:cNvPr id="1122326" name="Rectangle 22"/>
                <p:cNvSpPr>
                  <a:spLocks noChangeArrowheads="1"/>
                </p:cNvSpPr>
                <p:nvPr/>
              </p:nvSpPr>
              <p:spPr bwMode="auto">
                <a:xfrm>
                  <a:off x="453" y="863"/>
                  <a:ext cx="615"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2327" name="Group 23"/>
              <p:cNvGrpSpPr>
                <a:grpSpLocks/>
              </p:cNvGrpSpPr>
              <p:nvPr/>
            </p:nvGrpSpPr>
            <p:grpSpPr bwMode="auto">
              <a:xfrm>
                <a:off x="0" y="1352"/>
                <a:ext cx="453" cy="489"/>
                <a:chOff x="0" y="1352"/>
                <a:chExt cx="453" cy="489"/>
              </a:xfrm>
            </p:grpSpPr>
            <p:sp>
              <p:nvSpPr>
                <p:cNvPr id="1122328" name="Rectangle 24"/>
                <p:cNvSpPr>
                  <a:spLocks noChangeArrowheads="1"/>
                </p:cNvSpPr>
                <p:nvPr/>
              </p:nvSpPr>
              <p:spPr bwMode="auto">
                <a:xfrm>
                  <a:off x="43" y="1352"/>
                  <a:ext cx="367"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a:latin typeface="Arial Unicode MS" pitchFamily="34" charset="-128"/>
                      <a:ea typeface="Arial Unicode MS" pitchFamily="34" charset="-128"/>
                    </a:rPr>
                    <a:t>3</a:t>
                  </a:r>
                </a:p>
                <a:p>
                  <a:pPr algn="ctr"/>
                  <a:endParaRPr lang="en-US" altLang="en-US" sz="2400" b="0">
                    <a:latin typeface="Times New Roman" panose="02020603050405020304" pitchFamily="18" charset="0"/>
                  </a:endParaRPr>
                </a:p>
              </p:txBody>
            </p:sp>
            <p:sp>
              <p:nvSpPr>
                <p:cNvPr id="1122329" name="Rectangle 25"/>
                <p:cNvSpPr>
                  <a:spLocks noChangeArrowheads="1"/>
                </p:cNvSpPr>
                <p:nvPr/>
              </p:nvSpPr>
              <p:spPr bwMode="auto">
                <a:xfrm>
                  <a:off x="0" y="1352"/>
                  <a:ext cx="453"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2330" name="Group 26"/>
              <p:cNvGrpSpPr>
                <a:grpSpLocks/>
              </p:cNvGrpSpPr>
              <p:nvPr/>
            </p:nvGrpSpPr>
            <p:grpSpPr bwMode="auto">
              <a:xfrm>
                <a:off x="453" y="1352"/>
                <a:ext cx="615" cy="489"/>
                <a:chOff x="453" y="1352"/>
                <a:chExt cx="615" cy="489"/>
              </a:xfrm>
            </p:grpSpPr>
            <p:sp>
              <p:nvSpPr>
                <p:cNvPr id="1122331" name="Rectangle 27"/>
                <p:cNvSpPr>
                  <a:spLocks noChangeArrowheads="1"/>
                </p:cNvSpPr>
                <p:nvPr/>
              </p:nvSpPr>
              <p:spPr bwMode="auto">
                <a:xfrm>
                  <a:off x="496" y="1352"/>
                  <a:ext cx="529"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P(x≤3)</a:t>
                  </a:r>
                  <a:r>
                    <a:rPr lang="en-US" altLang="en-US" sz="2400" b="0">
                      <a:latin typeface="Arial Unicode MS" pitchFamily="34" charset="-128"/>
                      <a:ea typeface="Arial Unicode MS" pitchFamily="34" charset="-128"/>
                    </a:rPr>
                    <a:t>=3/6</a:t>
                  </a:r>
                </a:p>
                <a:p>
                  <a:pPr algn="ctr"/>
                  <a:endParaRPr lang="en-US" altLang="en-US" sz="2400" b="0">
                    <a:latin typeface="Times New Roman" panose="02020603050405020304" pitchFamily="18" charset="0"/>
                  </a:endParaRPr>
                </a:p>
              </p:txBody>
            </p:sp>
            <p:sp>
              <p:nvSpPr>
                <p:cNvPr id="1122332" name="Rectangle 28"/>
                <p:cNvSpPr>
                  <a:spLocks noChangeArrowheads="1"/>
                </p:cNvSpPr>
                <p:nvPr/>
              </p:nvSpPr>
              <p:spPr bwMode="auto">
                <a:xfrm>
                  <a:off x="453" y="1352"/>
                  <a:ext cx="615"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2333" name="Group 29"/>
              <p:cNvGrpSpPr>
                <a:grpSpLocks/>
              </p:cNvGrpSpPr>
              <p:nvPr/>
            </p:nvGrpSpPr>
            <p:grpSpPr bwMode="auto">
              <a:xfrm>
                <a:off x="0" y="1841"/>
                <a:ext cx="453" cy="489"/>
                <a:chOff x="0" y="1841"/>
                <a:chExt cx="453" cy="489"/>
              </a:xfrm>
            </p:grpSpPr>
            <p:sp>
              <p:nvSpPr>
                <p:cNvPr id="1122334" name="Rectangle 30"/>
                <p:cNvSpPr>
                  <a:spLocks noChangeArrowheads="1"/>
                </p:cNvSpPr>
                <p:nvPr/>
              </p:nvSpPr>
              <p:spPr bwMode="auto">
                <a:xfrm>
                  <a:off x="43" y="1841"/>
                  <a:ext cx="367"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a:latin typeface="Arial Unicode MS" pitchFamily="34" charset="-128"/>
                      <a:ea typeface="Arial Unicode MS" pitchFamily="34" charset="-128"/>
                    </a:rPr>
                    <a:t>4</a:t>
                  </a:r>
                </a:p>
                <a:p>
                  <a:pPr algn="ctr"/>
                  <a:endParaRPr lang="en-US" altLang="en-US" sz="2400" b="0">
                    <a:latin typeface="Times New Roman" panose="02020603050405020304" pitchFamily="18" charset="0"/>
                  </a:endParaRPr>
                </a:p>
              </p:txBody>
            </p:sp>
            <p:sp>
              <p:nvSpPr>
                <p:cNvPr id="1122335" name="Rectangle 31"/>
                <p:cNvSpPr>
                  <a:spLocks noChangeArrowheads="1"/>
                </p:cNvSpPr>
                <p:nvPr/>
              </p:nvSpPr>
              <p:spPr bwMode="auto">
                <a:xfrm>
                  <a:off x="0" y="1841"/>
                  <a:ext cx="453"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2336" name="Group 32"/>
              <p:cNvGrpSpPr>
                <a:grpSpLocks/>
              </p:cNvGrpSpPr>
              <p:nvPr/>
            </p:nvGrpSpPr>
            <p:grpSpPr bwMode="auto">
              <a:xfrm>
                <a:off x="453" y="1841"/>
                <a:ext cx="615" cy="489"/>
                <a:chOff x="453" y="1841"/>
                <a:chExt cx="615" cy="489"/>
              </a:xfrm>
            </p:grpSpPr>
            <p:sp>
              <p:nvSpPr>
                <p:cNvPr id="1122337" name="Rectangle 33"/>
                <p:cNvSpPr>
                  <a:spLocks noChangeArrowheads="1"/>
                </p:cNvSpPr>
                <p:nvPr/>
              </p:nvSpPr>
              <p:spPr bwMode="auto">
                <a:xfrm>
                  <a:off x="496" y="1841"/>
                  <a:ext cx="529"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P(x≤4)</a:t>
                  </a:r>
                  <a:r>
                    <a:rPr lang="en-US" altLang="en-US" sz="2400" b="0">
                      <a:latin typeface="Arial Unicode MS" pitchFamily="34" charset="-128"/>
                      <a:ea typeface="Arial Unicode MS" pitchFamily="34" charset="-128"/>
                    </a:rPr>
                    <a:t>=4/6</a:t>
                  </a:r>
                </a:p>
                <a:p>
                  <a:pPr algn="ctr"/>
                  <a:endParaRPr lang="en-US" altLang="en-US" sz="2400" b="0">
                    <a:latin typeface="Times New Roman" panose="02020603050405020304" pitchFamily="18" charset="0"/>
                  </a:endParaRPr>
                </a:p>
              </p:txBody>
            </p:sp>
            <p:sp>
              <p:nvSpPr>
                <p:cNvPr id="1122338" name="Rectangle 34"/>
                <p:cNvSpPr>
                  <a:spLocks noChangeArrowheads="1"/>
                </p:cNvSpPr>
                <p:nvPr/>
              </p:nvSpPr>
              <p:spPr bwMode="auto">
                <a:xfrm>
                  <a:off x="453" y="1841"/>
                  <a:ext cx="615"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2339" name="Group 35"/>
              <p:cNvGrpSpPr>
                <a:grpSpLocks/>
              </p:cNvGrpSpPr>
              <p:nvPr/>
            </p:nvGrpSpPr>
            <p:grpSpPr bwMode="auto">
              <a:xfrm>
                <a:off x="0" y="2330"/>
                <a:ext cx="453" cy="489"/>
                <a:chOff x="0" y="2330"/>
                <a:chExt cx="453" cy="489"/>
              </a:xfrm>
            </p:grpSpPr>
            <p:sp>
              <p:nvSpPr>
                <p:cNvPr id="1122340" name="Rectangle 36"/>
                <p:cNvSpPr>
                  <a:spLocks noChangeArrowheads="1"/>
                </p:cNvSpPr>
                <p:nvPr/>
              </p:nvSpPr>
              <p:spPr bwMode="auto">
                <a:xfrm>
                  <a:off x="43" y="2330"/>
                  <a:ext cx="367"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a:latin typeface="Arial Unicode MS" pitchFamily="34" charset="-128"/>
                      <a:ea typeface="Arial Unicode MS" pitchFamily="34" charset="-128"/>
                    </a:rPr>
                    <a:t>5</a:t>
                  </a:r>
                </a:p>
                <a:p>
                  <a:pPr algn="ctr"/>
                  <a:endParaRPr lang="en-US" altLang="en-US" sz="2400" b="0">
                    <a:latin typeface="Times New Roman" panose="02020603050405020304" pitchFamily="18" charset="0"/>
                  </a:endParaRPr>
                </a:p>
              </p:txBody>
            </p:sp>
            <p:sp>
              <p:nvSpPr>
                <p:cNvPr id="1122341" name="Rectangle 37"/>
                <p:cNvSpPr>
                  <a:spLocks noChangeArrowheads="1"/>
                </p:cNvSpPr>
                <p:nvPr/>
              </p:nvSpPr>
              <p:spPr bwMode="auto">
                <a:xfrm>
                  <a:off x="0" y="2330"/>
                  <a:ext cx="453"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2342" name="Group 38"/>
              <p:cNvGrpSpPr>
                <a:grpSpLocks/>
              </p:cNvGrpSpPr>
              <p:nvPr/>
            </p:nvGrpSpPr>
            <p:grpSpPr bwMode="auto">
              <a:xfrm>
                <a:off x="453" y="2330"/>
                <a:ext cx="615" cy="489"/>
                <a:chOff x="453" y="2330"/>
                <a:chExt cx="615" cy="489"/>
              </a:xfrm>
            </p:grpSpPr>
            <p:sp>
              <p:nvSpPr>
                <p:cNvPr id="1122343" name="Rectangle 39"/>
                <p:cNvSpPr>
                  <a:spLocks noChangeArrowheads="1"/>
                </p:cNvSpPr>
                <p:nvPr/>
              </p:nvSpPr>
              <p:spPr bwMode="auto">
                <a:xfrm>
                  <a:off x="496" y="2330"/>
                  <a:ext cx="529"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P(x≤5)</a:t>
                  </a:r>
                  <a:r>
                    <a:rPr lang="en-US" altLang="en-US" sz="2400" b="0">
                      <a:latin typeface="Arial Unicode MS" pitchFamily="34" charset="-128"/>
                      <a:ea typeface="Arial Unicode MS" pitchFamily="34" charset="-128"/>
                    </a:rPr>
                    <a:t>=5/6</a:t>
                  </a:r>
                </a:p>
                <a:p>
                  <a:pPr algn="ctr"/>
                  <a:endParaRPr lang="en-US" altLang="en-US" sz="2400" b="0">
                    <a:latin typeface="Times New Roman" panose="02020603050405020304" pitchFamily="18" charset="0"/>
                  </a:endParaRPr>
                </a:p>
              </p:txBody>
            </p:sp>
            <p:sp>
              <p:nvSpPr>
                <p:cNvPr id="1122344" name="Rectangle 40"/>
                <p:cNvSpPr>
                  <a:spLocks noChangeArrowheads="1"/>
                </p:cNvSpPr>
                <p:nvPr/>
              </p:nvSpPr>
              <p:spPr bwMode="auto">
                <a:xfrm>
                  <a:off x="453" y="2330"/>
                  <a:ext cx="615"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2345" name="Group 41"/>
              <p:cNvGrpSpPr>
                <a:grpSpLocks/>
              </p:cNvGrpSpPr>
              <p:nvPr/>
            </p:nvGrpSpPr>
            <p:grpSpPr bwMode="auto">
              <a:xfrm>
                <a:off x="0" y="2819"/>
                <a:ext cx="453" cy="489"/>
                <a:chOff x="0" y="2819"/>
                <a:chExt cx="453" cy="489"/>
              </a:xfrm>
            </p:grpSpPr>
            <p:sp>
              <p:nvSpPr>
                <p:cNvPr id="1122346" name="Rectangle 42"/>
                <p:cNvSpPr>
                  <a:spLocks noChangeArrowheads="1"/>
                </p:cNvSpPr>
                <p:nvPr/>
              </p:nvSpPr>
              <p:spPr bwMode="auto">
                <a:xfrm>
                  <a:off x="43" y="2819"/>
                  <a:ext cx="367"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a:latin typeface="Arial Unicode MS" pitchFamily="34" charset="-128"/>
                      <a:ea typeface="Arial Unicode MS" pitchFamily="34" charset="-128"/>
                    </a:rPr>
                    <a:t>6</a:t>
                  </a:r>
                </a:p>
                <a:p>
                  <a:pPr algn="ctr"/>
                  <a:endParaRPr lang="en-US" altLang="en-US" sz="2400" b="0">
                    <a:latin typeface="Times New Roman" panose="02020603050405020304" pitchFamily="18" charset="0"/>
                  </a:endParaRPr>
                </a:p>
              </p:txBody>
            </p:sp>
            <p:sp>
              <p:nvSpPr>
                <p:cNvPr id="1122347" name="Rectangle 43"/>
                <p:cNvSpPr>
                  <a:spLocks noChangeArrowheads="1"/>
                </p:cNvSpPr>
                <p:nvPr/>
              </p:nvSpPr>
              <p:spPr bwMode="auto">
                <a:xfrm>
                  <a:off x="0" y="2819"/>
                  <a:ext cx="453"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2348" name="Group 44"/>
              <p:cNvGrpSpPr>
                <a:grpSpLocks/>
              </p:cNvGrpSpPr>
              <p:nvPr/>
            </p:nvGrpSpPr>
            <p:grpSpPr bwMode="auto">
              <a:xfrm>
                <a:off x="453" y="2819"/>
                <a:ext cx="615" cy="489"/>
                <a:chOff x="453" y="2819"/>
                <a:chExt cx="615" cy="489"/>
              </a:xfrm>
            </p:grpSpPr>
            <p:sp>
              <p:nvSpPr>
                <p:cNvPr id="1122349" name="Rectangle 45"/>
                <p:cNvSpPr>
                  <a:spLocks noChangeArrowheads="1"/>
                </p:cNvSpPr>
                <p:nvPr/>
              </p:nvSpPr>
              <p:spPr bwMode="auto">
                <a:xfrm>
                  <a:off x="496" y="2819"/>
                  <a:ext cx="529" cy="489"/>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algn="ctr" eaLnBrk="1" hangingPunct="1"/>
                  <a:r>
                    <a:rPr lang="en-US" altLang="en-US" sz="2400" b="0" i="1">
                      <a:latin typeface="Arial Unicode MS" pitchFamily="34" charset="-128"/>
                      <a:ea typeface="Arial Unicode MS" pitchFamily="34" charset="-128"/>
                    </a:rPr>
                    <a:t>P(x≤6)</a:t>
                  </a:r>
                  <a:r>
                    <a:rPr lang="en-US" altLang="en-US" sz="2400" b="0">
                      <a:latin typeface="Arial Unicode MS" pitchFamily="34" charset="-128"/>
                      <a:ea typeface="Arial Unicode MS" pitchFamily="34" charset="-128"/>
                    </a:rPr>
                    <a:t>=6/6</a:t>
                  </a:r>
                </a:p>
                <a:p>
                  <a:pPr algn="ctr"/>
                  <a:endParaRPr lang="en-US" altLang="en-US" sz="2400" b="0">
                    <a:latin typeface="Times New Roman" panose="02020603050405020304" pitchFamily="18" charset="0"/>
                  </a:endParaRPr>
                </a:p>
              </p:txBody>
            </p:sp>
            <p:sp>
              <p:nvSpPr>
                <p:cNvPr id="1122350" name="Rectangle 46"/>
                <p:cNvSpPr>
                  <a:spLocks noChangeArrowheads="1"/>
                </p:cNvSpPr>
                <p:nvPr/>
              </p:nvSpPr>
              <p:spPr bwMode="auto">
                <a:xfrm>
                  <a:off x="453" y="2819"/>
                  <a:ext cx="615" cy="489"/>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sp>
          <p:nvSpPr>
            <p:cNvPr id="1122351" name="Rectangle 47"/>
            <p:cNvSpPr>
              <a:spLocks noChangeArrowheads="1"/>
            </p:cNvSpPr>
            <p:nvPr/>
          </p:nvSpPr>
          <p:spPr bwMode="auto">
            <a:xfrm>
              <a:off x="-3" y="-3"/>
              <a:ext cx="1074" cy="3314"/>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4354" name="Rectangle 2"/>
          <p:cNvSpPr>
            <a:spLocks noGrp="1" noChangeArrowheads="1"/>
          </p:cNvSpPr>
          <p:nvPr>
            <p:ph type="title"/>
          </p:nvPr>
        </p:nvSpPr>
        <p:spPr/>
        <p:txBody>
          <a:bodyPr/>
          <a:lstStyle/>
          <a:p>
            <a:r>
              <a:rPr lang="en-US" altLang="en-US">
                <a:latin typeface="Arial Unicode MS" pitchFamily="34" charset="-128"/>
                <a:ea typeface="Arial Unicode MS" pitchFamily="34" charset="-128"/>
              </a:rPr>
              <a:t>Practice Problem:</a:t>
            </a:r>
          </a:p>
        </p:txBody>
      </p:sp>
      <p:sp>
        <p:nvSpPr>
          <p:cNvPr id="1124355" name="Rectangle 3"/>
          <p:cNvSpPr>
            <a:spLocks noGrp="1" noChangeArrowheads="1"/>
          </p:cNvSpPr>
          <p:nvPr>
            <p:ph idx="1"/>
          </p:nvPr>
        </p:nvSpPr>
        <p:spPr/>
        <p:txBody>
          <a:bodyPr/>
          <a:lstStyle/>
          <a:p>
            <a:r>
              <a:rPr lang="en-US" altLang="en-US" sz="2000" dirty="0">
                <a:ea typeface="Arial Unicode MS" pitchFamily="34" charset="-128"/>
              </a:rPr>
              <a:t>The number of patients arriving in the ER in any given hour is a random variable represented by </a:t>
            </a:r>
            <a:r>
              <a:rPr lang="en-US" altLang="en-US" sz="2000" i="1" dirty="0">
                <a:ea typeface="Arial Unicode MS" pitchFamily="34" charset="-128"/>
              </a:rPr>
              <a:t>x</a:t>
            </a:r>
            <a:r>
              <a:rPr lang="en-US" altLang="en-US" sz="2000" dirty="0">
                <a:ea typeface="Arial Unicode MS" pitchFamily="34" charset="-128"/>
              </a:rPr>
              <a:t>. The probability distribution for </a:t>
            </a:r>
            <a:r>
              <a:rPr lang="en-US" altLang="en-US" sz="2000" i="1" dirty="0">
                <a:ea typeface="Arial Unicode MS" pitchFamily="34" charset="-128"/>
              </a:rPr>
              <a:t>x</a:t>
            </a:r>
            <a:r>
              <a:rPr lang="en-US" altLang="en-US" sz="2000" dirty="0">
                <a:ea typeface="Arial Unicode MS" pitchFamily="34" charset="-128"/>
              </a:rPr>
              <a:t> is:</a:t>
            </a:r>
          </a:p>
          <a:p>
            <a:endParaRPr lang="en-US" altLang="en-US" sz="2000" dirty="0">
              <a:ea typeface="Arial Unicode MS" pitchFamily="34" charset="-128"/>
            </a:endParaRPr>
          </a:p>
          <a:p>
            <a:endParaRPr lang="en-US" altLang="en-US" sz="2000" dirty="0">
              <a:ea typeface="Arial Unicode MS" pitchFamily="34" charset="-128"/>
            </a:endParaRPr>
          </a:p>
        </p:txBody>
      </p:sp>
      <p:grpSp>
        <p:nvGrpSpPr>
          <p:cNvPr id="1124356" name="Group 4"/>
          <p:cNvGrpSpPr>
            <a:grpSpLocks/>
          </p:cNvGrpSpPr>
          <p:nvPr/>
        </p:nvGrpSpPr>
        <p:grpSpPr bwMode="auto">
          <a:xfrm>
            <a:off x="1828800" y="1173163"/>
            <a:ext cx="5791200" cy="838200"/>
            <a:chOff x="-3" y="-3"/>
            <a:chExt cx="2230" cy="754"/>
          </a:xfrm>
        </p:grpSpPr>
        <p:grpSp>
          <p:nvGrpSpPr>
            <p:cNvPr id="1124357" name="Group 5"/>
            <p:cNvGrpSpPr>
              <a:grpSpLocks/>
            </p:cNvGrpSpPr>
            <p:nvPr/>
          </p:nvGrpSpPr>
          <p:grpSpPr bwMode="auto">
            <a:xfrm>
              <a:off x="0" y="0"/>
              <a:ext cx="2224" cy="748"/>
              <a:chOff x="0" y="0"/>
              <a:chExt cx="2224" cy="748"/>
            </a:xfrm>
          </p:grpSpPr>
          <p:grpSp>
            <p:nvGrpSpPr>
              <p:cNvPr id="1124358" name="Group 6"/>
              <p:cNvGrpSpPr>
                <a:grpSpLocks/>
              </p:cNvGrpSpPr>
              <p:nvPr/>
            </p:nvGrpSpPr>
            <p:grpSpPr bwMode="auto">
              <a:xfrm>
                <a:off x="0" y="0"/>
                <a:ext cx="399" cy="374"/>
                <a:chOff x="0" y="0"/>
                <a:chExt cx="399" cy="374"/>
              </a:xfrm>
            </p:grpSpPr>
            <p:sp>
              <p:nvSpPr>
                <p:cNvPr id="1124359" name="Rectangle 7"/>
                <p:cNvSpPr>
                  <a:spLocks noChangeArrowheads="1"/>
                </p:cNvSpPr>
                <p:nvPr/>
              </p:nvSpPr>
              <p:spPr bwMode="auto">
                <a:xfrm>
                  <a:off x="43" y="0"/>
                  <a:ext cx="313"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i="1">
                      <a:latin typeface="Arial Unicode MS" pitchFamily="34" charset="-128"/>
                      <a:ea typeface="Arial Unicode MS" pitchFamily="34" charset="-128"/>
                    </a:rPr>
                    <a:t>x</a:t>
                  </a:r>
                  <a:endParaRPr lang="en-US" altLang="en-US" sz="2400">
                    <a:latin typeface="Arial Unicode MS" pitchFamily="34" charset="-128"/>
                    <a:ea typeface="Arial Unicode MS" pitchFamily="34" charset="-128"/>
                  </a:endParaRPr>
                </a:p>
                <a:p>
                  <a:endParaRPr lang="en-US" altLang="en-US" sz="2400">
                    <a:latin typeface="Times New Roman" panose="02020603050405020304" pitchFamily="18" charset="0"/>
                  </a:endParaRPr>
                </a:p>
              </p:txBody>
            </p:sp>
            <p:sp>
              <p:nvSpPr>
                <p:cNvPr id="1124360" name="Rectangle 8"/>
                <p:cNvSpPr>
                  <a:spLocks noChangeArrowheads="1"/>
                </p:cNvSpPr>
                <p:nvPr/>
              </p:nvSpPr>
              <p:spPr bwMode="auto">
                <a:xfrm>
                  <a:off x="0" y="0"/>
                  <a:ext cx="399"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4361" name="Group 9"/>
              <p:cNvGrpSpPr>
                <a:grpSpLocks/>
              </p:cNvGrpSpPr>
              <p:nvPr/>
            </p:nvGrpSpPr>
            <p:grpSpPr bwMode="auto">
              <a:xfrm>
                <a:off x="399" y="0"/>
                <a:ext cx="365" cy="374"/>
                <a:chOff x="399" y="0"/>
                <a:chExt cx="365" cy="374"/>
              </a:xfrm>
            </p:grpSpPr>
            <p:sp>
              <p:nvSpPr>
                <p:cNvPr id="1124362" name="Rectangle 10"/>
                <p:cNvSpPr>
                  <a:spLocks noChangeArrowheads="1"/>
                </p:cNvSpPr>
                <p:nvPr/>
              </p:nvSpPr>
              <p:spPr bwMode="auto">
                <a:xfrm>
                  <a:off x="442" y="0"/>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10</a:t>
                  </a:r>
                </a:p>
                <a:p>
                  <a:endParaRPr lang="en-US" altLang="en-US" sz="2400">
                    <a:latin typeface="Times New Roman" panose="02020603050405020304" pitchFamily="18" charset="0"/>
                  </a:endParaRPr>
                </a:p>
              </p:txBody>
            </p:sp>
            <p:sp>
              <p:nvSpPr>
                <p:cNvPr id="1124363" name="Rectangle 11"/>
                <p:cNvSpPr>
                  <a:spLocks noChangeArrowheads="1"/>
                </p:cNvSpPr>
                <p:nvPr/>
              </p:nvSpPr>
              <p:spPr bwMode="auto">
                <a:xfrm>
                  <a:off x="399" y="0"/>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4364" name="Group 12"/>
              <p:cNvGrpSpPr>
                <a:grpSpLocks/>
              </p:cNvGrpSpPr>
              <p:nvPr/>
            </p:nvGrpSpPr>
            <p:grpSpPr bwMode="auto">
              <a:xfrm>
                <a:off x="764" y="0"/>
                <a:ext cx="365" cy="374"/>
                <a:chOff x="764" y="0"/>
                <a:chExt cx="365" cy="374"/>
              </a:xfrm>
            </p:grpSpPr>
            <p:sp>
              <p:nvSpPr>
                <p:cNvPr id="1124365" name="Rectangle 13"/>
                <p:cNvSpPr>
                  <a:spLocks noChangeArrowheads="1"/>
                </p:cNvSpPr>
                <p:nvPr/>
              </p:nvSpPr>
              <p:spPr bwMode="auto">
                <a:xfrm>
                  <a:off x="807" y="0"/>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11</a:t>
                  </a:r>
                </a:p>
                <a:p>
                  <a:endParaRPr lang="en-US" altLang="en-US" sz="2400">
                    <a:latin typeface="Times New Roman" panose="02020603050405020304" pitchFamily="18" charset="0"/>
                  </a:endParaRPr>
                </a:p>
              </p:txBody>
            </p:sp>
            <p:sp>
              <p:nvSpPr>
                <p:cNvPr id="1124366" name="Rectangle 14"/>
                <p:cNvSpPr>
                  <a:spLocks noChangeArrowheads="1"/>
                </p:cNvSpPr>
                <p:nvPr/>
              </p:nvSpPr>
              <p:spPr bwMode="auto">
                <a:xfrm>
                  <a:off x="764" y="0"/>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4367" name="Group 15"/>
              <p:cNvGrpSpPr>
                <a:grpSpLocks/>
              </p:cNvGrpSpPr>
              <p:nvPr/>
            </p:nvGrpSpPr>
            <p:grpSpPr bwMode="auto">
              <a:xfrm>
                <a:off x="1129" y="0"/>
                <a:ext cx="365" cy="374"/>
                <a:chOff x="1129" y="0"/>
                <a:chExt cx="365" cy="374"/>
              </a:xfrm>
            </p:grpSpPr>
            <p:sp>
              <p:nvSpPr>
                <p:cNvPr id="1124368" name="Rectangle 16"/>
                <p:cNvSpPr>
                  <a:spLocks noChangeArrowheads="1"/>
                </p:cNvSpPr>
                <p:nvPr/>
              </p:nvSpPr>
              <p:spPr bwMode="auto">
                <a:xfrm>
                  <a:off x="1172" y="0"/>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12</a:t>
                  </a:r>
                </a:p>
                <a:p>
                  <a:endParaRPr lang="en-US" altLang="en-US" sz="2400">
                    <a:latin typeface="Times New Roman" panose="02020603050405020304" pitchFamily="18" charset="0"/>
                  </a:endParaRPr>
                </a:p>
              </p:txBody>
            </p:sp>
            <p:sp>
              <p:nvSpPr>
                <p:cNvPr id="1124369" name="Rectangle 17"/>
                <p:cNvSpPr>
                  <a:spLocks noChangeArrowheads="1"/>
                </p:cNvSpPr>
                <p:nvPr/>
              </p:nvSpPr>
              <p:spPr bwMode="auto">
                <a:xfrm>
                  <a:off x="1129" y="0"/>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4370" name="Group 18"/>
              <p:cNvGrpSpPr>
                <a:grpSpLocks/>
              </p:cNvGrpSpPr>
              <p:nvPr/>
            </p:nvGrpSpPr>
            <p:grpSpPr bwMode="auto">
              <a:xfrm>
                <a:off x="1494" y="0"/>
                <a:ext cx="365" cy="374"/>
                <a:chOff x="1494" y="0"/>
                <a:chExt cx="365" cy="374"/>
              </a:xfrm>
            </p:grpSpPr>
            <p:sp>
              <p:nvSpPr>
                <p:cNvPr id="1124371" name="Rectangle 19"/>
                <p:cNvSpPr>
                  <a:spLocks noChangeArrowheads="1"/>
                </p:cNvSpPr>
                <p:nvPr/>
              </p:nvSpPr>
              <p:spPr bwMode="auto">
                <a:xfrm>
                  <a:off x="1537" y="0"/>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13</a:t>
                  </a:r>
                </a:p>
                <a:p>
                  <a:endParaRPr lang="en-US" altLang="en-US" sz="2400">
                    <a:latin typeface="Times New Roman" panose="02020603050405020304" pitchFamily="18" charset="0"/>
                  </a:endParaRPr>
                </a:p>
              </p:txBody>
            </p:sp>
            <p:sp>
              <p:nvSpPr>
                <p:cNvPr id="1124372" name="Rectangle 20"/>
                <p:cNvSpPr>
                  <a:spLocks noChangeArrowheads="1"/>
                </p:cNvSpPr>
                <p:nvPr/>
              </p:nvSpPr>
              <p:spPr bwMode="auto">
                <a:xfrm>
                  <a:off x="1494" y="0"/>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4373" name="Group 21"/>
              <p:cNvGrpSpPr>
                <a:grpSpLocks/>
              </p:cNvGrpSpPr>
              <p:nvPr/>
            </p:nvGrpSpPr>
            <p:grpSpPr bwMode="auto">
              <a:xfrm>
                <a:off x="1859" y="0"/>
                <a:ext cx="365" cy="374"/>
                <a:chOff x="1859" y="0"/>
                <a:chExt cx="365" cy="374"/>
              </a:xfrm>
            </p:grpSpPr>
            <p:sp>
              <p:nvSpPr>
                <p:cNvPr id="1124374" name="Rectangle 22"/>
                <p:cNvSpPr>
                  <a:spLocks noChangeArrowheads="1"/>
                </p:cNvSpPr>
                <p:nvPr/>
              </p:nvSpPr>
              <p:spPr bwMode="auto">
                <a:xfrm>
                  <a:off x="1902" y="0"/>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14</a:t>
                  </a:r>
                </a:p>
                <a:p>
                  <a:endParaRPr lang="en-US" altLang="en-US" sz="2400">
                    <a:latin typeface="Times New Roman" panose="02020603050405020304" pitchFamily="18" charset="0"/>
                  </a:endParaRPr>
                </a:p>
              </p:txBody>
            </p:sp>
            <p:sp>
              <p:nvSpPr>
                <p:cNvPr id="1124375" name="Rectangle 23"/>
                <p:cNvSpPr>
                  <a:spLocks noChangeArrowheads="1"/>
                </p:cNvSpPr>
                <p:nvPr/>
              </p:nvSpPr>
              <p:spPr bwMode="auto">
                <a:xfrm>
                  <a:off x="1859" y="0"/>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4376" name="Group 24"/>
              <p:cNvGrpSpPr>
                <a:grpSpLocks/>
              </p:cNvGrpSpPr>
              <p:nvPr/>
            </p:nvGrpSpPr>
            <p:grpSpPr bwMode="auto">
              <a:xfrm>
                <a:off x="0" y="374"/>
                <a:ext cx="399" cy="374"/>
                <a:chOff x="0" y="374"/>
                <a:chExt cx="399" cy="374"/>
              </a:xfrm>
            </p:grpSpPr>
            <p:sp>
              <p:nvSpPr>
                <p:cNvPr id="1124377" name="Rectangle 25"/>
                <p:cNvSpPr>
                  <a:spLocks noChangeArrowheads="1"/>
                </p:cNvSpPr>
                <p:nvPr/>
              </p:nvSpPr>
              <p:spPr bwMode="auto">
                <a:xfrm>
                  <a:off x="43" y="374"/>
                  <a:ext cx="313"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i="1">
                      <a:latin typeface="Arial Unicode MS" pitchFamily="34" charset="-128"/>
                      <a:ea typeface="Arial Unicode MS" pitchFamily="34" charset="-128"/>
                    </a:rPr>
                    <a:t>P(x)</a:t>
                  </a:r>
                  <a:endParaRPr lang="en-US" altLang="en-US" sz="2400">
                    <a:latin typeface="Arial Unicode MS" pitchFamily="34" charset="-128"/>
                    <a:ea typeface="Arial Unicode MS" pitchFamily="34" charset="-128"/>
                  </a:endParaRPr>
                </a:p>
                <a:p>
                  <a:endParaRPr lang="en-US" altLang="en-US" sz="2400">
                    <a:latin typeface="Times New Roman" panose="02020603050405020304" pitchFamily="18" charset="0"/>
                  </a:endParaRPr>
                </a:p>
              </p:txBody>
            </p:sp>
            <p:sp>
              <p:nvSpPr>
                <p:cNvPr id="1124378" name="Rectangle 26"/>
                <p:cNvSpPr>
                  <a:spLocks noChangeArrowheads="1"/>
                </p:cNvSpPr>
                <p:nvPr/>
              </p:nvSpPr>
              <p:spPr bwMode="auto">
                <a:xfrm>
                  <a:off x="0" y="374"/>
                  <a:ext cx="399"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4379" name="Group 27"/>
              <p:cNvGrpSpPr>
                <a:grpSpLocks/>
              </p:cNvGrpSpPr>
              <p:nvPr/>
            </p:nvGrpSpPr>
            <p:grpSpPr bwMode="auto">
              <a:xfrm>
                <a:off x="399" y="374"/>
                <a:ext cx="365" cy="374"/>
                <a:chOff x="399" y="374"/>
                <a:chExt cx="365" cy="374"/>
              </a:xfrm>
            </p:grpSpPr>
            <p:sp>
              <p:nvSpPr>
                <p:cNvPr id="1124380" name="Rectangle 28"/>
                <p:cNvSpPr>
                  <a:spLocks noChangeArrowheads="1"/>
                </p:cNvSpPr>
                <p:nvPr/>
              </p:nvSpPr>
              <p:spPr bwMode="auto">
                <a:xfrm>
                  <a:off x="442" y="374"/>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.4</a:t>
                  </a:r>
                </a:p>
                <a:p>
                  <a:endParaRPr lang="en-US" altLang="en-US" sz="2400">
                    <a:latin typeface="Times New Roman" panose="02020603050405020304" pitchFamily="18" charset="0"/>
                  </a:endParaRPr>
                </a:p>
              </p:txBody>
            </p:sp>
            <p:sp>
              <p:nvSpPr>
                <p:cNvPr id="1124381" name="Rectangle 29"/>
                <p:cNvSpPr>
                  <a:spLocks noChangeArrowheads="1"/>
                </p:cNvSpPr>
                <p:nvPr/>
              </p:nvSpPr>
              <p:spPr bwMode="auto">
                <a:xfrm>
                  <a:off x="399" y="374"/>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4382" name="Group 30"/>
              <p:cNvGrpSpPr>
                <a:grpSpLocks/>
              </p:cNvGrpSpPr>
              <p:nvPr/>
            </p:nvGrpSpPr>
            <p:grpSpPr bwMode="auto">
              <a:xfrm>
                <a:off x="764" y="374"/>
                <a:ext cx="365" cy="374"/>
                <a:chOff x="764" y="374"/>
                <a:chExt cx="365" cy="374"/>
              </a:xfrm>
            </p:grpSpPr>
            <p:sp>
              <p:nvSpPr>
                <p:cNvPr id="1124383" name="Rectangle 31"/>
                <p:cNvSpPr>
                  <a:spLocks noChangeArrowheads="1"/>
                </p:cNvSpPr>
                <p:nvPr/>
              </p:nvSpPr>
              <p:spPr bwMode="auto">
                <a:xfrm>
                  <a:off x="807" y="374"/>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.2</a:t>
                  </a:r>
                </a:p>
                <a:p>
                  <a:endParaRPr lang="en-US" altLang="en-US" sz="2400">
                    <a:latin typeface="Times New Roman" panose="02020603050405020304" pitchFamily="18" charset="0"/>
                  </a:endParaRPr>
                </a:p>
              </p:txBody>
            </p:sp>
            <p:sp>
              <p:nvSpPr>
                <p:cNvPr id="1124384" name="Rectangle 32"/>
                <p:cNvSpPr>
                  <a:spLocks noChangeArrowheads="1"/>
                </p:cNvSpPr>
                <p:nvPr/>
              </p:nvSpPr>
              <p:spPr bwMode="auto">
                <a:xfrm>
                  <a:off x="764" y="374"/>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4385" name="Group 33"/>
              <p:cNvGrpSpPr>
                <a:grpSpLocks/>
              </p:cNvGrpSpPr>
              <p:nvPr/>
            </p:nvGrpSpPr>
            <p:grpSpPr bwMode="auto">
              <a:xfrm>
                <a:off x="1129" y="374"/>
                <a:ext cx="365" cy="374"/>
                <a:chOff x="1129" y="374"/>
                <a:chExt cx="365" cy="374"/>
              </a:xfrm>
            </p:grpSpPr>
            <p:sp>
              <p:nvSpPr>
                <p:cNvPr id="1124386" name="Rectangle 34"/>
                <p:cNvSpPr>
                  <a:spLocks noChangeArrowheads="1"/>
                </p:cNvSpPr>
                <p:nvPr/>
              </p:nvSpPr>
              <p:spPr bwMode="auto">
                <a:xfrm>
                  <a:off x="1172" y="374"/>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.2</a:t>
                  </a:r>
                </a:p>
                <a:p>
                  <a:endParaRPr lang="en-US" altLang="en-US" sz="2400">
                    <a:latin typeface="Times New Roman" panose="02020603050405020304" pitchFamily="18" charset="0"/>
                  </a:endParaRPr>
                </a:p>
              </p:txBody>
            </p:sp>
            <p:sp>
              <p:nvSpPr>
                <p:cNvPr id="1124387" name="Rectangle 35"/>
                <p:cNvSpPr>
                  <a:spLocks noChangeArrowheads="1"/>
                </p:cNvSpPr>
                <p:nvPr/>
              </p:nvSpPr>
              <p:spPr bwMode="auto">
                <a:xfrm>
                  <a:off x="1129" y="374"/>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4388" name="Group 36"/>
              <p:cNvGrpSpPr>
                <a:grpSpLocks/>
              </p:cNvGrpSpPr>
              <p:nvPr/>
            </p:nvGrpSpPr>
            <p:grpSpPr bwMode="auto">
              <a:xfrm>
                <a:off x="1494" y="374"/>
                <a:ext cx="365" cy="374"/>
                <a:chOff x="1494" y="374"/>
                <a:chExt cx="365" cy="374"/>
              </a:xfrm>
            </p:grpSpPr>
            <p:sp>
              <p:nvSpPr>
                <p:cNvPr id="1124389" name="Rectangle 37"/>
                <p:cNvSpPr>
                  <a:spLocks noChangeArrowheads="1"/>
                </p:cNvSpPr>
                <p:nvPr/>
              </p:nvSpPr>
              <p:spPr bwMode="auto">
                <a:xfrm>
                  <a:off x="1537" y="374"/>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a:t>
                  </a:r>
                </a:p>
                <a:p>
                  <a:endParaRPr lang="en-US" altLang="en-US" sz="2400">
                    <a:latin typeface="Times New Roman" panose="02020603050405020304" pitchFamily="18" charset="0"/>
                  </a:endParaRPr>
                </a:p>
              </p:txBody>
            </p:sp>
            <p:sp>
              <p:nvSpPr>
                <p:cNvPr id="1124390" name="Rectangle 38"/>
                <p:cNvSpPr>
                  <a:spLocks noChangeArrowheads="1"/>
                </p:cNvSpPr>
                <p:nvPr/>
              </p:nvSpPr>
              <p:spPr bwMode="auto">
                <a:xfrm>
                  <a:off x="1494" y="374"/>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nvGrpSpPr>
              <p:cNvPr id="1124391" name="Group 39"/>
              <p:cNvGrpSpPr>
                <a:grpSpLocks/>
              </p:cNvGrpSpPr>
              <p:nvPr/>
            </p:nvGrpSpPr>
            <p:grpSpPr bwMode="auto">
              <a:xfrm>
                <a:off x="1859" y="374"/>
                <a:ext cx="365" cy="374"/>
                <a:chOff x="1859" y="374"/>
                <a:chExt cx="365" cy="374"/>
              </a:xfrm>
            </p:grpSpPr>
            <p:sp>
              <p:nvSpPr>
                <p:cNvPr id="1124392" name="Rectangle 40"/>
                <p:cNvSpPr>
                  <a:spLocks noChangeArrowheads="1"/>
                </p:cNvSpPr>
                <p:nvPr/>
              </p:nvSpPr>
              <p:spPr bwMode="auto">
                <a:xfrm>
                  <a:off x="1902" y="374"/>
                  <a:ext cx="279" cy="37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pPr eaLnBrk="1" hangingPunct="1"/>
                  <a:r>
                    <a:rPr lang="en-US" altLang="en-US" sz="2400">
                      <a:latin typeface="Arial Unicode MS" pitchFamily="34" charset="-128"/>
                      <a:ea typeface="Arial Unicode MS" pitchFamily="34" charset="-128"/>
                    </a:rPr>
                    <a:t>.1</a:t>
                  </a:r>
                </a:p>
                <a:p>
                  <a:endParaRPr lang="en-US" altLang="en-US" sz="2400">
                    <a:latin typeface="Times New Roman" panose="02020603050405020304" pitchFamily="18" charset="0"/>
                  </a:endParaRPr>
                </a:p>
              </p:txBody>
            </p:sp>
            <p:sp>
              <p:nvSpPr>
                <p:cNvPr id="1124393" name="Rectangle 41"/>
                <p:cNvSpPr>
                  <a:spLocks noChangeArrowheads="1"/>
                </p:cNvSpPr>
                <p:nvPr/>
              </p:nvSpPr>
              <p:spPr bwMode="auto">
                <a:xfrm>
                  <a:off x="1859" y="374"/>
                  <a:ext cx="365"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grpSp>
        <p:sp>
          <p:nvSpPr>
            <p:cNvPr id="1124394" name="Rectangle 42"/>
            <p:cNvSpPr>
              <a:spLocks noChangeArrowheads="1"/>
            </p:cNvSpPr>
            <p:nvPr/>
          </p:nvSpPr>
          <p:spPr bwMode="auto">
            <a:xfrm>
              <a:off x="-3" y="-3"/>
              <a:ext cx="2230" cy="754"/>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lstStyle/>
            <a:p>
              <a:endParaRPr lang="en-US"/>
            </a:p>
          </p:txBody>
        </p:sp>
      </p:grpSp>
      <p:sp>
        <p:nvSpPr>
          <p:cNvPr id="1124395" name="Rectangle 43"/>
          <p:cNvSpPr>
            <a:spLocks noChangeArrowheads="1"/>
          </p:cNvSpPr>
          <p:nvPr/>
        </p:nvSpPr>
        <p:spPr bwMode="auto">
          <a:xfrm>
            <a:off x="914400" y="2252503"/>
            <a:ext cx="7467600" cy="22256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lnSpc>
                <a:spcPct val="90000"/>
              </a:lnSpc>
              <a:spcBef>
                <a:spcPct val="50000"/>
              </a:spcBef>
              <a:buClr>
                <a:schemeClr val="accent2"/>
              </a:buClr>
              <a:buSzPct val="80000"/>
              <a:buFont typeface="Wingdings" panose="05000000000000000000" pitchFamily="2" charset="2"/>
              <a:buNone/>
            </a:pPr>
            <a:r>
              <a:rPr lang="en-US" altLang="en-US" sz="2800" b="0" dirty="0">
                <a:ea typeface="Arial Unicode MS" pitchFamily="34" charset="-128"/>
              </a:rPr>
              <a:t>Find the probability that in a given hour:</a:t>
            </a:r>
          </a:p>
          <a:p>
            <a:pPr eaLnBrk="1" hangingPunct="1">
              <a:lnSpc>
                <a:spcPct val="90000"/>
              </a:lnSpc>
              <a:spcBef>
                <a:spcPct val="50000"/>
              </a:spcBef>
              <a:buClr>
                <a:schemeClr val="accent2"/>
              </a:buClr>
              <a:buSzPct val="80000"/>
              <a:buFont typeface="Wingdings" panose="05000000000000000000" pitchFamily="2" charset="2"/>
              <a:buNone/>
            </a:pPr>
            <a:r>
              <a:rPr lang="en-US" altLang="en-US" sz="2800" b="0" dirty="0">
                <a:ea typeface="Arial Unicode MS" pitchFamily="34" charset="-128"/>
              </a:rPr>
              <a:t>a.</a:t>
            </a:r>
            <a:r>
              <a:rPr lang="en-US" altLang="en-US" sz="2800" b="0" dirty="0">
                <a:cs typeface="Times New Roman" panose="02020603050405020304" pitchFamily="18" charset="0"/>
              </a:rPr>
              <a:t>    </a:t>
            </a:r>
            <a:r>
              <a:rPr lang="en-US" altLang="en-US" sz="2400" b="0" dirty="0">
                <a:ea typeface="Arial Unicode MS" pitchFamily="34" charset="-128"/>
              </a:rPr>
              <a:t>exactly 14 patients arrive</a:t>
            </a:r>
          </a:p>
          <a:p>
            <a:pPr eaLnBrk="1" hangingPunct="1">
              <a:lnSpc>
                <a:spcPct val="90000"/>
              </a:lnSpc>
              <a:spcBef>
                <a:spcPct val="50000"/>
              </a:spcBef>
              <a:buClr>
                <a:schemeClr val="accent2"/>
              </a:buClr>
              <a:buSzPct val="80000"/>
              <a:buFont typeface="Wingdings" panose="05000000000000000000" pitchFamily="2" charset="2"/>
              <a:buNone/>
            </a:pPr>
            <a:r>
              <a:rPr lang="en-US" altLang="en-US" sz="2800" b="0" dirty="0">
                <a:ea typeface="Arial Unicode MS" pitchFamily="34" charset="-128"/>
              </a:rPr>
              <a:t>b.</a:t>
            </a:r>
            <a:r>
              <a:rPr lang="en-US" altLang="en-US" sz="2800" b="0" dirty="0">
                <a:cs typeface="Times New Roman" panose="02020603050405020304" pitchFamily="18" charset="0"/>
              </a:rPr>
              <a:t>    </a:t>
            </a:r>
            <a:r>
              <a:rPr lang="en-US" altLang="en-US" sz="2400" b="0" dirty="0">
                <a:ea typeface="Arial Unicode MS" pitchFamily="34" charset="-128"/>
              </a:rPr>
              <a:t>At least 12 patients arrive</a:t>
            </a:r>
          </a:p>
          <a:p>
            <a:pPr eaLnBrk="1" hangingPunct="1">
              <a:lnSpc>
                <a:spcPct val="90000"/>
              </a:lnSpc>
              <a:spcBef>
                <a:spcPct val="50000"/>
              </a:spcBef>
              <a:buClr>
                <a:schemeClr val="accent2"/>
              </a:buClr>
              <a:buSzPct val="80000"/>
              <a:buFont typeface="Wingdings" panose="05000000000000000000" pitchFamily="2" charset="2"/>
              <a:buNone/>
            </a:pPr>
            <a:r>
              <a:rPr lang="en-US" altLang="en-US" sz="2800" b="0" dirty="0">
                <a:ea typeface="Arial Unicode MS" pitchFamily="34" charset="-128"/>
              </a:rPr>
              <a:t>c.</a:t>
            </a:r>
            <a:r>
              <a:rPr lang="en-US" altLang="en-US" sz="2800" b="0" dirty="0">
                <a:cs typeface="Times New Roman" panose="02020603050405020304" pitchFamily="18" charset="0"/>
              </a:rPr>
              <a:t>    </a:t>
            </a:r>
            <a:r>
              <a:rPr lang="en-US" altLang="en-US" sz="2400" b="0" dirty="0">
                <a:ea typeface="Arial Unicode MS" pitchFamily="34" charset="-128"/>
              </a:rPr>
              <a:t>At most 11 patients arrive </a:t>
            </a:r>
          </a:p>
        </p:txBody>
      </p:sp>
      <p:sp>
        <p:nvSpPr>
          <p:cNvPr id="1124396" name="Text Box 44"/>
          <p:cNvSpPr txBox="1">
            <a:spLocks noChangeArrowheads="1"/>
          </p:cNvSpPr>
          <p:nvPr/>
        </p:nvSpPr>
        <p:spPr bwMode="auto">
          <a:xfrm>
            <a:off x="5029200" y="2849403"/>
            <a:ext cx="2590800" cy="41116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spcBef>
                <a:spcPct val="50000"/>
              </a:spcBef>
            </a:pPr>
            <a:r>
              <a:rPr lang="en-US" altLang="en-US" sz="2400">
                <a:latin typeface="Arial Unicode MS" pitchFamily="34" charset="-128"/>
                <a:ea typeface="Arial Unicode MS" pitchFamily="34" charset="-128"/>
              </a:rPr>
              <a:t> </a:t>
            </a:r>
            <a:r>
              <a:rPr lang="en-US" altLang="en-US" sz="2400" i="1">
                <a:latin typeface="Times New Roman" panose="02020603050405020304" pitchFamily="18" charset="0"/>
                <a:cs typeface="Times New Roman" panose="02020603050405020304" pitchFamily="18" charset="0"/>
              </a:rPr>
              <a:t>p(x=14)</a:t>
            </a:r>
            <a:r>
              <a:rPr lang="en-US" altLang="en-US" sz="2400">
                <a:latin typeface="Times New Roman" panose="02020603050405020304" pitchFamily="18" charset="0"/>
                <a:cs typeface="Times New Roman" panose="02020603050405020304" pitchFamily="18" charset="0"/>
              </a:rPr>
              <a:t>= .1</a:t>
            </a:r>
            <a:r>
              <a:rPr lang="en-US" altLang="en-US" sz="2400">
                <a:latin typeface="Times New Roman" panose="02020603050405020304" pitchFamily="18" charset="0"/>
              </a:rPr>
              <a:t> </a:t>
            </a:r>
          </a:p>
        </p:txBody>
      </p:sp>
      <p:sp>
        <p:nvSpPr>
          <p:cNvPr id="1124397" name="Text Box 45"/>
          <p:cNvSpPr txBox="1">
            <a:spLocks noChangeArrowheads="1"/>
          </p:cNvSpPr>
          <p:nvPr/>
        </p:nvSpPr>
        <p:spPr bwMode="auto">
          <a:xfrm>
            <a:off x="5257800" y="3382803"/>
            <a:ext cx="3733800" cy="41116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spcBef>
                <a:spcPct val="50000"/>
              </a:spcBef>
            </a:pPr>
            <a:r>
              <a:rPr lang="en-US" altLang="en-US" sz="2400" i="1">
                <a:latin typeface="Times New Roman" panose="02020603050405020304" pitchFamily="18" charset="0"/>
                <a:cs typeface="Times New Roman" panose="02020603050405020304" pitchFamily="18" charset="0"/>
              </a:rPr>
              <a:t>p(x</a:t>
            </a:r>
            <a:r>
              <a:rPr lang="en-US" altLang="en-US" sz="2400" i="1">
                <a:latin typeface="Times New Roman" panose="02020603050405020304" pitchFamily="18" charset="0"/>
                <a:cs typeface="Times New Roman" panose="02020603050405020304" pitchFamily="18" charset="0"/>
                <a:sym typeface="Symbol" panose="05050102010706020507" pitchFamily="18" charset="2"/>
              </a:rPr>
              <a:t></a:t>
            </a:r>
            <a:r>
              <a:rPr lang="en-US" altLang="en-US" sz="2400" i="1">
                <a:latin typeface="Times New Roman" panose="02020603050405020304" pitchFamily="18" charset="0"/>
                <a:cs typeface="Times New Roman" panose="02020603050405020304" pitchFamily="18" charset="0"/>
              </a:rPr>
              <a:t>12)</a:t>
            </a:r>
            <a:r>
              <a:rPr lang="en-US" altLang="en-US" sz="2400">
                <a:latin typeface="Times New Roman" panose="02020603050405020304" pitchFamily="18" charset="0"/>
                <a:cs typeface="Times New Roman" panose="02020603050405020304" pitchFamily="18" charset="0"/>
              </a:rPr>
              <a:t>= (.2 + .1 +.1) = .4</a:t>
            </a:r>
            <a:r>
              <a:rPr lang="en-US" altLang="en-US" sz="2400">
                <a:solidFill>
                  <a:srgbClr val="999999"/>
                </a:solidFill>
                <a:latin typeface="Times New Roman" panose="02020603050405020304" pitchFamily="18" charset="0"/>
                <a:cs typeface="Times New Roman" panose="02020603050405020304" pitchFamily="18" charset="0"/>
              </a:rPr>
              <a:t> </a:t>
            </a:r>
          </a:p>
        </p:txBody>
      </p:sp>
      <p:sp>
        <p:nvSpPr>
          <p:cNvPr id="1124398" name="Text Box 46"/>
          <p:cNvSpPr txBox="1">
            <a:spLocks noChangeArrowheads="1"/>
          </p:cNvSpPr>
          <p:nvPr/>
        </p:nvSpPr>
        <p:spPr bwMode="auto">
          <a:xfrm>
            <a:off x="5181600" y="4038441"/>
            <a:ext cx="3048000" cy="411162"/>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eaLnBrk="1" hangingPunct="1">
              <a:spcBef>
                <a:spcPct val="50000"/>
              </a:spcBef>
            </a:pPr>
            <a:r>
              <a:rPr lang="en-US" altLang="en-US" sz="2400" i="1">
                <a:latin typeface="Times New Roman" panose="02020603050405020304" pitchFamily="18" charset="0"/>
                <a:cs typeface="Times New Roman" panose="02020603050405020304" pitchFamily="18" charset="0"/>
              </a:rPr>
              <a:t>p(x≤11)</a:t>
            </a:r>
            <a:r>
              <a:rPr lang="en-US" altLang="en-US" sz="2400">
                <a:latin typeface="Times New Roman" panose="02020603050405020304" pitchFamily="18" charset="0"/>
                <a:cs typeface="Times New Roman" panose="02020603050405020304" pitchFamily="18" charset="0"/>
              </a:rPr>
              <a:t>= (.4 +.2) = .6</a:t>
            </a:r>
            <a:r>
              <a:rPr lang="en-US" altLang="en-US" sz="2400">
                <a:solidFill>
                  <a:srgbClr val="000000"/>
                </a:solidFill>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4396"/>
                                        </p:tgtEl>
                                        <p:attrNameLst>
                                          <p:attrName>style.visibility</p:attrName>
                                        </p:attrNameLst>
                                      </p:cBhvr>
                                      <p:to>
                                        <p:strVal val="visible"/>
                                      </p:to>
                                    </p:set>
                                  </p:childTnLst>
                                  <p:subTnLst>
                                    <p:set>
                                      <p:cBhvr override="childStyle">
                                        <p:cTn dur="1" fill="hold" display="0" masterRel="nextClick" afterEffect="1"/>
                                        <p:tgtEl>
                                          <p:spTgt spid="1124396"/>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4397"/>
                                        </p:tgtEl>
                                        <p:attrNameLst>
                                          <p:attrName>style.visibility</p:attrName>
                                        </p:attrNameLst>
                                      </p:cBhvr>
                                      <p:to>
                                        <p:strVal val="visible"/>
                                      </p:to>
                                    </p:set>
                                  </p:childTnLst>
                                  <p:subTnLst>
                                    <p:set>
                                      <p:cBhvr override="childStyle">
                                        <p:cTn dur="1" fill="hold" display="0" masterRel="nextClick" afterEffect="1"/>
                                        <p:tgtEl>
                                          <p:spTgt spid="1124397"/>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4398"/>
                                        </p:tgtEl>
                                        <p:attrNameLst>
                                          <p:attrName>style.visibility</p:attrName>
                                        </p:attrNameLst>
                                      </p:cBhvr>
                                      <p:to>
                                        <p:strVal val="visible"/>
                                      </p:to>
                                    </p:set>
                                  </p:childTnLst>
                                  <p:subTnLst>
                                    <p:set>
                                      <p:cBhvr override="childStyle">
                                        <p:cTn dur="1" fill="hold" display="0" masterRel="nextClick" afterEffect="1"/>
                                        <p:tgtEl>
                                          <p:spTgt spid="112439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4396" grpId="0" autoUpdateAnimBg="0"/>
      <p:bldP spid="1124397" grpId="0" autoUpdateAnimBg="0"/>
      <p:bldP spid="1124398" grpId="0" autoUpdateAnimBg="0"/>
    </p:bldLst>
  </p:timing>
</p:sld>
</file>

<file path=ppt/theme/theme1.xml><?xml version="1.0" encoding="utf-8"?>
<a:theme xmlns:a="http://schemas.openxmlformats.org/drawingml/2006/main" name="Froniu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roniusTheme" id="{DD837BCF-92DE-4CF5-A682-4F0B0C7955C2}" vid="{DE520C5D-82B2-4F76-A93C-766E6CD75F8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FroniusTheme</Template>
  <TotalTime>6088</TotalTime>
  <Words>1776</Words>
  <Application>Microsoft Office PowerPoint</Application>
  <PresentationFormat>On-screen Show (4:3)</PresentationFormat>
  <Paragraphs>450</Paragraphs>
  <Slides>48</Slides>
  <Notes>47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8" baseType="lpstr">
      <vt:lpstr>Times New Roman</vt:lpstr>
      <vt:lpstr>Tahoma</vt:lpstr>
      <vt:lpstr>Wingdings</vt:lpstr>
      <vt:lpstr>Arial</vt:lpstr>
      <vt:lpstr>Arial Unicode MS</vt:lpstr>
      <vt:lpstr>Symbol</vt:lpstr>
      <vt:lpstr>Times</vt:lpstr>
      <vt:lpstr>FroniusTheme</vt:lpstr>
      <vt:lpstr>Microsoft Equation 3.0</vt:lpstr>
      <vt:lpstr>Microsoft Word Document</vt:lpstr>
      <vt:lpstr>Finite 8-5</vt:lpstr>
      <vt:lpstr>Random Variable</vt:lpstr>
      <vt:lpstr>Random variables can be discrete or continuous</vt:lpstr>
      <vt:lpstr>Probability functions</vt:lpstr>
      <vt:lpstr>Discrete example: roll of a die</vt:lpstr>
      <vt:lpstr>Probability mass function (pmf)</vt:lpstr>
      <vt:lpstr>Cumulative distribution function (CDF)</vt:lpstr>
      <vt:lpstr>Cumulative distribution function</vt:lpstr>
      <vt:lpstr>Practice Problem:</vt:lpstr>
      <vt:lpstr>Practice Question</vt:lpstr>
      <vt:lpstr>Practice Question</vt:lpstr>
      <vt:lpstr>Practice Question</vt:lpstr>
      <vt:lpstr>Practice Question</vt:lpstr>
      <vt:lpstr>Expected Value</vt:lpstr>
      <vt:lpstr>Expected value of a random variable </vt:lpstr>
      <vt:lpstr>Expected value, formally</vt:lpstr>
      <vt:lpstr>Symbol Interlude</vt:lpstr>
      <vt:lpstr>Example: expected value</vt:lpstr>
      <vt:lpstr>Sample Mean is a special case of Expected Value…</vt:lpstr>
      <vt:lpstr>Expected Value</vt:lpstr>
      <vt:lpstr>Example: the lottery</vt:lpstr>
      <vt:lpstr>Lottery</vt:lpstr>
      <vt:lpstr>Expected Value</vt:lpstr>
      <vt:lpstr>Expected Value</vt:lpstr>
      <vt:lpstr>Gambling (or how casinos can afford to give so many free drinks…)</vt:lpstr>
      <vt:lpstr>Binomial Probability Distribution</vt:lpstr>
      <vt:lpstr>Binomial distribution</vt:lpstr>
      <vt:lpstr>Binomial distribution</vt:lpstr>
      <vt:lpstr>Binomial distribution</vt:lpstr>
      <vt:lpstr>PowerPoint Presentation</vt:lpstr>
      <vt:lpstr>PowerPoint Presentation</vt:lpstr>
      <vt:lpstr>Binomial distribution function</vt:lpstr>
      <vt:lpstr>Binomial distribution, generally</vt:lpstr>
      <vt:lpstr>Binomial distribution: example</vt:lpstr>
      <vt:lpstr>Binomial distribution: example</vt:lpstr>
      <vt:lpstr>Practice Problem</vt:lpstr>
      <vt:lpstr>Answer</vt:lpstr>
      <vt:lpstr>Answer</vt:lpstr>
      <vt:lpstr>Practice Problem:</vt:lpstr>
      <vt:lpstr>Answer</vt:lpstr>
      <vt:lpstr>Answer, continued</vt:lpstr>
      <vt:lpstr>Review Question</vt:lpstr>
      <vt:lpstr>Review Question</vt:lpstr>
      <vt:lpstr>Review Question</vt:lpstr>
      <vt:lpstr>Review Question</vt:lpstr>
      <vt:lpstr>Review Question</vt:lpstr>
      <vt:lpstr>Review Question</vt:lpstr>
      <vt:lpstr>Homework</vt:lpstr>
    </vt:vector>
  </TitlesOfParts>
  <Company>Stanford Univesity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kristinc</dc:creator>
  <cp:lastModifiedBy>Jeff Fronius</cp:lastModifiedBy>
  <cp:revision>109</cp:revision>
  <dcterms:created xsi:type="dcterms:W3CDTF">2004-09-29T20:13:20Z</dcterms:created>
  <dcterms:modified xsi:type="dcterms:W3CDTF">2017-03-05T12:43:05Z</dcterms:modified>
</cp:coreProperties>
</file>