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1" r:id="rId3"/>
    <p:sldId id="273" r:id="rId4"/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6F98E-0B13-45C3-A1F9-1B5E9C67E5D7}" type="datetimeFigureOut">
              <a:rPr lang="en-US" smtClean="0"/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CD0F8-88B4-44DB-AF35-7EA21AEE35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30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E0F91A0-3A59-4B4C-9A5D-A4D0799CD6A7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8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026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81C3FEF-BD86-47C8-94FC-9C429EFAFA05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11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1A58B17C-C1EC-4763-BD78-AC33B449B3C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705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0A24B33-FEB6-4BCA-8BE8-E1E47A1D162F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238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F7CB5CD-9D9B-4510-B9AE-2969BA724A22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2289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D72D658-128A-4BE2-885D-9F05F31C8BA8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356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F8F616A8-078B-4E39-8F51-E0111CEF0F7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469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56F20E33-10F4-475F-9EEF-C5CE585B6063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0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3D7D09E-99E5-4C8F-BA7E-D6205C9774E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282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AB3EA41-8BAD-4F01-87E0-747A7792DFDF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284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74FC036B-A15F-4034-8DD0-6C8C99B1FE65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373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CAC02238-4652-4798-B30A-795AAD34DC1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4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E662B624-189B-4A29-BA5F-C4B1524132DC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80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ADE6DDDD-EB10-4BEA-930D-7462B4EBBEE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9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3"/>
            <a:ext cx="8001000" cy="1066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764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3972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616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06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5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84055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107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37161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868680"/>
            <a:ext cx="4041775" cy="45720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995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513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82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695951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49847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37161"/>
            <a:ext cx="3008313" cy="528574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89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2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40"/>
            <a:ext cx="5486400" cy="8048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530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013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25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Finite 1.3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Lease Squares Line</a:t>
            </a:r>
          </a:p>
        </p:txBody>
      </p:sp>
    </p:spTree>
    <p:extLst>
      <p:ext uri="{BB962C8B-B14F-4D97-AF65-F5344CB8AC3E}">
        <p14:creationId xmlns:p14="http://schemas.microsoft.com/office/powerpoint/2010/main" val="124524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5800" y="4572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Again, this line looks much better.  This is clearly a better model than some of the earlier attempts.</a:t>
            </a:r>
            <a:endParaRPr lang="en-US" altLang="en-US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778725" y="1445623"/>
            <a:ext cx="5662749" cy="5299166"/>
            <a:chOff x="2209800" y="2057400"/>
            <a:chExt cx="4838700" cy="4572000"/>
          </a:xfrm>
        </p:grpSpPr>
        <p:pic>
          <p:nvPicPr>
            <p:cNvPr id="2765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20574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7653" name="Straight Connector 6"/>
            <p:cNvCxnSpPr>
              <a:cxnSpLocks noChangeShapeType="1"/>
            </p:cNvCxnSpPr>
            <p:nvPr/>
          </p:nvCxnSpPr>
          <p:spPr bwMode="auto">
            <a:xfrm flipV="1">
              <a:off x="3109821" y="3157469"/>
              <a:ext cx="3086081" cy="22790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4375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7162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line does not look as good as the purple or pink ones.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362200" y="1981200"/>
            <a:ext cx="4838700" cy="4572000"/>
            <a:chOff x="2362200" y="1981200"/>
            <a:chExt cx="4838700" cy="4572000"/>
          </a:xfrm>
        </p:grpSpPr>
        <p:pic>
          <p:nvPicPr>
            <p:cNvPr id="29700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19812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701" name="Straight Connector 6"/>
            <p:cNvCxnSpPr>
              <a:cxnSpLocks noChangeShapeType="1"/>
            </p:cNvCxnSpPr>
            <p:nvPr/>
          </p:nvCxnSpPr>
          <p:spPr bwMode="auto">
            <a:xfrm flipV="1">
              <a:off x="3026734" y="3228691"/>
              <a:ext cx="3810123" cy="13294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41232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85800" y="609600"/>
            <a:ext cx="7543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line has larger squares than some of the others.  This is not the best model.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438400" y="2057400"/>
            <a:ext cx="4838700" cy="4572000"/>
            <a:chOff x="2438400" y="2057400"/>
            <a:chExt cx="4838700" cy="4572000"/>
          </a:xfrm>
        </p:grpSpPr>
        <p:pic>
          <p:nvPicPr>
            <p:cNvPr id="3174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20574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1749" name="Straight Connector 6"/>
            <p:cNvCxnSpPr>
              <a:cxnSpLocks noChangeShapeType="1"/>
            </p:cNvCxnSpPr>
            <p:nvPr/>
          </p:nvCxnSpPr>
          <p:spPr bwMode="auto">
            <a:xfrm flipV="1">
              <a:off x="3335342" y="3644147"/>
              <a:ext cx="3560863" cy="17567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76233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7200" y="381000"/>
            <a:ext cx="8153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is the line based on calculations.  This is very similar to the purple one.The equation is                               .  (The graphs are just approximations, and are not exact.)  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3876675" y="814388"/>
          <a:ext cx="22780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1257300" imgH="203200" progId="Equation.DSMT4">
                  <p:embed/>
                </p:oleObj>
              </mc:Choice>
              <mc:Fallback>
                <p:oleObj name="Equation" r:id="rId4" imgW="1257300" imgH="203200" progId="Equation.DSMT4">
                  <p:embed/>
                  <p:pic>
                    <p:nvPicPr>
                      <p:cNvPr id="1229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814388"/>
                        <a:ext cx="2278063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33600" y="1981200"/>
            <a:ext cx="4838700" cy="4572000"/>
            <a:chOff x="2133600" y="1981200"/>
            <a:chExt cx="4838700" cy="4572000"/>
          </a:xfrm>
        </p:grpSpPr>
        <p:pic>
          <p:nvPicPr>
            <p:cNvPr id="3379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600" y="19812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798" name="Straight Connector 7"/>
            <p:cNvCxnSpPr>
              <a:cxnSpLocks noChangeShapeType="1"/>
            </p:cNvCxnSpPr>
            <p:nvPr/>
          </p:nvCxnSpPr>
          <p:spPr bwMode="auto">
            <a:xfrm flipV="1">
              <a:off x="2433257" y="2658922"/>
              <a:ext cx="3964427" cy="32168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43966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2138363"/>
            <a:ext cx="45593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62000" y="609600"/>
            <a:ext cx="7620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shows the approximate sums of the squares of the previous examples.  The smaller this quantity, the better the model.  Fortunately, we have a technique that allows us to go straight to the equation without all the guesswork.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476875" y="2509838"/>
            <a:ext cx="30956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Each colored square represents the total area of the squares for an earlier example.  The yellow was the worst of the proposals, and the dark green the best.</a:t>
            </a:r>
          </a:p>
        </p:txBody>
      </p:sp>
    </p:spTree>
    <p:extLst>
      <p:ext uri="{BB962C8B-B14F-4D97-AF65-F5344CB8AC3E}">
        <p14:creationId xmlns:p14="http://schemas.microsoft.com/office/powerpoint/2010/main" val="134475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3400" y="522288"/>
            <a:ext cx="792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Below are the standardized coordinates.  All ordered pairs (</a:t>
            </a:r>
            <a:r>
              <a:rPr lang="en-US" altLang="en-US" i="1">
                <a:solidFill>
                  <a:srgbClr val="660033"/>
                </a:solidFill>
              </a:rPr>
              <a:t>x,y</a:t>
            </a:r>
            <a:r>
              <a:rPr lang="en-US" altLang="en-US">
                <a:solidFill>
                  <a:srgbClr val="660033"/>
                </a:solidFill>
              </a:rPr>
              <a:t>) are now represented (</a:t>
            </a:r>
            <a:r>
              <a:rPr lang="en-US" altLang="en-US" i="1">
                <a:solidFill>
                  <a:srgbClr val="660033"/>
                </a:solidFill>
              </a:rPr>
              <a:t>Z</a:t>
            </a:r>
            <a:r>
              <a:rPr lang="en-US" altLang="en-US" i="1" baseline="-25000">
                <a:solidFill>
                  <a:srgbClr val="660033"/>
                </a:solidFill>
              </a:rPr>
              <a:t>x</a:t>
            </a:r>
            <a:r>
              <a:rPr lang="en-US" altLang="en-US" i="1">
                <a:solidFill>
                  <a:srgbClr val="660033"/>
                </a:solidFill>
              </a:rPr>
              <a:t>, Z</a:t>
            </a:r>
            <a:r>
              <a:rPr lang="en-US" altLang="en-US" i="1" baseline="-25000">
                <a:solidFill>
                  <a:srgbClr val="660033"/>
                </a:solidFill>
              </a:rPr>
              <a:t>y</a:t>
            </a:r>
            <a:r>
              <a:rPr lang="en-US" altLang="en-US">
                <a:solidFill>
                  <a:srgbClr val="660033"/>
                </a:solidFill>
              </a:rPr>
              <a:t> ).  The best fit line will pass through the origin. 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33400" y="2111375"/>
            <a:ext cx="258921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Remember, to standardize is to calculate a </a:t>
            </a:r>
            <a:r>
              <a:rPr lang="en-US" altLang="en-US" i="1">
                <a:solidFill>
                  <a:srgbClr val="660033"/>
                </a:solidFill>
              </a:rPr>
              <a:t>z</a:t>
            </a:r>
            <a:r>
              <a:rPr lang="en-US" altLang="en-US">
                <a:solidFill>
                  <a:srgbClr val="660033"/>
                </a:solidFill>
              </a:rPr>
              <a:t>-score.  </a:t>
            </a:r>
          </a:p>
        </p:txBody>
      </p:sp>
      <p:graphicFrame>
        <p:nvGraphicFramePr>
          <p:cNvPr id="14343" name="Object 2"/>
          <p:cNvGraphicFramePr>
            <a:graphicFrameLocks noChangeAspect="1"/>
          </p:cNvGraphicFramePr>
          <p:nvPr/>
        </p:nvGraphicFramePr>
        <p:xfrm>
          <a:off x="1122363" y="3743325"/>
          <a:ext cx="1208087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4" imgW="647700" imgH="431800" progId="Equation.DSMT4">
                  <p:embed/>
                </p:oleObj>
              </mc:Choice>
              <mc:Fallback>
                <p:oleObj name="Equation" r:id="rId4" imgW="647700" imgH="431800" progId="Equation.DSMT4">
                  <p:embed/>
                  <p:pic>
                    <p:nvPicPr>
                      <p:cNvPr id="143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3743325"/>
                        <a:ext cx="1208087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163" y="1336675"/>
            <a:ext cx="5141912" cy="519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03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417513" y="307975"/>
            <a:ext cx="8085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The line drawn is the best fit line.</a:t>
            </a:r>
          </a:p>
        </p:txBody>
      </p:sp>
      <p:pic>
        <p:nvPicPr>
          <p:cNvPr id="15369" name="Picture 9" descr="Linreg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75275" cy="544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0" descr="Linreg5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1" descr="Linreg5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2" name="Picture 12" descr="Linreg5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 descr="Linreg5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4" name="Picture 14" descr="Linreg5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5" name="Picture 15" descr="Linreg5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388" y="1168400"/>
            <a:ext cx="5384800" cy="544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17513" y="769938"/>
            <a:ext cx="8218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The difference between the data point and the line is shown.</a:t>
            </a:r>
          </a:p>
        </p:txBody>
      </p:sp>
    </p:spTree>
    <p:extLst>
      <p:ext uri="{BB962C8B-B14F-4D97-AF65-F5344CB8AC3E}">
        <p14:creationId xmlns:p14="http://schemas.microsoft.com/office/powerpoint/2010/main" val="199160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In order to find the best fit line we want to minimize the quantity</a:t>
            </a:r>
            <a:r>
              <a:rPr lang="en-US" altLang="en-US"/>
              <a:t> </a:t>
            </a:r>
          </a:p>
        </p:txBody>
      </p:sp>
      <p:graphicFrame>
        <p:nvGraphicFramePr>
          <p:cNvPr id="16387" name="Object 2"/>
          <p:cNvGraphicFramePr>
            <a:graphicFrameLocks noChangeAspect="1"/>
          </p:cNvGraphicFramePr>
          <p:nvPr/>
        </p:nvGraphicFramePr>
        <p:xfrm>
          <a:off x="1206500" y="2747963"/>
          <a:ext cx="2600325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1320800" imgH="508000" progId="Equation.DSMT4">
                  <p:embed/>
                </p:oleObj>
              </mc:Choice>
              <mc:Fallback>
                <p:oleObj name="Equation" r:id="rId4" imgW="1320800" imgH="508000" progId="Equation.DSMT4">
                  <p:embed/>
                  <p:pic>
                    <p:nvPicPr>
                      <p:cNvPr id="1638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2747963"/>
                        <a:ext cx="2600325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149725" y="2593975"/>
            <a:ext cx="43434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is the standardized sum of the squares of the differences, divided by degrees of freedom to adjust for sample size.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3508" y="5933621"/>
            <a:ext cx="8229600" cy="766355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Least Squares Line</a:t>
            </a:r>
          </a:p>
        </p:txBody>
      </p:sp>
    </p:spTree>
    <p:extLst>
      <p:ext uri="{BB962C8B-B14F-4D97-AF65-F5344CB8AC3E}">
        <p14:creationId xmlns:p14="http://schemas.microsoft.com/office/powerpoint/2010/main" val="334691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92933" y="135210"/>
            <a:ext cx="800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The equation of the best fit line is 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41045"/>
              </p:ext>
            </p:extLst>
          </p:nvPr>
        </p:nvGraphicFramePr>
        <p:xfrm>
          <a:off x="2426471" y="767035"/>
          <a:ext cx="1493837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4" imgW="876300" imgH="254000" progId="Equation.DSMT4">
                  <p:embed/>
                </p:oleObj>
              </mc:Choice>
              <mc:Fallback>
                <p:oleObj name="Equation" r:id="rId4" imgW="876300" imgH="254000" progId="Equation.DSMT4">
                  <p:embed/>
                  <p:pic>
                    <p:nvPicPr>
                      <p:cNvPr id="2048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471" y="767035"/>
                        <a:ext cx="1493837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792933" y="2853010"/>
            <a:ext cx="70739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This means that the equation can be found if you have the means and standard deviations for both </a:t>
            </a:r>
            <a:r>
              <a:rPr lang="en-US" altLang="en-US" i="1">
                <a:solidFill>
                  <a:srgbClr val="660033"/>
                </a:solidFill>
              </a:rPr>
              <a:t>x</a:t>
            </a:r>
            <a:r>
              <a:rPr lang="en-US" altLang="en-US">
                <a:solidFill>
                  <a:srgbClr val="660033"/>
                </a:solidFill>
              </a:rPr>
              <a:t> and </a:t>
            </a:r>
            <a:r>
              <a:rPr lang="en-US" altLang="en-US" i="1">
                <a:solidFill>
                  <a:srgbClr val="660033"/>
                </a:solidFill>
              </a:rPr>
              <a:t>y</a:t>
            </a:r>
            <a:r>
              <a:rPr lang="en-US" altLang="en-US">
                <a:solidFill>
                  <a:srgbClr val="660033"/>
                </a:solidFill>
              </a:rPr>
              <a:t>, even without knowing all of the data values.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792933" y="4481785"/>
            <a:ext cx="7143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We usually make use of technology to carry out these calculations, and formulas are always provided, but do know how to use the formulas.</a:t>
            </a:r>
          </a:p>
        </p:txBody>
      </p:sp>
      <p:graphicFrame>
        <p:nvGraphicFramePr>
          <p:cNvPr id="2048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048465"/>
              </p:ext>
            </p:extLst>
          </p:nvPr>
        </p:nvGraphicFramePr>
        <p:xfrm>
          <a:off x="2220096" y="1319485"/>
          <a:ext cx="116205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6" imgW="673100" imgH="584200" progId="Equation.DSMT4">
                  <p:embed/>
                </p:oleObj>
              </mc:Choice>
              <mc:Fallback>
                <p:oleObj name="Equation" r:id="rId6" imgW="673100" imgH="584200" progId="Equation.DSMT4">
                  <p:embed/>
                  <p:pic>
                    <p:nvPicPr>
                      <p:cNvPr id="2048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096" y="1319485"/>
                        <a:ext cx="1162050" cy="1009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9046068"/>
              </p:ext>
            </p:extLst>
          </p:nvPr>
        </p:nvGraphicFramePr>
        <p:xfrm>
          <a:off x="4369571" y="1614760"/>
          <a:ext cx="1500187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8" imgW="863600" imgH="241300" progId="Equation.DSMT4">
                  <p:embed/>
                </p:oleObj>
              </mc:Choice>
              <mc:Fallback>
                <p:oleObj name="Equation" r:id="rId8" imgW="863600" imgH="241300" progId="Equation.DSMT4">
                  <p:embed/>
                  <p:pic>
                    <p:nvPicPr>
                      <p:cNvPr id="2049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9571" y="1614760"/>
                        <a:ext cx="1500187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383858" y="754335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where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3493271" y="1595710"/>
            <a:ext cx="730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and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13508" y="5933621"/>
            <a:ext cx="8229600" cy="766355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Least Squares Line</a:t>
            </a:r>
          </a:p>
        </p:txBody>
      </p:sp>
    </p:spTree>
    <p:extLst>
      <p:ext uri="{BB962C8B-B14F-4D97-AF65-F5344CB8AC3E}">
        <p14:creationId xmlns:p14="http://schemas.microsoft.com/office/powerpoint/2010/main" val="16723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5" grpId="0"/>
      <p:bldP spid="20486" grpId="0"/>
      <p:bldP spid="20492" grpId="0"/>
      <p:bldP spid="204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 Coefficient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Technology can calculate the quality of a least square line.</a:t>
            </a:r>
          </a:p>
          <a:p>
            <a:endParaRPr lang="en-US" sz="3200" dirty="0"/>
          </a:p>
          <a:p>
            <a:r>
              <a:rPr lang="en-US" sz="3200" dirty="0"/>
              <a:t>r is used as a coefficient, -1 to 1 are values</a:t>
            </a:r>
          </a:p>
          <a:p>
            <a:r>
              <a:rPr lang="en-US" sz="3200" dirty="0"/>
              <a:t>Often r</a:t>
            </a:r>
            <a:r>
              <a:rPr lang="en-US" sz="3200" baseline="30000" dirty="0"/>
              <a:t>2</a:t>
            </a:r>
            <a:r>
              <a:rPr lang="en-US" sz="3200" dirty="0"/>
              <a:t> is used, so zero to positive one are values, the closer to positive one the better the correlation.</a:t>
            </a:r>
          </a:p>
        </p:txBody>
      </p:sp>
    </p:spTree>
    <p:extLst>
      <p:ext uri="{BB962C8B-B14F-4D97-AF65-F5344CB8AC3E}">
        <p14:creationId xmlns:p14="http://schemas.microsoft.com/office/powerpoint/2010/main" val="3092154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equation for line from data</a:t>
            </a: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27707" y="336981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rgbClr val="2C2CB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rgbClr val="2C2CB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rgbClr val="2C2CB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rgbClr val="2C2CB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rgbClr val="2C2CB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/>
              <a:t>Given individual data points…</a:t>
            </a: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1741215" y="1975145"/>
            <a:ext cx="4302125" cy="2147887"/>
          </a:xfrm>
          <a:custGeom>
            <a:avLst/>
            <a:gdLst>
              <a:gd name="T0" fmla="*/ 0 w 2112"/>
              <a:gd name="T1" fmla="*/ 0 h 1248"/>
              <a:gd name="T2" fmla="*/ 0 w 2112"/>
              <a:gd name="T3" fmla="*/ 1248 h 1248"/>
              <a:gd name="T4" fmla="*/ 2112 w 2112"/>
              <a:gd name="T5" fmla="*/ 1248 h 1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2" h="1248">
                <a:moveTo>
                  <a:pt x="0" y="0"/>
                </a:moveTo>
                <a:lnTo>
                  <a:pt x="0" y="1248"/>
                </a:lnTo>
                <a:lnTo>
                  <a:pt x="2112" y="124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53940" y="2102145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11140" y="2406945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11140" y="2864145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411140" y="3208632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944540" y="3056232"/>
            <a:ext cx="299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w  w      w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512865" y="2711745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124053" y="3326107"/>
            <a:ext cx="113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 w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4900340" y="2980032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2936603" y="3321345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  w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122465" y="3626145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600053" y="252283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3092178" y="3056232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3681140" y="2751432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4276453" y="3056232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Line 23"/>
          <p:cNvSpPr>
            <a:spLocks noChangeShapeType="1"/>
          </p:cNvSpPr>
          <p:nvPr/>
        </p:nvSpPr>
        <p:spPr bwMode="auto">
          <a:xfrm>
            <a:off x="5073378" y="3056232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1" name="Line 24"/>
          <p:cNvSpPr>
            <a:spLocks noChangeShapeType="1"/>
          </p:cNvSpPr>
          <p:nvPr/>
        </p:nvSpPr>
        <p:spPr bwMode="auto">
          <a:xfrm>
            <a:off x="1741215" y="2716507"/>
            <a:ext cx="4114800" cy="1066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2" name="Line 25"/>
          <p:cNvSpPr>
            <a:spLocks noChangeShapeType="1"/>
          </p:cNvSpPr>
          <p:nvPr/>
        </p:nvSpPr>
        <p:spPr bwMode="auto">
          <a:xfrm>
            <a:off x="1741215" y="2218032"/>
            <a:ext cx="4038600" cy="1905000"/>
          </a:xfrm>
          <a:prstGeom prst="line">
            <a:avLst/>
          </a:prstGeom>
          <a:noFill/>
          <a:ln w="9525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>
            <a:off x="1741215" y="2980032"/>
            <a:ext cx="4038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5257528" y="2229145"/>
            <a:ext cx="3152775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400">
                <a:solidFill>
                  <a:schemeClr val="tx1"/>
                </a:solidFill>
              </a:rPr>
              <a:t>Question: What should be </a:t>
            </a:r>
            <a:br>
              <a:rPr lang="en-US" altLang="en-US" sz="2400">
                <a:solidFill>
                  <a:schemeClr val="tx1"/>
                </a:solidFill>
              </a:rPr>
            </a:br>
            <a:r>
              <a:rPr lang="en-US" altLang="en-US" sz="2400">
                <a:solidFill>
                  <a:schemeClr val="tx1"/>
                </a:solidFill>
              </a:rPr>
              <a:t>considered a good line?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5017815" y="4046832"/>
            <a:ext cx="277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1539603" y="2024357"/>
            <a:ext cx="27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702190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Pages 34 – 37</a:t>
            </a:r>
          </a:p>
          <a:p>
            <a:endParaRPr lang="en-US" dirty="0"/>
          </a:p>
          <a:p>
            <a:r>
              <a:rPr lang="en-US" dirty="0"/>
              <a:t>13, 17, 19, 25</a:t>
            </a:r>
          </a:p>
        </p:txBody>
      </p:sp>
    </p:spTree>
    <p:extLst>
      <p:ext uri="{BB962C8B-B14F-4D97-AF65-F5344CB8AC3E}">
        <p14:creationId xmlns:p14="http://schemas.microsoft.com/office/powerpoint/2010/main" val="312025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Lease Squares Line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85068" y="1323453"/>
            <a:ext cx="6773863" cy="156368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3200">
                <a:solidFill>
                  <a:schemeClr val="tx1"/>
                </a:solidFill>
              </a:rPr>
              <a:t>A good line is one that minimizes </a:t>
            </a:r>
            <a:br>
              <a:rPr lang="en-US" altLang="en-US" sz="3200">
                <a:solidFill>
                  <a:schemeClr val="tx1"/>
                </a:solidFill>
              </a:rPr>
            </a:br>
            <a:r>
              <a:rPr lang="en-US" altLang="en-US" sz="3200">
                <a:solidFill>
                  <a:schemeClr val="tx1"/>
                </a:solidFill>
              </a:rPr>
              <a:t>the sum of squared differences between the </a:t>
            </a:r>
          </a:p>
          <a:p>
            <a:pPr algn="l"/>
            <a:r>
              <a:rPr lang="en-US" altLang="en-US" sz="3200">
                <a:solidFill>
                  <a:schemeClr val="tx1"/>
                </a:solidFill>
              </a:rPr>
              <a:t>points and the line.</a:t>
            </a:r>
          </a:p>
        </p:txBody>
      </p:sp>
    </p:spTree>
    <p:extLst>
      <p:ext uri="{BB962C8B-B14F-4D97-AF65-F5344CB8AC3E}">
        <p14:creationId xmlns:p14="http://schemas.microsoft.com/office/powerpoint/2010/main" val="411555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Lease Squares Line</a:t>
            </a:r>
          </a:p>
        </p:txBody>
      </p:sp>
      <p:sp>
        <p:nvSpPr>
          <p:cNvPr id="5" name=" 50"/>
          <p:cNvSpPr>
            <a:spLocks noGrp="1"/>
          </p:cNvSpPr>
          <p:nvPr/>
        </p:nvSpPr>
        <p:spPr bwMode="auto">
          <a:xfrm>
            <a:off x="6324600" y="5706291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fld id="{7F680BC8-E30B-41AE-97FB-70CAE7D6A51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457200" y="6749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rgbClr val="2C2CB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2C2CB0"/>
                </a:solidFill>
                <a:latin typeface="Arial Narrow" panose="020B0606020202030204" pitchFamily="34" charset="0"/>
              </a:defRPr>
            </a:lvl9pPr>
          </a:lstStyle>
          <a:p>
            <a:r>
              <a:rPr lang="en-US" altLang="en-US"/>
              <a:t>The Least Squares (Regression) Line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657600" y="513161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777875" y="2963091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 flipH="1">
            <a:off x="1006475" y="3205979"/>
            <a:ext cx="28194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3800475" y="3212329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1006475" y="1820091"/>
            <a:ext cx="4724400" cy="3352800"/>
          </a:xfrm>
          <a:custGeom>
            <a:avLst/>
            <a:gdLst>
              <a:gd name="T0" fmla="*/ 0 w 3744"/>
              <a:gd name="T1" fmla="*/ 0 h 2112"/>
              <a:gd name="T2" fmla="*/ 0 w 3744"/>
              <a:gd name="T3" fmla="*/ 2112 h 2112"/>
              <a:gd name="T4" fmla="*/ 3744 w 3744"/>
              <a:gd name="T5" fmla="*/ 2112 h 2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4" h="2112">
                <a:moveTo>
                  <a:pt x="0" y="0"/>
                </a:moveTo>
                <a:lnTo>
                  <a:pt x="0" y="2112"/>
                </a:lnTo>
                <a:lnTo>
                  <a:pt x="3744" y="2112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604963" y="3725091"/>
            <a:ext cx="315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638550" y="3988616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2565400" y="2429691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664075" y="2886891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rgbClr val="FF0066"/>
                </a:solidFill>
                <a:latin typeface="Wingdings" panose="05000000000000000000" pitchFamily="2" charset="2"/>
              </a:rPr>
              <a:t>w</a:t>
            </a: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1006475" y="2575741"/>
            <a:ext cx="3803650" cy="2368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1768475" y="3877491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 flipV="1">
            <a:off x="2717800" y="2658291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>
            <a:off x="4821238" y="2563041"/>
            <a:ext cx="14287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4664075" y="513161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21" name="Group 20"/>
          <p:cNvGrpSpPr>
            <a:grpSpLocks/>
          </p:cNvGrpSpPr>
          <p:nvPr/>
        </p:nvGrpSpPr>
        <p:grpSpPr bwMode="auto">
          <a:xfrm>
            <a:off x="762000" y="4217220"/>
            <a:ext cx="1143000" cy="1281114"/>
            <a:chOff x="854" y="3382"/>
            <a:chExt cx="720" cy="807"/>
          </a:xfrm>
        </p:grpSpPr>
        <p:sp>
          <p:nvSpPr>
            <p:cNvPr id="53" name="Text Box 19"/>
            <p:cNvSpPr txBox="1">
              <a:spLocks noChangeArrowheads="1"/>
            </p:cNvSpPr>
            <p:nvPr/>
          </p:nvSpPr>
          <p:spPr bwMode="auto">
            <a:xfrm>
              <a:off x="1392" y="3958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4" name="Text Box 20"/>
            <p:cNvSpPr txBox="1">
              <a:spLocks noChangeArrowheads="1"/>
            </p:cNvSpPr>
            <p:nvPr/>
          </p:nvSpPr>
          <p:spPr bwMode="auto">
            <a:xfrm>
              <a:off x="854" y="3382"/>
              <a:ext cx="18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62000" y="223601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1198563" y="3801291"/>
            <a:ext cx="5699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(1,2)</a:t>
            </a:r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1006475" y="4487091"/>
            <a:ext cx="7620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2566988" y="513161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757238" y="3607616"/>
            <a:ext cx="288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7" name="Line 26"/>
          <p:cNvSpPr>
            <a:spLocks noChangeShapeType="1"/>
          </p:cNvSpPr>
          <p:nvPr/>
        </p:nvSpPr>
        <p:spPr bwMode="auto">
          <a:xfrm flipH="1">
            <a:off x="996950" y="3877491"/>
            <a:ext cx="1719263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2530475" y="2201091"/>
            <a:ext cx="569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(2,4)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810000" y="3877491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(3,1.5)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1006475" y="2582091"/>
            <a:ext cx="3810000" cy="0"/>
          </a:xfrm>
          <a:prstGeom prst="line">
            <a:avLst/>
          </a:prstGeom>
          <a:noFill/>
          <a:ln w="317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1082675" y="1362891"/>
            <a:ext cx="2817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b="1">
                <a:solidFill>
                  <a:schemeClr val="tx1"/>
                </a:solidFill>
              </a:rPr>
              <a:t>Sum of squared differences =</a:t>
            </a:r>
          </a:p>
        </p:txBody>
      </p:sp>
      <p:sp>
        <p:nvSpPr>
          <p:cNvPr id="32" name="Text Box 31"/>
          <p:cNvSpPr txBox="1">
            <a:spLocks noChangeArrowheads="1"/>
          </p:cNvSpPr>
          <p:nvPr/>
        </p:nvSpPr>
        <p:spPr bwMode="auto">
          <a:xfrm>
            <a:off x="3781425" y="1362891"/>
            <a:ext cx="91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b="1">
                <a:solidFill>
                  <a:schemeClr val="tx1"/>
                </a:solidFill>
              </a:rPr>
              <a:t>(2 - 1)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+</a:t>
            </a:r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4543425" y="1362891"/>
            <a:ext cx="898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b="1">
                <a:solidFill>
                  <a:schemeClr val="tx1"/>
                </a:solidFill>
              </a:rPr>
              <a:t>(4 - 2)</a:t>
            </a:r>
            <a:r>
              <a:rPr lang="en-US" altLang="en-US" b="1" baseline="30000">
                <a:solidFill>
                  <a:schemeClr val="tx1"/>
                </a:solidFill>
              </a:rPr>
              <a:t>2 </a:t>
            </a:r>
            <a:r>
              <a:rPr lang="en-US" altLang="en-US" b="1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34" name="Text Box 33"/>
          <p:cNvSpPr txBox="1">
            <a:spLocks noChangeArrowheads="1"/>
          </p:cNvSpPr>
          <p:nvPr/>
        </p:nvSpPr>
        <p:spPr bwMode="auto">
          <a:xfrm>
            <a:off x="5270500" y="1362891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b="1">
                <a:solidFill>
                  <a:schemeClr val="tx1"/>
                </a:solidFill>
              </a:rPr>
              <a:t>(1.5 - 3)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+</a:t>
            </a:r>
          </a:p>
        </p:txBody>
      </p:sp>
      <p:sp>
        <p:nvSpPr>
          <p:cNvPr id="35" name="Text Box 34"/>
          <p:cNvSpPr txBox="1">
            <a:spLocks noChangeArrowheads="1"/>
          </p:cNvSpPr>
          <p:nvPr/>
        </p:nvSpPr>
        <p:spPr bwMode="auto">
          <a:xfrm>
            <a:off x="4876800" y="2845616"/>
            <a:ext cx="727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(4,3.2)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>
            <a:off x="6219825" y="1362891"/>
            <a:ext cx="1492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b="1">
                <a:solidFill>
                  <a:schemeClr val="tx1"/>
                </a:solidFill>
              </a:rPr>
              <a:t>(3.2 - 4)</a:t>
            </a:r>
            <a:r>
              <a:rPr lang="en-US" altLang="en-US" b="1" baseline="30000">
                <a:solidFill>
                  <a:schemeClr val="tx1"/>
                </a:solidFill>
              </a:rPr>
              <a:t>2</a:t>
            </a:r>
            <a:r>
              <a:rPr lang="en-US" altLang="en-US" b="1">
                <a:solidFill>
                  <a:schemeClr val="tx1"/>
                </a:solidFill>
              </a:rPr>
              <a:t> = 6.89</a:t>
            </a:r>
          </a:p>
        </p:txBody>
      </p:sp>
      <p:sp>
        <p:nvSpPr>
          <p:cNvPr id="37" name="Line 36"/>
          <p:cNvSpPr>
            <a:spLocks noChangeShapeType="1"/>
          </p:cNvSpPr>
          <p:nvPr/>
        </p:nvSpPr>
        <p:spPr bwMode="auto">
          <a:xfrm>
            <a:off x="1006475" y="3537766"/>
            <a:ext cx="38100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1082675" y="1681979"/>
            <a:ext cx="7243764" cy="366712"/>
            <a:chOff x="1056" y="1785"/>
            <a:chExt cx="4563" cy="231"/>
          </a:xfrm>
        </p:grpSpPr>
        <p:sp>
          <p:nvSpPr>
            <p:cNvPr id="44" name="Text Box 43"/>
            <p:cNvSpPr txBox="1">
              <a:spLocks noChangeArrowheads="1"/>
            </p:cNvSpPr>
            <p:nvPr/>
          </p:nvSpPr>
          <p:spPr bwMode="auto">
            <a:xfrm>
              <a:off x="1056" y="1785"/>
              <a:ext cx="1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Sum of squared differences =</a:t>
              </a:r>
            </a:p>
          </p:txBody>
        </p:sp>
        <p:sp>
          <p:nvSpPr>
            <p:cNvPr id="45" name="Text Box 44"/>
            <p:cNvSpPr txBox="1">
              <a:spLocks noChangeArrowheads="1"/>
            </p:cNvSpPr>
            <p:nvPr/>
          </p:nvSpPr>
          <p:spPr bwMode="auto">
            <a:xfrm>
              <a:off x="2756" y="1785"/>
              <a:ext cx="64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(2 -2.5)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+</a:t>
              </a:r>
            </a:p>
          </p:txBody>
        </p:sp>
        <p:sp>
          <p:nvSpPr>
            <p:cNvPr id="46" name="Text Box 45"/>
            <p:cNvSpPr txBox="1">
              <a:spLocks noChangeArrowheads="1"/>
            </p:cNvSpPr>
            <p:nvPr/>
          </p:nvSpPr>
          <p:spPr bwMode="auto">
            <a:xfrm>
              <a:off x="3319" y="1785"/>
              <a:ext cx="66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(4 - 2.5)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 </a:t>
              </a:r>
              <a:r>
                <a:rPr lang="en-US" altLang="en-US" b="1">
                  <a:solidFill>
                    <a:schemeClr val="accent2"/>
                  </a:solidFill>
                </a:rPr>
                <a:t>+</a:t>
              </a:r>
            </a:p>
          </p:txBody>
        </p:sp>
        <p:sp>
          <p:nvSpPr>
            <p:cNvPr id="47" name="Text Box 46"/>
            <p:cNvSpPr txBox="1">
              <a:spLocks noChangeArrowheads="1"/>
            </p:cNvSpPr>
            <p:nvPr/>
          </p:nvSpPr>
          <p:spPr bwMode="auto">
            <a:xfrm>
              <a:off x="3888" y="1785"/>
              <a:ext cx="7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(1.5 - 2.5)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+</a:t>
              </a:r>
            </a:p>
          </p:txBody>
        </p:sp>
        <p:sp>
          <p:nvSpPr>
            <p:cNvPr id="48" name="Text Box 47"/>
            <p:cNvSpPr txBox="1">
              <a:spLocks noChangeArrowheads="1"/>
            </p:cNvSpPr>
            <p:nvPr/>
          </p:nvSpPr>
          <p:spPr bwMode="auto">
            <a:xfrm>
              <a:off x="4580" y="1785"/>
              <a:ext cx="103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FF0000"/>
                  </a:solidFill>
                  <a:latin typeface="Arial Narrow" panose="020B0606020202030204" pitchFamily="34" charset="0"/>
                  <a:ea typeface="+mn-ea"/>
                  <a:cs typeface="+mn-cs"/>
                </a:defRPr>
              </a:lvl9pPr>
            </a:lstStyle>
            <a:p>
              <a:pPr algn="l"/>
              <a:r>
                <a:rPr lang="en-US" altLang="en-US" b="1">
                  <a:solidFill>
                    <a:schemeClr val="accent2"/>
                  </a:solidFill>
                </a:rPr>
                <a:t>(3.2 - 2.5)</a:t>
              </a:r>
              <a:r>
                <a:rPr lang="en-US" altLang="en-US" b="1" baseline="30000">
                  <a:solidFill>
                    <a:schemeClr val="accent2"/>
                  </a:solidFill>
                </a:rPr>
                <a:t>2</a:t>
              </a:r>
              <a:r>
                <a:rPr lang="en-US" altLang="en-US" b="1">
                  <a:solidFill>
                    <a:schemeClr val="accent2"/>
                  </a:solidFill>
                </a:rPr>
                <a:t> = 3.99</a:t>
              </a:r>
            </a:p>
          </p:txBody>
        </p:sp>
      </p:grp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609600" y="3302816"/>
            <a:ext cx="446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>
                <a:solidFill>
                  <a:schemeClr val="tx1"/>
                </a:solidFill>
              </a:rPr>
              <a:t>2.5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>
            <a:off x="5186363" y="1972491"/>
            <a:ext cx="2959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400">
                <a:solidFill>
                  <a:schemeClr val="tx1"/>
                </a:solidFill>
              </a:rPr>
              <a:t>Let us compare two lines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5186363" y="2355079"/>
            <a:ext cx="33639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400">
                <a:solidFill>
                  <a:schemeClr val="accent2"/>
                </a:solidFill>
              </a:rPr>
              <a:t>The second line is horizontal</a:t>
            </a:r>
          </a:p>
        </p:txBody>
      </p:sp>
      <p:sp>
        <p:nvSpPr>
          <p:cNvPr id="43" name="Text Box 51"/>
          <p:cNvSpPr txBox="1">
            <a:spLocks noChangeArrowheads="1"/>
          </p:cNvSpPr>
          <p:nvPr/>
        </p:nvSpPr>
        <p:spPr bwMode="auto">
          <a:xfrm>
            <a:off x="5334000" y="4106091"/>
            <a:ext cx="2813050" cy="15621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rgbClr val="FF0000"/>
                </a:solidFill>
                <a:latin typeface="Arial Narrow" panose="020B0606020202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US" altLang="en-US" sz="2400">
                <a:solidFill>
                  <a:schemeClr val="tx1"/>
                </a:solidFill>
              </a:rPr>
              <a:t>The smaller the sum of 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squared differences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the better the fit of the </a:t>
            </a:r>
          </a:p>
          <a:p>
            <a:pPr algn="l"/>
            <a:r>
              <a:rPr lang="en-US" altLang="en-US" sz="2400">
                <a:solidFill>
                  <a:schemeClr val="tx1"/>
                </a:solidFill>
              </a:rPr>
              <a:t>line to the data.</a:t>
            </a:r>
          </a:p>
        </p:txBody>
      </p:sp>
    </p:spTree>
    <p:extLst>
      <p:ext uri="{BB962C8B-B14F-4D97-AF65-F5344CB8AC3E}">
        <p14:creationId xmlns:p14="http://schemas.microsoft.com/office/powerpoint/2010/main" val="2578432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794" y="1049383"/>
            <a:ext cx="48387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5983" y="89263"/>
            <a:ext cx="80772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We are given the following ordered pairs: (1.2,1), (1.3,1.6), (1.7,2.7), (2,2), (3,1.8), (3,3), (3.8,3.3), (4,4.2).  They are shown in the scatterplot below:</a:t>
            </a:r>
            <a:endParaRPr lang="en-US" altLang="en-US" dirty="0"/>
          </a:p>
          <a:p>
            <a:pPr>
              <a:spcBef>
                <a:spcPct val="50000"/>
              </a:spcBef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Line</a:t>
            </a:r>
          </a:p>
        </p:txBody>
      </p:sp>
    </p:spTree>
    <p:extLst>
      <p:ext uri="{BB962C8B-B14F-4D97-AF65-F5344CB8AC3E}">
        <p14:creationId xmlns:p14="http://schemas.microsoft.com/office/powerpoint/2010/main" val="307809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-1" y="2057400"/>
            <a:ext cx="5111931" cy="4800600"/>
            <a:chOff x="457200" y="2057400"/>
            <a:chExt cx="4838700" cy="4572000"/>
          </a:xfrm>
        </p:grpSpPr>
        <p:pic>
          <p:nvPicPr>
            <p:cNvPr id="19461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20574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9462" name="Straight Connector 7"/>
            <p:cNvCxnSpPr>
              <a:cxnSpLocks noChangeShapeType="1"/>
            </p:cNvCxnSpPr>
            <p:nvPr/>
          </p:nvCxnSpPr>
          <p:spPr bwMode="auto">
            <a:xfrm flipV="1">
              <a:off x="1103868" y="2445258"/>
              <a:ext cx="3097951" cy="2409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0817" y="139700"/>
            <a:ext cx="77724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If we draw a line, not the best line, necessarily, but a line, as shown, we can begin to consider how well it fits the data.  From each data point, we construct a vertical line segment to the line.  This distance gives us an indication of the error, the difference between the predicted and actual </a:t>
            </a:r>
            <a:r>
              <a:rPr lang="en-US" altLang="en-US" i="1" dirty="0">
                <a:solidFill>
                  <a:srgbClr val="660033"/>
                </a:solidFill>
              </a:rPr>
              <a:t>y</a:t>
            </a:r>
            <a:r>
              <a:rPr lang="en-US" altLang="en-US" dirty="0">
                <a:solidFill>
                  <a:srgbClr val="660033"/>
                </a:solidFill>
              </a:rPr>
              <a:t> values.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517458" y="2057400"/>
            <a:ext cx="33528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Squaring this error, which may be positive or negative, gives all positive values, an advantage in finding a total. The sum of the squares gives us a measure of the scatter of the data away from the line.  </a:t>
            </a:r>
          </a:p>
        </p:txBody>
      </p:sp>
    </p:spTree>
    <p:extLst>
      <p:ext uri="{BB962C8B-B14F-4D97-AF65-F5344CB8AC3E}">
        <p14:creationId xmlns:p14="http://schemas.microsoft.com/office/powerpoint/2010/main" val="167152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5908" y="100149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We try drawing another line, this time a horizontal line is shown.  The squares are still fairly large.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314303" y="922474"/>
            <a:ext cx="4838700" cy="4572000"/>
            <a:chOff x="2514600" y="1905000"/>
            <a:chExt cx="4838700" cy="4572000"/>
          </a:xfrm>
        </p:grpSpPr>
        <p:pic>
          <p:nvPicPr>
            <p:cNvPr id="2150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4600" y="19050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1509" name="Straight Connector 6"/>
            <p:cNvCxnSpPr>
              <a:cxnSpLocks noChangeShapeType="1"/>
            </p:cNvCxnSpPr>
            <p:nvPr/>
          </p:nvCxnSpPr>
          <p:spPr bwMode="auto">
            <a:xfrm>
              <a:off x="2884299" y="4154565"/>
              <a:ext cx="4344253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6" name="Title 1"/>
          <p:cNvSpPr txBox="1">
            <a:spLocks/>
          </p:cNvSpPr>
          <p:nvPr/>
        </p:nvSpPr>
        <p:spPr>
          <a:xfrm>
            <a:off x="313508" y="5933621"/>
            <a:ext cx="8229600" cy="766355"/>
          </a:xfrm>
          <a:prstGeom prst="rect">
            <a:avLst/>
          </a:prstGeom>
        </p:spPr>
        <p:txBody>
          <a:bodyPr/>
          <a:lstStyle>
            <a:lvl1pPr algn="ctr" defTabSz="685800" rtl="0" eaLnBrk="1" latinLnBrk="0" hangingPunct="1">
              <a:spcBef>
                <a:spcPct val="0"/>
              </a:spcBef>
              <a:buNone/>
              <a:defRPr sz="3300" b="1" kern="1200">
                <a:solidFill>
                  <a:srgbClr val="FFFF00"/>
                </a:solidFill>
                <a:latin typeface="Georgia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Least Squares Line</a:t>
            </a:r>
          </a:p>
        </p:txBody>
      </p:sp>
    </p:spTree>
    <p:extLst>
      <p:ext uri="{BB962C8B-B14F-4D97-AF65-F5344CB8AC3E}">
        <p14:creationId xmlns:p14="http://schemas.microsoft.com/office/powerpoint/2010/main" val="175390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729343" y="63137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660033"/>
                </a:solidFill>
              </a:rPr>
              <a:t>This line seems like a better fit.  It has a positive slope and an intercept that seems reasonable.  The total sum of the squares is less than that for the two previous lines.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04553" y="1724297"/>
            <a:ext cx="5841275" cy="5133703"/>
            <a:chOff x="2667000" y="1981200"/>
            <a:chExt cx="4838700" cy="4572000"/>
          </a:xfrm>
        </p:grpSpPr>
        <p:pic>
          <p:nvPicPr>
            <p:cNvPr id="2355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7000" y="1981200"/>
              <a:ext cx="4838700" cy="457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3557" name="Straight Connector 6"/>
            <p:cNvCxnSpPr>
              <a:cxnSpLocks noChangeShapeType="1"/>
            </p:cNvCxnSpPr>
            <p:nvPr/>
          </p:nvCxnSpPr>
          <p:spPr bwMode="auto">
            <a:xfrm flipV="1">
              <a:off x="3465907" y="2908196"/>
              <a:ext cx="3584602" cy="213663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9586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62000" y="457200"/>
            <a:ext cx="7620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660033"/>
                </a:solidFill>
              </a:rPr>
              <a:t>Wow, this line with a negative slope does not fit so well.  The sum of the squares will be very large.  This would make a very poor model.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143000" y="1905000"/>
            <a:ext cx="7037388" cy="4749800"/>
            <a:chOff x="1143000" y="1905000"/>
            <a:chExt cx="7037388" cy="4749800"/>
          </a:xfrm>
        </p:grpSpPr>
        <p:pic>
          <p:nvPicPr>
            <p:cNvPr id="2560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3000" y="1905000"/>
              <a:ext cx="7037388" cy="4749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5605" name="Straight Connector 6"/>
            <p:cNvCxnSpPr>
              <a:cxnSpLocks noChangeShapeType="1"/>
            </p:cNvCxnSpPr>
            <p:nvPr/>
          </p:nvCxnSpPr>
          <p:spPr bwMode="auto">
            <a:xfrm>
              <a:off x="2777473" y="2575830"/>
              <a:ext cx="3679559" cy="310998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  <p:extLst>
      <p:ext uri="{BB962C8B-B14F-4D97-AF65-F5344CB8AC3E}">
        <p14:creationId xmlns:p14="http://schemas.microsoft.com/office/powerpoint/2010/main" val="1503639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theme/theme1.xml><?xml version="1.0" encoding="utf-8"?>
<a:theme xmlns:a="http://schemas.openxmlformats.org/drawingml/2006/main" name="Fronius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oniusTheme" id="{DD837BCF-92DE-4CF5-A682-4F0B0C7955C2}" vid="{DE520C5D-82B2-4F76-A93C-766E6CD75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FroniusTheme</Template>
  <TotalTime>31</TotalTime>
  <Words>815</Words>
  <Application>Microsoft Office PowerPoint</Application>
  <PresentationFormat>On-screen Show (4:3)</PresentationFormat>
  <Paragraphs>106</Paragraphs>
  <Slides>20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ＭＳ Ｐゴシック</vt:lpstr>
      <vt:lpstr>Arial</vt:lpstr>
      <vt:lpstr>Arial Narrow</vt:lpstr>
      <vt:lpstr>Calibri</vt:lpstr>
      <vt:lpstr>Georgia</vt:lpstr>
      <vt:lpstr>Times</vt:lpstr>
      <vt:lpstr>Times New Roman</vt:lpstr>
      <vt:lpstr>Wingdings</vt:lpstr>
      <vt:lpstr>FroniusTheme</vt:lpstr>
      <vt:lpstr>MathType 5.0 Equation</vt:lpstr>
      <vt:lpstr>MathType 6.0 Equation</vt:lpstr>
      <vt:lpstr>Finite 1.3</vt:lpstr>
      <vt:lpstr>Estimating equation for line from data</vt:lpstr>
      <vt:lpstr>Lease Squares Line</vt:lpstr>
      <vt:lpstr>Lease Squares Line</vt:lpstr>
      <vt:lpstr>Least Squares 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Correlation Coefficient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Finite 1.3</dc:title>
  <dc:creator>Jeff Fronius</dc:creator>
  <cp:lastModifiedBy>Jeff Fronius</cp:lastModifiedBy>
  <cp:revision>5</cp:revision>
  <dcterms:created xsi:type="dcterms:W3CDTF">2016-08-27T21:54:01Z</dcterms:created>
  <dcterms:modified xsi:type="dcterms:W3CDTF">2016-08-27T22:26:00Z</dcterms:modified>
</cp:coreProperties>
</file>