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9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6" r:id="rId29"/>
    <p:sldId id="288" r:id="rId30"/>
    <p:sldId id="289" r:id="rId31"/>
    <p:sldId id="290" r:id="rId32"/>
    <p:sldId id="291" r:id="rId33"/>
    <p:sldId id="292" r:id="rId34"/>
    <p:sldId id="293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-1530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21B14-BE9A-4468-98F2-5C651CF5C5B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54DEC-A17E-4068-B33D-6DA9EBB32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3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CE044E-6992-4A29-9025-1299FA8497F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28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5BBE99-BAD7-4991-A286-30728B4C07B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876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423B53-0534-48ED-883F-EFA9D36FA9F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14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9D64A1-7F60-439F-9F6C-771DCB57FD8B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24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CE9AC4-9EA8-4E6F-ACD9-D413043C27F2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98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F0658-4157-4591-9FFF-46AB78AF454B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2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DF9432-A9DA-4DCE-87A3-C16EE52E5079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40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E2B280-75FB-4CEC-83CA-83DE1A5A3EBB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63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43C08D-8374-4094-B895-AC9E15054D2A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1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1691F8-7B33-4EC2-9F1F-A71C428A67A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3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6BE3FF-E06F-4D63-A90E-E76F071F86E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6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537C2E-44DE-4099-94E2-1048173FE4B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58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68AA51-69E2-4E8D-83EC-246C10368D8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69C755-3D37-4A17-AC51-C9A4BB4DEB8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69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F081B9-0655-4C6D-A47D-7DDE72D5B29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17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491487-50BD-4687-AEAE-041730E1610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27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C59CE8-0487-4DF5-9D84-48866FA806E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4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619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36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403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4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225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57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2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39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1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6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7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32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7-3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Probability</a:t>
            </a:r>
          </a:p>
        </p:txBody>
      </p:sp>
    </p:spTree>
    <p:extLst>
      <p:ext uri="{BB962C8B-B14F-4D97-AF65-F5344CB8AC3E}">
        <p14:creationId xmlns:p14="http://schemas.microsoft.com/office/powerpoint/2010/main" val="91629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752725"/>
            <a:ext cx="3638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</a:t>
            </a:r>
          </a:p>
        </p:txBody>
      </p:sp>
      <p:sp>
        <p:nvSpPr>
          <p:cNvPr id="74756" name="Rectangle 6"/>
          <p:cNvSpPr>
            <a:spLocks noChangeArrowheads="1"/>
          </p:cNvSpPr>
          <p:nvPr/>
        </p:nvSpPr>
        <p:spPr bwMode="auto">
          <a:xfrm>
            <a:off x="304800" y="295275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Let </a:t>
            </a:r>
            <a:r>
              <a:rPr lang="en-US" altLang="en-US" sz="3200" i="1" dirty="0">
                <a:latin typeface="Times New Roman" panose="02020603050405020304" pitchFamily="18" charset="0"/>
              </a:rPr>
              <a:t>A </a:t>
            </a:r>
            <a:r>
              <a:rPr lang="en-US" altLang="en-US" sz="3200" dirty="0">
                <a:latin typeface="Times New Roman" panose="02020603050405020304" pitchFamily="18" charset="0"/>
              </a:rPr>
              <a:t>and </a:t>
            </a:r>
            <a:r>
              <a:rPr lang="en-US" altLang="en-US" sz="3200" i="1" dirty="0">
                <a:latin typeface="Times New Roman" panose="02020603050405020304" pitchFamily="18" charset="0"/>
              </a:rPr>
              <a:t>B </a:t>
            </a:r>
            <a:r>
              <a:rPr lang="en-US" altLang="en-US" sz="3200" dirty="0">
                <a:latin typeface="Times New Roman" panose="02020603050405020304" pitchFamily="18" charset="0"/>
              </a:rPr>
              <a:t>be two events, then the </a:t>
            </a:r>
            <a:r>
              <a:rPr lang="en-US" altLang="en-US" sz="3200" b="1" dirty="0">
                <a:latin typeface="Times New Roman" panose="02020603050405020304" pitchFamily="18" charset="0"/>
              </a:rPr>
              <a:t>intersection </a:t>
            </a:r>
            <a:r>
              <a:rPr lang="en-US" altLang="en-US" sz="3200" dirty="0">
                <a:latin typeface="Times New Roman" panose="02020603050405020304" pitchFamily="18" charset="0"/>
              </a:rPr>
              <a:t> of </a:t>
            </a:r>
            <a:r>
              <a:rPr lang="en-US" altLang="en-US" sz="3200" i="1" dirty="0">
                <a:latin typeface="Times New Roman" panose="02020603050405020304" pitchFamily="18" charset="0"/>
              </a:rPr>
              <a:t>A </a:t>
            </a:r>
            <a:r>
              <a:rPr lang="en-US" altLang="en-US" sz="3200" dirty="0">
                <a:latin typeface="Times New Roman" panose="02020603050405020304" pitchFamily="18" charset="0"/>
              </a:rPr>
              <a:t>and </a:t>
            </a:r>
            <a:r>
              <a:rPr lang="en-US" altLang="en-US" sz="3200" i="1" dirty="0">
                <a:latin typeface="Times New Roman" panose="02020603050405020304" pitchFamily="18" charset="0"/>
              </a:rPr>
              <a:t>B </a:t>
            </a:r>
            <a:r>
              <a:rPr lang="en-US" altLang="en-US" sz="3200" dirty="0">
                <a:latin typeface="Times New Roman" panose="02020603050405020304" pitchFamily="18" charset="0"/>
              </a:rPr>
              <a:t>is the event (denoted by </a:t>
            </a:r>
            <a:r>
              <a:rPr lang="en-US" altLang="en-US" sz="3200" i="1" dirty="0">
                <a:latin typeface="Times New Roman" panose="02020603050405020304" pitchFamily="18" charset="0"/>
              </a:rPr>
              <a:t>A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) defined by: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762000" y="1781175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 dirty="0">
                <a:latin typeface="Times New Roman" panose="02020603050405020304" pitchFamily="18" charset="0"/>
              </a:rPr>
              <a:t>A 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en-US" sz="3200" dirty="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 = {</a:t>
            </a:r>
            <a:r>
              <a:rPr lang="en-US" altLang="en-US" sz="3200" i="1" dirty="0">
                <a:latin typeface="Times New Roman" panose="02020603050405020304" pitchFamily="18" charset="0"/>
              </a:rPr>
              <a:t>e</a:t>
            </a:r>
            <a:r>
              <a:rPr lang="en-US" altLang="en-US" sz="3200" dirty="0">
                <a:latin typeface="Times New Roman" panose="02020603050405020304" pitchFamily="18" charset="0"/>
              </a:rPr>
              <a:t>| </a:t>
            </a:r>
            <a:r>
              <a:rPr lang="en-US" altLang="en-US" sz="3200" i="1" dirty="0">
                <a:latin typeface="Times New Roman" panose="02020603050405020304" pitchFamily="18" charset="0"/>
              </a:rPr>
              <a:t>e </a:t>
            </a:r>
            <a:r>
              <a:rPr lang="en-US" altLang="en-US" sz="3200" dirty="0">
                <a:latin typeface="Times New Roman" panose="02020603050405020304" pitchFamily="18" charset="0"/>
              </a:rPr>
              <a:t>belongs to </a:t>
            </a:r>
            <a:r>
              <a:rPr lang="en-US" altLang="en-US" sz="3200" i="1" dirty="0">
                <a:latin typeface="Times New Roman" panose="02020603050405020304" pitchFamily="18" charset="0"/>
              </a:rPr>
              <a:t>A </a:t>
            </a:r>
            <a:r>
              <a:rPr lang="en-US" altLang="en-US" sz="3200" b="1" dirty="0">
                <a:latin typeface="Times New Roman" panose="02020603050405020304" pitchFamily="18" charset="0"/>
              </a:rPr>
              <a:t>and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e </a:t>
            </a:r>
            <a:r>
              <a:rPr lang="en-US" altLang="en-US" sz="3200" dirty="0">
                <a:latin typeface="Times New Roman" panose="02020603050405020304" pitchFamily="18" charset="0"/>
              </a:rPr>
              <a:t>belongs to 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74758" name="Rectangle 8"/>
          <p:cNvSpPr>
            <a:spLocks noChangeArrowheads="1"/>
          </p:cNvSpPr>
          <p:nvPr/>
        </p:nvSpPr>
        <p:spPr bwMode="auto">
          <a:xfrm>
            <a:off x="1971675" y="2371725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4759" name="Rectangle 11"/>
          <p:cNvSpPr>
            <a:spLocks noChangeArrowheads="1"/>
          </p:cNvSpPr>
          <p:nvPr/>
        </p:nvSpPr>
        <p:spPr bwMode="auto">
          <a:xfrm>
            <a:off x="3800475" y="244792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 dirty="0">
                <a:latin typeface="Times New Roman" panose="02020603050405020304" pitchFamily="18" charset="0"/>
              </a:rPr>
              <a:t>A 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en-US" sz="3200" dirty="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4760" name="Rectangle 12"/>
          <p:cNvSpPr>
            <a:spLocks noChangeArrowheads="1"/>
          </p:cNvSpPr>
          <p:nvPr/>
        </p:nvSpPr>
        <p:spPr bwMode="auto">
          <a:xfrm>
            <a:off x="2428875" y="41243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74761" name="Rectangle 13"/>
          <p:cNvSpPr>
            <a:spLocks noChangeArrowheads="1"/>
          </p:cNvSpPr>
          <p:nvPr/>
        </p:nvSpPr>
        <p:spPr bwMode="auto">
          <a:xfrm>
            <a:off x="6010275" y="4124325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2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30" y="2452576"/>
            <a:ext cx="3638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6"/>
          <p:cNvSpPr>
            <a:spLocks noChangeArrowheads="1"/>
          </p:cNvSpPr>
          <p:nvPr/>
        </p:nvSpPr>
        <p:spPr bwMode="auto">
          <a:xfrm>
            <a:off x="1871330" y="2071576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3700130" y="2147776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en-US" sz="320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2328530" y="38241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5909930" y="3824176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75783" name="Rectangle 11"/>
          <p:cNvSpPr>
            <a:spLocks noChangeArrowheads="1"/>
          </p:cNvSpPr>
          <p:nvPr/>
        </p:nvSpPr>
        <p:spPr bwMode="auto">
          <a:xfrm>
            <a:off x="575930" y="318976"/>
            <a:ext cx="8439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The event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>
                <a:sym typeface="Symbol" panose="05050102010706020507" pitchFamily="18" charset="2"/>
              </a:rPr>
              <a:t></a:t>
            </a:r>
            <a:r>
              <a:rPr lang="en-US" altLang="en-US"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 b="1">
                <a:latin typeface="Times New Roman" panose="02020603050405020304" pitchFamily="18" charset="0"/>
              </a:rPr>
              <a:t>occurs </a:t>
            </a:r>
            <a:r>
              <a:rPr lang="en-US" altLang="en-US" sz="3200">
                <a:latin typeface="Times New Roman" panose="02020603050405020304" pitchFamily="18" charset="0"/>
              </a:rPr>
              <a:t>if the event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latin typeface="Times New Roman" panose="02020603050405020304" pitchFamily="18" charset="0"/>
              </a:rPr>
              <a:t>occurs and </a:t>
            </a:r>
            <a:r>
              <a:rPr lang="en-US" altLang="en-US" sz="3200">
                <a:latin typeface="Times New Roman" panose="02020603050405020304" pitchFamily="18" charset="0"/>
              </a:rPr>
              <a:t>the event and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 b="1">
                <a:latin typeface="Times New Roman" panose="02020603050405020304" pitchFamily="18" charset="0"/>
              </a:rPr>
              <a:t>occurs 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57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1905000" y="2615610"/>
            <a:ext cx="5257800" cy="28956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304800" y="10101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Let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</a:rPr>
              <a:t>be any event, then the </a:t>
            </a:r>
            <a:r>
              <a:rPr lang="en-US" altLang="en-US" sz="3200" b="1">
                <a:latin typeface="Times New Roman" panose="02020603050405020304" pitchFamily="18" charset="0"/>
              </a:rPr>
              <a:t>complement </a:t>
            </a:r>
            <a:r>
              <a:rPr lang="en-US" altLang="en-US" sz="3200">
                <a:latin typeface="Times New Roman" panose="02020603050405020304" pitchFamily="18" charset="0"/>
              </a:rPr>
              <a:t> of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</a:rPr>
              <a:t>(denoted by </a:t>
            </a:r>
            <a:r>
              <a:rPr lang="en-US" altLang="en-US" sz="3200" i="1">
                <a:latin typeface="Times New Roman" panose="02020603050405020304" pitchFamily="18" charset="0"/>
              </a:rPr>
              <a:t>   </a:t>
            </a:r>
            <a:r>
              <a:rPr lang="en-US" altLang="en-US" sz="3200">
                <a:latin typeface="Times New Roman" panose="02020603050405020304" pitchFamily="18" charset="0"/>
              </a:rPr>
              <a:t>) defined by: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762000" y="177741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    </a:t>
            </a:r>
            <a:r>
              <a:rPr lang="en-US" altLang="en-US" sz="3200">
                <a:latin typeface="Times New Roman" panose="02020603050405020304" pitchFamily="18" charset="0"/>
              </a:rPr>
              <a:t> = {</a:t>
            </a:r>
            <a:r>
              <a:rPr lang="en-US" altLang="en-US" sz="3200" i="1">
                <a:latin typeface="Times New Roman" panose="02020603050405020304" pitchFamily="18" charset="0"/>
              </a:rPr>
              <a:t>e</a:t>
            </a:r>
            <a:r>
              <a:rPr lang="en-US" altLang="en-US" sz="3200">
                <a:latin typeface="Times New Roman" panose="02020603050405020304" pitchFamily="18" charset="0"/>
              </a:rPr>
              <a:t>| </a:t>
            </a:r>
            <a:r>
              <a:rPr lang="en-US" altLang="en-US" sz="3200" i="1">
                <a:latin typeface="Times New Roman" panose="02020603050405020304" pitchFamily="18" charset="0"/>
              </a:rPr>
              <a:t>e </a:t>
            </a:r>
            <a:r>
              <a:rPr lang="en-US" altLang="en-US" sz="3200" b="1">
                <a:latin typeface="Times New Roman" panose="02020603050405020304" pitchFamily="18" charset="0"/>
              </a:rPr>
              <a:t>does not</a:t>
            </a:r>
            <a:r>
              <a:rPr lang="en-US" altLang="en-US" sz="3200" i="1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belongs to </a:t>
            </a: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1905000" y="2615610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78895"/>
              </p:ext>
            </p:extLst>
          </p:nvPr>
        </p:nvGraphicFramePr>
        <p:xfrm>
          <a:off x="838200" y="1777410"/>
          <a:ext cx="38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152280" imgH="190440" progId="Equation.DSMT4">
                  <p:embed/>
                </p:oleObj>
              </mc:Choice>
              <mc:Fallback>
                <p:oleObj name="Equation" r:id="rId4" imgW="152280" imgH="190440" progId="Equation.DSMT4">
                  <p:embed/>
                  <p:pic>
                    <p:nvPicPr>
                      <p:cNvPr id="10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77410"/>
                        <a:ext cx="38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39532"/>
              </p:ext>
            </p:extLst>
          </p:nvPr>
        </p:nvGraphicFramePr>
        <p:xfrm>
          <a:off x="2362200" y="634410"/>
          <a:ext cx="38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6" imgW="152280" imgH="190440" progId="Equation.DSMT4">
                  <p:embed/>
                </p:oleObj>
              </mc:Choice>
              <mc:Fallback>
                <p:oleObj name="Equation" r:id="rId6" imgW="152280" imgH="190440" progId="Equation.DSMT4">
                  <p:embed/>
                  <p:pic>
                    <p:nvPicPr>
                      <p:cNvPr id="10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34410"/>
                        <a:ext cx="38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Oval 12"/>
          <p:cNvSpPr>
            <a:spLocks noChangeArrowheads="1"/>
          </p:cNvSpPr>
          <p:nvPr/>
        </p:nvSpPr>
        <p:spPr bwMode="auto">
          <a:xfrm>
            <a:off x="3505200" y="3453810"/>
            <a:ext cx="2057400" cy="1295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4343400" y="391101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102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19243"/>
              </p:ext>
            </p:extLst>
          </p:nvPr>
        </p:nvGraphicFramePr>
        <p:xfrm>
          <a:off x="2438400" y="3377610"/>
          <a:ext cx="38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7" imgW="152280" imgH="190440" progId="Equation.DSMT4">
                  <p:embed/>
                </p:oleObj>
              </mc:Choice>
              <mc:Fallback>
                <p:oleObj name="Equation" r:id="rId7" imgW="152280" imgH="190440" progId="Equation.DSMT4">
                  <p:embed/>
                  <p:pic>
                    <p:nvPicPr>
                      <p:cNvPr id="102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77610"/>
                        <a:ext cx="38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</a:t>
            </a:r>
          </a:p>
        </p:txBody>
      </p:sp>
    </p:spTree>
    <p:extLst>
      <p:ext uri="{BB962C8B-B14F-4D97-AF65-F5344CB8AC3E}">
        <p14:creationId xmlns:p14="http://schemas.microsoft.com/office/powerpoint/2010/main" val="4061984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915632" y="2014870"/>
            <a:ext cx="5257800" cy="28956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15432" y="64327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The event      </a:t>
            </a:r>
            <a:r>
              <a:rPr lang="en-US" altLang="en-US" sz="3200" b="1">
                <a:latin typeface="Times New Roman" panose="02020603050405020304" pitchFamily="18" charset="0"/>
              </a:rPr>
              <a:t>occurs </a:t>
            </a:r>
            <a:r>
              <a:rPr lang="en-US" altLang="en-US" sz="3200">
                <a:latin typeface="Times New Roman" panose="02020603050405020304" pitchFamily="18" charset="0"/>
              </a:rPr>
              <a:t>if the event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latin typeface="Times New Roman" panose="02020603050405020304" pitchFamily="18" charset="0"/>
              </a:rPr>
              <a:t>does not occur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15632" y="2014870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702674"/>
              </p:ext>
            </p:extLst>
          </p:nvPr>
        </p:nvGraphicFramePr>
        <p:xfrm>
          <a:off x="2144232" y="643270"/>
          <a:ext cx="38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52280" imgH="190440" progId="Equation.DSMT4">
                  <p:embed/>
                </p:oleObj>
              </mc:Choice>
              <mc:Fallback>
                <p:oleObj name="Equation" r:id="rId4" imgW="152280" imgH="190440" progId="Equation.DSMT4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232" y="643270"/>
                        <a:ext cx="38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Oval 9"/>
          <p:cNvSpPr>
            <a:spLocks noChangeArrowheads="1"/>
          </p:cNvSpPr>
          <p:nvPr/>
        </p:nvSpPr>
        <p:spPr bwMode="auto">
          <a:xfrm>
            <a:off x="3515832" y="2853070"/>
            <a:ext cx="2057400" cy="1295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4354032" y="33102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53750"/>
              </p:ext>
            </p:extLst>
          </p:nvPr>
        </p:nvGraphicFramePr>
        <p:xfrm>
          <a:off x="2449032" y="2776870"/>
          <a:ext cx="38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152280" imgH="190440" progId="Equation.DSMT4">
                  <p:embed/>
                </p:oleObj>
              </mc:Choice>
              <mc:Fallback>
                <p:oleObj name="Equation" r:id="rId6" imgW="152280" imgH="190440" progId="Equation.DSMT4">
                  <p:embed/>
                  <p:pic>
                    <p:nvPicPr>
                      <p:cNvPr id="2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032" y="2776870"/>
                        <a:ext cx="38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dirty="0"/>
              <a:t>Complement</a:t>
            </a:r>
          </a:p>
        </p:txBody>
      </p:sp>
    </p:spTree>
    <p:extLst>
      <p:ext uri="{BB962C8B-B14F-4D97-AF65-F5344CB8AC3E}">
        <p14:creationId xmlns:p14="http://schemas.microsoft.com/office/powerpoint/2010/main" val="112904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In problems you will recognize that you are working with:</a:t>
            </a:r>
          </a:p>
          <a:p>
            <a:pPr marL="0" indent="0" eaLnBrk="1" hangingPunct="1">
              <a:buFontTx/>
              <a:buNone/>
            </a:pPr>
            <a:endParaRPr lang="en-US" altLang="en-US"/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609600" y="24384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 b="1">
                <a:latin typeface="Times New Roman" panose="02020603050405020304" pitchFamily="18" charset="0"/>
              </a:rPr>
              <a:t>Union </a:t>
            </a:r>
            <a:r>
              <a:rPr lang="en-US" altLang="en-US" sz="3200">
                <a:latin typeface="Times New Roman" panose="02020603050405020304" pitchFamily="18" charset="0"/>
              </a:rPr>
              <a:t>if you see the word </a:t>
            </a:r>
            <a:r>
              <a:rPr lang="en-US" altLang="en-US" sz="3200" b="1">
                <a:latin typeface="Times New Roman" panose="02020603050405020304" pitchFamily="18" charset="0"/>
              </a:rPr>
              <a:t>or</a:t>
            </a:r>
            <a:r>
              <a:rPr lang="en-US" altLang="en-US" sz="3200">
                <a:latin typeface="Times New Roman" panose="02020603050405020304" pitchFamily="18" charset="0"/>
              </a:rPr>
              <a:t>,</a:t>
            </a:r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 b="1">
                <a:latin typeface="Times New Roman" panose="02020603050405020304" pitchFamily="18" charset="0"/>
              </a:rPr>
              <a:t>Intersection </a:t>
            </a:r>
            <a:r>
              <a:rPr lang="en-US" altLang="en-US" sz="3200">
                <a:latin typeface="Times New Roman" panose="02020603050405020304" pitchFamily="18" charset="0"/>
              </a:rPr>
              <a:t>if you see the word </a:t>
            </a:r>
            <a:r>
              <a:rPr lang="en-US" altLang="en-US" sz="3200" b="1">
                <a:latin typeface="Times New Roman" panose="02020603050405020304" pitchFamily="18" charset="0"/>
              </a:rPr>
              <a:t>and</a:t>
            </a:r>
            <a:r>
              <a:rPr lang="en-US" altLang="en-US" sz="3200">
                <a:latin typeface="Times New Roman" panose="02020603050405020304" pitchFamily="18" charset="0"/>
              </a:rPr>
              <a:t>,</a:t>
            </a:r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 b="1">
                <a:latin typeface="Times New Roman" panose="02020603050405020304" pitchFamily="18" charset="0"/>
              </a:rPr>
              <a:t>Complement </a:t>
            </a:r>
            <a:r>
              <a:rPr lang="en-US" altLang="en-US" sz="3200">
                <a:latin typeface="Times New Roman" panose="02020603050405020304" pitchFamily="18" charset="0"/>
              </a:rPr>
              <a:t>if you see the word </a:t>
            </a:r>
            <a:r>
              <a:rPr lang="en-US" altLang="en-US" sz="3200" b="1">
                <a:latin typeface="Times New Roman" panose="02020603050405020304" pitchFamily="18" charset="0"/>
              </a:rPr>
              <a:t>not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8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Mutually Exclusive</a:t>
            </a:r>
            <a:endParaRPr lang="en-US" altLang="en-US" sz="4800" b="1" dirty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9856" y="155944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Two events </a:t>
            </a:r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B </a:t>
            </a: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are called </a:t>
            </a:r>
            <a:r>
              <a:rPr lang="en-US" alt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mutually exclusive</a:t>
            </a: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 if: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074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12599"/>
              </p:ext>
            </p:extLst>
          </p:nvPr>
        </p:nvGraphicFramePr>
        <p:xfrm>
          <a:off x="2892056" y="1451344"/>
          <a:ext cx="22987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30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056" y="1451344"/>
                        <a:ext cx="22987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1520456" y="2518144"/>
            <a:ext cx="5715000" cy="281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078" name="Oval 11"/>
          <p:cNvSpPr>
            <a:spLocks noChangeArrowheads="1"/>
          </p:cNvSpPr>
          <p:nvPr/>
        </p:nvSpPr>
        <p:spPr bwMode="auto">
          <a:xfrm>
            <a:off x="4644656" y="3203944"/>
            <a:ext cx="1905000" cy="152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079" name="Oval 12"/>
          <p:cNvSpPr>
            <a:spLocks noChangeArrowheads="1"/>
          </p:cNvSpPr>
          <p:nvPr/>
        </p:nvSpPr>
        <p:spPr bwMode="auto">
          <a:xfrm>
            <a:off x="2206256" y="3356344"/>
            <a:ext cx="1905000" cy="152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1901456" y="3051544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1" name="Rectangle 14"/>
          <p:cNvSpPr>
            <a:spLocks noChangeArrowheads="1"/>
          </p:cNvSpPr>
          <p:nvPr/>
        </p:nvSpPr>
        <p:spPr bwMode="auto">
          <a:xfrm>
            <a:off x="6473456" y="2975344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342900" y="762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If two events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B 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en-US" sz="32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mutually exclusive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then:</a:t>
            </a:r>
            <a:endParaRPr lang="en-US" altLang="en-US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1638300" y="2688265"/>
            <a:ext cx="5715000" cy="281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7828" name="Oval 6"/>
          <p:cNvSpPr>
            <a:spLocks noChangeArrowheads="1"/>
          </p:cNvSpPr>
          <p:nvPr/>
        </p:nvSpPr>
        <p:spPr bwMode="auto">
          <a:xfrm>
            <a:off x="4762500" y="3374065"/>
            <a:ext cx="1905000" cy="152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7829" name="Oval 7"/>
          <p:cNvSpPr>
            <a:spLocks noChangeArrowheads="1"/>
          </p:cNvSpPr>
          <p:nvPr/>
        </p:nvSpPr>
        <p:spPr bwMode="auto">
          <a:xfrm>
            <a:off x="2324100" y="3526465"/>
            <a:ext cx="1905000" cy="152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7830" name="Rectangle 8"/>
          <p:cNvSpPr>
            <a:spLocks noChangeArrowheads="1"/>
          </p:cNvSpPr>
          <p:nvPr/>
        </p:nvSpPr>
        <p:spPr bwMode="auto">
          <a:xfrm>
            <a:off x="2019300" y="3221665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1" name="Rectangle 9"/>
          <p:cNvSpPr>
            <a:spLocks noChangeArrowheads="1"/>
          </p:cNvSpPr>
          <p:nvPr/>
        </p:nvSpPr>
        <p:spPr bwMode="auto">
          <a:xfrm>
            <a:off x="6591300" y="3145465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2" name="Rectangle 12"/>
          <p:cNvSpPr>
            <a:spLocks noChangeArrowheads="1"/>
          </p:cNvSpPr>
          <p:nvPr/>
        </p:nvSpPr>
        <p:spPr bwMode="auto">
          <a:xfrm>
            <a:off x="742507" y="1257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They have no outcomes in common.</a:t>
            </a:r>
            <a:b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They can’t occur at the same time. The outcome of the random experiment can not belong to both</a:t>
            </a:r>
            <a:r>
              <a:rPr lang="en-US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B.</a:t>
            </a:r>
            <a:endParaRPr lang="en-US" altLang="en-US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Mutually Exclusive</a:t>
            </a:r>
            <a:endParaRPr lang="en-US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24695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17725" indent="-2117725" eaLnBrk="1" hangingPunct="1"/>
            <a:r>
              <a:rPr lang="en-US" altLang="en-US" sz="4800" b="1" dirty="0"/>
              <a:t>Basic Probability</a:t>
            </a:r>
            <a:endParaRPr lang="en-US" altLang="en-US" sz="4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/>
              <a:t>Suppose that the sample space </a:t>
            </a:r>
            <a:r>
              <a:rPr lang="en-US" altLang="en-US" sz="2800" i="1"/>
              <a:t>S = </a:t>
            </a:r>
            <a:r>
              <a:rPr lang="en-US" altLang="en-US" sz="2800"/>
              <a:t>{</a:t>
            </a:r>
            <a:r>
              <a:rPr lang="en-US" altLang="en-US" sz="2800" i="1"/>
              <a:t>o</a:t>
            </a:r>
            <a:r>
              <a:rPr lang="en-US" altLang="en-US" sz="2800" baseline="-25000"/>
              <a:t>1</a:t>
            </a:r>
            <a:r>
              <a:rPr lang="en-US" altLang="en-US" sz="2800"/>
              <a:t>, </a:t>
            </a:r>
            <a:r>
              <a:rPr lang="en-US" altLang="en-US" sz="2800" i="1"/>
              <a:t>o</a:t>
            </a:r>
            <a:r>
              <a:rPr lang="en-US" altLang="en-US" sz="2800" baseline="-25000"/>
              <a:t>2</a:t>
            </a:r>
            <a:r>
              <a:rPr lang="en-US" altLang="en-US" sz="2800"/>
              <a:t>, </a:t>
            </a:r>
            <a:r>
              <a:rPr lang="en-US" altLang="en-US" sz="2800" i="1"/>
              <a:t>o</a:t>
            </a:r>
            <a:r>
              <a:rPr lang="en-US" altLang="en-US" sz="2800" baseline="-25000"/>
              <a:t>3</a:t>
            </a:r>
            <a:r>
              <a:rPr lang="en-US" altLang="en-US" sz="2800"/>
              <a:t>, … </a:t>
            </a:r>
            <a:r>
              <a:rPr lang="en-US" altLang="en-US" sz="2800" i="1"/>
              <a:t>o</a:t>
            </a:r>
            <a:r>
              <a:rPr lang="en-US" altLang="en-US" sz="2800" i="1" baseline="-25000"/>
              <a:t>N</a:t>
            </a:r>
            <a:r>
              <a:rPr lang="en-US" altLang="en-US" sz="2800"/>
              <a:t>} has a finite number, </a:t>
            </a:r>
            <a:r>
              <a:rPr lang="en-US" altLang="en-US" sz="2800" i="1"/>
              <a:t>N</a:t>
            </a:r>
            <a:r>
              <a:rPr lang="en-US" altLang="en-US" sz="2800"/>
              <a:t>, of oucomes.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Also each of the outcomes is equally likely (because of symmetry).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Then for any event </a:t>
            </a:r>
            <a:r>
              <a:rPr lang="en-US" altLang="en-US" sz="2800" i="1"/>
              <a:t>E</a:t>
            </a:r>
            <a:endParaRPr lang="en-US" altLang="en-US" sz="28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0356"/>
              </p:ext>
            </p:extLst>
          </p:nvPr>
        </p:nvGraphicFramePr>
        <p:xfrm>
          <a:off x="1001712" y="2714847"/>
          <a:ext cx="71405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4" imgW="2831760" imgH="469800" progId="Equation.DSMT4">
                  <p:embed/>
                </p:oleObj>
              </mc:Choice>
              <mc:Fallback>
                <p:oleObj name="Equation" r:id="rId4" imgW="2831760" imgH="469800" progId="Equation.DSMT4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2" y="2714847"/>
                        <a:ext cx="714057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2137"/>
              </p:ext>
            </p:extLst>
          </p:nvPr>
        </p:nvGraphicFramePr>
        <p:xfrm>
          <a:off x="1001712" y="3970560"/>
          <a:ext cx="7493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" imgW="2971800" imgH="253800" progId="Equation.DSMT4">
                  <p:embed/>
                </p:oleObj>
              </mc:Choice>
              <mc:Fallback>
                <p:oleObj name="Equation" r:id="rId6" imgW="2971800" imgH="253800" progId="Equation.DSMT4">
                  <p:embed/>
                  <p:pic>
                    <p:nvPicPr>
                      <p:cNvPr id="40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2" y="3970560"/>
                        <a:ext cx="74930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384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53340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Thus this definition of </a:t>
            </a:r>
            <a:r>
              <a:rPr lang="en-US" altLang="en-US" sz="2800" i="1"/>
              <a:t>P</a:t>
            </a:r>
            <a:r>
              <a:rPr lang="en-US" altLang="en-US" sz="2800"/>
              <a:t>[</a:t>
            </a:r>
            <a:r>
              <a:rPr lang="en-US" altLang="en-US" sz="2800" i="1"/>
              <a:t>E</a:t>
            </a:r>
            <a:r>
              <a:rPr lang="en-US" altLang="en-US" sz="2800"/>
              <a:t>], i.e.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066800" y="990600"/>
          <a:ext cx="71405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2831760" imgH="469800" progId="Equation.DSMT4">
                  <p:embed/>
                </p:oleObj>
              </mc:Choice>
              <mc:Fallback>
                <p:oleObj name="Equation" r:id="rId4" imgW="2831760" imgH="469800" progId="Equation.DSMT4">
                  <p:embed/>
                  <p:pic>
                    <p:nvPicPr>
                      <p:cNvPr id="51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14057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2743200"/>
            <a:ext cx="6934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Applies only to the special case when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</a:rPr>
              <a:t>The sample space has a finite no.of outcomes, and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</a:rPr>
              <a:t>Each outcome is equi-probable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	If this is not true a more general definition of probability is required.</a:t>
            </a:r>
          </a:p>
        </p:txBody>
      </p:sp>
    </p:spTree>
    <p:extLst>
      <p:ext uri="{BB962C8B-B14F-4D97-AF65-F5344CB8AC3E}">
        <p14:creationId xmlns:p14="http://schemas.microsoft.com/office/powerpoint/2010/main" val="1636980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coins are tossed, find the probability that two heads are obtained.</a:t>
            </a:r>
          </a:p>
        </p:txBody>
      </p:sp>
    </p:spTree>
    <p:extLst>
      <p:ext uri="{BB962C8B-B14F-4D97-AF65-F5344CB8AC3E}">
        <p14:creationId xmlns:p14="http://schemas.microsoft.com/office/powerpoint/2010/main" val="242598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sample Space, </a:t>
            </a:r>
            <a:r>
              <a:rPr lang="en-US" altLang="en-US" i="1"/>
              <a:t>S</a:t>
            </a:r>
            <a:endParaRPr lang="en-US" alt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829" y="494211"/>
            <a:ext cx="8229600" cy="1600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7030A0"/>
                </a:solidFill>
              </a:rPr>
              <a:t>sample space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, for a random phenomena is the set of all possible outcomes.</a:t>
            </a:r>
          </a:p>
          <a:p>
            <a:pPr marL="0" indent="0" eaLnBrk="1" hangingPunct="1">
              <a:buFontTx/>
              <a:buNone/>
            </a:pP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521963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coins are tossed, find the probability that two heads are obtained.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88" y="1460981"/>
            <a:ext cx="6421928" cy="395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386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dice are rolled, find the probability that the sum 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) equal to 1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) equal to 4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</a:t>
            </a:r>
            <a:r>
              <a:rPr lang="en-US" dirty="0"/>
              <a:t>) less than 13 </a:t>
            </a:r>
          </a:p>
        </p:txBody>
      </p:sp>
    </p:spTree>
    <p:extLst>
      <p:ext uri="{BB962C8B-B14F-4D97-AF65-F5344CB8AC3E}">
        <p14:creationId xmlns:p14="http://schemas.microsoft.com/office/powerpoint/2010/main" val="4105071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dice are rolled, find the probability that the sum 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) equal to 1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19" y="2003462"/>
            <a:ext cx="69818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105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dice are rolled, find the probability that the sum 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) equal to 4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58" y="1061927"/>
            <a:ext cx="4942944" cy="214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48" y="3429000"/>
            <a:ext cx="7440870" cy="155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357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dice are rolled, find the probability that the sum 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) less than 13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58" y="1061927"/>
            <a:ext cx="4942944" cy="214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3" y="3675764"/>
            <a:ext cx="8548668" cy="119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161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die is rolled and a coin is tossed, find the probability that the die shows an odd number and the coin shows a head. </a:t>
            </a:r>
          </a:p>
        </p:txBody>
      </p:sp>
    </p:spTree>
    <p:extLst>
      <p:ext uri="{BB962C8B-B14F-4D97-AF65-F5344CB8AC3E}">
        <p14:creationId xmlns:p14="http://schemas.microsoft.com/office/powerpoint/2010/main" val="185018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die is rolled and a coin is tossed, find the probability that the die shows an odd number and the coin shows a head.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39" y="1608064"/>
            <a:ext cx="72961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415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is drawn at random from a deck of cards. Find the probability of getting the 3 of diamond. </a:t>
            </a:r>
          </a:p>
        </p:txBody>
      </p:sp>
    </p:spTree>
    <p:extLst>
      <p:ext uri="{BB962C8B-B14F-4D97-AF65-F5344CB8AC3E}">
        <p14:creationId xmlns:p14="http://schemas.microsoft.com/office/powerpoint/2010/main" val="3432166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is drawn at random from a deck of cards. Find the probability of getting the 3 of diamond.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66" y="1533857"/>
            <a:ext cx="2764642" cy="264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79" y="4179039"/>
            <a:ext cx="71532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49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is drawn at random from a deck of cards. Find the probability of getting a queen. </a:t>
            </a:r>
          </a:p>
        </p:txBody>
      </p:sp>
    </p:spTree>
    <p:extLst>
      <p:ext uri="{BB962C8B-B14F-4D97-AF65-F5344CB8AC3E}">
        <p14:creationId xmlns:p14="http://schemas.microsoft.com/office/powerpoint/2010/main" val="264993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304800" y="533400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Examples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>
                <a:latin typeface="Times New Roman" panose="02020603050405020304" pitchFamily="18" charset="0"/>
              </a:rPr>
              <a:t>Tossing a coin – outcomes </a:t>
            </a:r>
            <a:r>
              <a:rPr lang="en-US" altLang="en-US" sz="3200" i="1">
                <a:latin typeface="Times New Roman" panose="02020603050405020304" pitchFamily="18" charset="0"/>
              </a:rPr>
              <a:t>S </a:t>
            </a:r>
            <a:r>
              <a:rPr lang="en-US" altLang="en-US" sz="3200">
                <a:latin typeface="Times New Roman" panose="02020603050405020304" pitchFamily="18" charset="0"/>
              </a:rPr>
              <a:t>={</a:t>
            </a:r>
            <a:r>
              <a:rPr lang="en-US" altLang="en-US" sz="3200" b="1">
                <a:latin typeface="Times New Roman" panose="02020603050405020304" pitchFamily="18" charset="0"/>
              </a:rPr>
              <a:t>Head, Tail</a:t>
            </a:r>
            <a:r>
              <a:rPr lang="en-US" altLang="en-US" sz="3200">
                <a:latin typeface="Times New Roman" panose="02020603050405020304" pitchFamily="18" charset="0"/>
              </a:rPr>
              <a:t>}</a:t>
            </a:r>
          </a:p>
        </p:txBody>
      </p:sp>
      <p:grpSp>
        <p:nvGrpSpPr>
          <p:cNvPr id="67587" name="Group 5"/>
          <p:cNvGrpSpPr>
            <a:grpSpLocks/>
          </p:cNvGrpSpPr>
          <p:nvPr/>
        </p:nvGrpSpPr>
        <p:grpSpPr bwMode="auto">
          <a:xfrm>
            <a:off x="381000" y="2362200"/>
            <a:ext cx="8458200" cy="1295400"/>
            <a:chOff x="192" y="240"/>
            <a:chExt cx="5328" cy="816"/>
          </a:xfrm>
        </p:grpSpPr>
        <p:sp>
          <p:nvSpPr>
            <p:cNvPr id="67589" name="Rectangle 6"/>
            <p:cNvSpPr>
              <a:spLocks noChangeArrowheads="1"/>
            </p:cNvSpPr>
            <p:nvPr/>
          </p:nvSpPr>
          <p:spPr bwMode="auto">
            <a:xfrm>
              <a:off x="192" y="240"/>
              <a:ext cx="532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609600" indent="-609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AutoNum type="arabicPeriod" startAt="2"/>
              </a:pPr>
              <a:r>
                <a:rPr lang="en-US" altLang="en-US" sz="3200">
                  <a:latin typeface="Times New Roman" panose="02020603050405020304" pitchFamily="18" charset="0"/>
                </a:rPr>
                <a:t>Rolling a die – outcomes 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en-US" sz="3200" i="1">
                  <a:latin typeface="Times New Roman" panose="02020603050405020304" pitchFamily="18" charset="0"/>
                </a:rPr>
                <a:t>		S </a:t>
              </a:r>
              <a:r>
                <a:rPr lang="en-US" altLang="en-US" sz="3200">
                  <a:latin typeface="Times New Roman" panose="02020603050405020304" pitchFamily="18" charset="0"/>
                </a:rPr>
                <a:t>={</a:t>
              </a:r>
              <a:r>
                <a:rPr lang="en-US" altLang="en-US" sz="3200" b="1">
                  <a:latin typeface="Times New Roman" panose="02020603050405020304" pitchFamily="18" charset="0"/>
                </a:rPr>
                <a:t>     ,     ,     ,     ,     ,     </a:t>
              </a:r>
              <a:r>
                <a:rPr lang="en-US" altLang="en-US" sz="3200">
                  <a:latin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67590" name="Group 7"/>
            <p:cNvGrpSpPr>
              <a:grpSpLocks noChangeAspect="1"/>
            </p:cNvGrpSpPr>
            <p:nvPr/>
          </p:nvGrpSpPr>
          <p:grpSpPr bwMode="auto">
            <a:xfrm>
              <a:off x="1296" y="672"/>
              <a:ext cx="271" cy="271"/>
              <a:chOff x="1344" y="336"/>
              <a:chExt cx="672" cy="672"/>
            </a:xfrm>
          </p:grpSpPr>
          <p:sp>
            <p:nvSpPr>
              <p:cNvPr id="6762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22" name="Oval 9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67591" name="Group 10"/>
            <p:cNvGrpSpPr>
              <a:grpSpLocks noChangeAspect="1"/>
            </p:cNvGrpSpPr>
            <p:nvPr/>
          </p:nvGrpSpPr>
          <p:grpSpPr bwMode="auto">
            <a:xfrm>
              <a:off x="2832" y="672"/>
              <a:ext cx="271" cy="271"/>
              <a:chOff x="2352" y="336"/>
              <a:chExt cx="672" cy="672"/>
            </a:xfrm>
          </p:grpSpPr>
          <p:sp>
            <p:nvSpPr>
              <p:cNvPr id="6761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6" name="Oval 12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7" name="Oval 13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8" name="Oval 14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9" name="Oval 15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20" name="Oval 16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67592" name="Group 17"/>
            <p:cNvGrpSpPr>
              <a:grpSpLocks noChangeAspect="1"/>
            </p:cNvGrpSpPr>
            <p:nvPr/>
          </p:nvGrpSpPr>
          <p:grpSpPr bwMode="auto">
            <a:xfrm>
              <a:off x="2064" y="672"/>
              <a:ext cx="271" cy="271"/>
              <a:chOff x="3168" y="336"/>
              <a:chExt cx="672" cy="672"/>
            </a:xfrm>
          </p:grpSpPr>
          <p:sp>
            <p:nvSpPr>
              <p:cNvPr id="67611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2" name="Oval 19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3" name="Oval 20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4" name="Oval 21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67593" name="Group 22"/>
            <p:cNvGrpSpPr>
              <a:grpSpLocks noChangeAspect="1"/>
            </p:cNvGrpSpPr>
            <p:nvPr/>
          </p:nvGrpSpPr>
          <p:grpSpPr bwMode="auto">
            <a:xfrm>
              <a:off x="2448" y="672"/>
              <a:ext cx="271" cy="271"/>
              <a:chOff x="3984" y="336"/>
              <a:chExt cx="672" cy="672"/>
            </a:xfrm>
          </p:grpSpPr>
          <p:sp>
            <p:nvSpPr>
              <p:cNvPr id="67606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7" name="Oval 24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8" name="Oval 25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9" name="Oval 26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10" name="Oval 27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67594" name="Group 28"/>
            <p:cNvGrpSpPr>
              <a:grpSpLocks noChangeAspect="1"/>
            </p:cNvGrpSpPr>
            <p:nvPr/>
          </p:nvGrpSpPr>
          <p:grpSpPr bwMode="auto">
            <a:xfrm>
              <a:off x="1680" y="672"/>
              <a:ext cx="271" cy="271"/>
              <a:chOff x="3744" y="1200"/>
              <a:chExt cx="672" cy="672"/>
            </a:xfrm>
          </p:grpSpPr>
          <p:sp>
            <p:nvSpPr>
              <p:cNvPr id="6760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4" name="Oval 30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5" name="Oval 31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67595" name="Group 32"/>
            <p:cNvGrpSpPr>
              <a:grpSpLocks noChangeAspect="1"/>
            </p:cNvGrpSpPr>
            <p:nvPr/>
          </p:nvGrpSpPr>
          <p:grpSpPr bwMode="auto">
            <a:xfrm>
              <a:off x="3216" y="672"/>
              <a:ext cx="271" cy="271"/>
              <a:chOff x="4800" y="1248"/>
              <a:chExt cx="672" cy="672"/>
            </a:xfrm>
          </p:grpSpPr>
          <p:sp>
            <p:nvSpPr>
              <p:cNvPr id="67596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597" name="Oval 34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598" name="Oval 35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599" name="Oval 36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0" name="Oval 37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1" name="Oval 38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67602" name="Oval 39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</p:grpSp>
      <p:sp>
        <p:nvSpPr>
          <p:cNvPr id="67588" name="Rectangle 40"/>
          <p:cNvSpPr>
            <a:spLocks noChangeArrowheads="1"/>
          </p:cNvSpPr>
          <p:nvPr/>
        </p:nvSpPr>
        <p:spPr bwMode="auto">
          <a:xfrm>
            <a:off x="1752600" y="38100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={1, 2, 3, 4, 5, 6}</a:t>
            </a:r>
          </a:p>
        </p:txBody>
      </p:sp>
    </p:spTree>
    <p:extLst>
      <p:ext uri="{BB962C8B-B14F-4D97-AF65-F5344CB8AC3E}">
        <p14:creationId xmlns:p14="http://schemas.microsoft.com/office/powerpoint/2010/main" val="542259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is drawn at random from a deck of cards. Find the probability of getting a queen.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104" y="1363735"/>
            <a:ext cx="2619713" cy="25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49" y="4038600"/>
            <a:ext cx="7603830" cy="163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74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jar contains 3 red marbles, 7 green marbles and 10 white marbles. If a marble is drawn from the jar at random, what is the probability that this marble is white?</a:t>
            </a:r>
          </a:p>
        </p:txBody>
      </p:sp>
    </p:spTree>
    <p:extLst>
      <p:ext uri="{BB962C8B-B14F-4D97-AF65-F5344CB8AC3E}">
        <p14:creationId xmlns:p14="http://schemas.microsoft.com/office/powerpoint/2010/main" val="1401861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jar contains 3 red marbles, 7 green marbles and 10 white marbles. If a marble is drawn from the jar at random, what is the probability that this marble is white?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5" y="1629440"/>
            <a:ext cx="8507876" cy="522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975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blood groups of 200 people is distributed as follows: 50 have type A blood, 65 have B blood type, 70 have O blood type and 15 have type AB blood. If a person from this group is selected at random, what 5 is the probability that this person has O blood type? </a:t>
            </a:r>
          </a:p>
        </p:txBody>
      </p:sp>
    </p:spTree>
    <p:extLst>
      <p:ext uri="{BB962C8B-B14F-4D97-AF65-F5344CB8AC3E}">
        <p14:creationId xmlns:p14="http://schemas.microsoft.com/office/powerpoint/2010/main" val="308710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blood groups of 200 people is distributed as follows: 50 have type A blood, 65 have B blood type, 70 have O blood type and 15 have type AB blood. If a person from this group is selected at random, what 5 is the probability that this person has O blood type?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76375"/>
            <a:ext cx="6274981" cy="373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46" y="5381624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33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Pg</a:t>
            </a:r>
            <a:r>
              <a:rPr lang="en-US" dirty="0"/>
              <a:t> 307 </a:t>
            </a:r>
            <a:r>
              <a:rPr lang="en-US" dirty="0" smtClean="0"/>
              <a:t>– 310</a:t>
            </a:r>
          </a:p>
          <a:p>
            <a:endParaRPr lang="en-US" dirty="0" smtClean="0"/>
          </a:p>
          <a:p>
            <a:r>
              <a:rPr lang="en-US" dirty="0" smtClean="0"/>
              <a:t>3, 5, 7, 13, 15, 19 – 39 odd, 55 – 61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1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Event , </a:t>
            </a:r>
            <a:r>
              <a:rPr lang="en-US" altLang="en-US" i="1"/>
              <a:t>E</a:t>
            </a: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71475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/>
              <a:t>The </a:t>
            </a:r>
            <a:r>
              <a:rPr lang="en-US" altLang="en-US" b="1"/>
              <a:t>event</a:t>
            </a:r>
            <a:r>
              <a:rPr lang="en-US" altLang="en-US"/>
              <a:t>, </a:t>
            </a:r>
            <a:r>
              <a:rPr lang="en-US" altLang="en-US" i="1"/>
              <a:t>E</a:t>
            </a:r>
            <a:r>
              <a:rPr lang="en-US" altLang="en-US"/>
              <a:t>, is any subset of the </a:t>
            </a:r>
            <a:r>
              <a:rPr lang="en-US" altLang="en-US" b="1"/>
              <a:t>sample space</a:t>
            </a:r>
            <a:r>
              <a:rPr lang="en-US" altLang="en-US"/>
              <a:t>, </a:t>
            </a:r>
            <a:r>
              <a:rPr lang="en-US" altLang="en-US" i="1"/>
              <a:t>S</a:t>
            </a:r>
            <a:r>
              <a:rPr lang="en-US" altLang="en-US"/>
              <a:t>. i.e. any set of outcomes (not necessarily all outcomes) of the random phenomena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790700" y="2276475"/>
            <a:ext cx="53340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8613" name="Oval 6"/>
          <p:cNvSpPr>
            <a:spLocks noChangeArrowheads="1"/>
          </p:cNvSpPr>
          <p:nvPr/>
        </p:nvSpPr>
        <p:spPr bwMode="auto">
          <a:xfrm rot="-1853828">
            <a:off x="2476500" y="2962275"/>
            <a:ext cx="2209800" cy="1295400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1181100" y="2276475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S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8615" name="Rectangle 8"/>
          <p:cNvSpPr>
            <a:spLocks noChangeArrowheads="1"/>
          </p:cNvSpPr>
          <p:nvPr/>
        </p:nvSpPr>
        <p:spPr bwMode="auto">
          <a:xfrm>
            <a:off x="4686300" y="2886075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E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8616" name="Text Box 9"/>
          <p:cNvSpPr txBox="1">
            <a:spLocks noChangeArrowheads="1"/>
          </p:cNvSpPr>
          <p:nvPr/>
        </p:nvSpPr>
        <p:spPr bwMode="auto">
          <a:xfrm>
            <a:off x="7253288" y="1866900"/>
            <a:ext cx="150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Venn diagram</a:t>
            </a:r>
          </a:p>
        </p:txBody>
      </p:sp>
      <p:sp>
        <p:nvSpPr>
          <p:cNvPr id="68617" name="Line 10"/>
          <p:cNvSpPr>
            <a:spLocks noChangeShapeType="1"/>
          </p:cNvSpPr>
          <p:nvPr/>
        </p:nvSpPr>
        <p:spPr bwMode="auto">
          <a:xfrm flipH="1">
            <a:off x="7159625" y="2886075"/>
            <a:ext cx="844550" cy="4333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550"/>
            <a:ext cx="8229600" cy="1600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The </a:t>
            </a:r>
            <a:r>
              <a:rPr lang="en-US" altLang="en-US" b="1"/>
              <a:t>event</a:t>
            </a:r>
            <a:r>
              <a:rPr lang="en-US" altLang="en-US"/>
              <a:t>, </a:t>
            </a:r>
            <a:r>
              <a:rPr lang="en-US" altLang="en-US" i="1"/>
              <a:t>E</a:t>
            </a:r>
            <a:r>
              <a:rPr lang="en-US" altLang="en-US"/>
              <a:t>, is said to </a:t>
            </a:r>
            <a:r>
              <a:rPr lang="en-US" altLang="en-US" b="1"/>
              <a:t>have occurred</a:t>
            </a:r>
            <a:r>
              <a:rPr lang="en-US" altLang="en-US"/>
              <a:t> if after the outcome has been observed the outcome lies in </a:t>
            </a:r>
            <a:r>
              <a:rPr lang="en-US" altLang="en-US" i="1"/>
              <a:t>E.</a:t>
            </a:r>
            <a:r>
              <a:rPr lang="en-US" altLang="en-US"/>
              <a:t> 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952625" y="2647950"/>
            <a:ext cx="53340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9636" name="Oval 5"/>
          <p:cNvSpPr>
            <a:spLocks noChangeArrowheads="1"/>
          </p:cNvSpPr>
          <p:nvPr/>
        </p:nvSpPr>
        <p:spPr bwMode="auto">
          <a:xfrm rot="-1853828">
            <a:off x="2638425" y="3333750"/>
            <a:ext cx="2209800" cy="1295400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9637" name="Rectangle 6"/>
          <p:cNvSpPr>
            <a:spLocks noChangeArrowheads="1"/>
          </p:cNvSpPr>
          <p:nvPr/>
        </p:nvSpPr>
        <p:spPr bwMode="auto">
          <a:xfrm>
            <a:off x="1343025" y="264795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S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9638" name="Rectangle 7"/>
          <p:cNvSpPr>
            <a:spLocks noChangeArrowheads="1"/>
          </p:cNvSpPr>
          <p:nvPr/>
        </p:nvSpPr>
        <p:spPr bwMode="auto">
          <a:xfrm>
            <a:off x="4848225" y="325755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E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3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76225" y="85725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Examples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352425" y="1000125"/>
            <a:ext cx="8458200" cy="1295400"/>
            <a:chOff x="192" y="240"/>
            <a:chExt cx="5328" cy="816"/>
          </a:xfrm>
        </p:grpSpPr>
        <p:sp>
          <p:nvSpPr>
            <p:cNvPr id="70683" name="Rectangle 4"/>
            <p:cNvSpPr>
              <a:spLocks noChangeArrowheads="1"/>
            </p:cNvSpPr>
            <p:nvPr/>
          </p:nvSpPr>
          <p:spPr bwMode="auto">
            <a:xfrm>
              <a:off x="192" y="240"/>
              <a:ext cx="532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609600" indent="-609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altLang="en-US" sz="3200">
                  <a:latin typeface="Times New Roman" panose="02020603050405020304" pitchFamily="18" charset="0"/>
                </a:rPr>
                <a:t>Rolling a die – outcomes 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en-US" sz="3200" i="1">
                  <a:latin typeface="Times New Roman" panose="02020603050405020304" pitchFamily="18" charset="0"/>
                </a:rPr>
                <a:t>		S </a:t>
              </a:r>
              <a:r>
                <a:rPr lang="en-US" altLang="en-US" sz="3200">
                  <a:latin typeface="Times New Roman" panose="02020603050405020304" pitchFamily="18" charset="0"/>
                </a:rPr>
                <a:t>={</a:t>
              </a:r>
              <a:r>
                <a:rPr lang="en-US" altLang="en-US" sz="3200" b="1">
                  <a:latin typeface="Times New Roman" panose="02020603050405020304" pitchFamily="18" charset="0"/>
                </a:rPr>
                <a:t>     ,     ,     ,     ,     ,     </a:t>
              </a:r>
              <a:r>
                <a:rPr lang="en-US" altLang="en-US" sz="3200">
                  <a:latin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70684" name="Group 5"/>
            <p:cNvGrpSpPr>
              <a:grpSpLocks noChangeAspect="1"/>
            </p:cNvGrpSpPr>
            <p:nvPr/>
          </p:nvGrpSpPr>
          <p:grpSpPr bwMode="auto">
            <a:xfrm>
              <a:off x="1296" y="672"/>
              <a:ext cx="271" cy="271"/>
              <a:chOff x="1344" y="336"/>
              <a:chExt cx="672" cy="672"/>
            </a:xfrm>
          </p:grpSpPr>
          <p:sp>
            <p:nvSpPr>
              <p:cNvPr id="70715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6" name="Oval 7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70685" name="Group 8"/>
            <p:cNvGrpSpPr>
              <a:grpSpLocks noChangeAspect="1"/>
            </p:cNvGrpSpPr>
            <p:nvPr/>
          </p:nvGrpSpPr>
          <p:grpSpPr bwMode="auto">
            <a:xfrm>
              <a:off x="2832" y="672"/>
              <a:ext cx="271" cy="271"/>
              <a:chOff x="2352" y="336"/>
              <a:chExt cx="672" cy="672"/>
            </a:xfrm>
          </p:grpSpPr>
          <p:sp>
            <p:nvSpPr>
              <p:cNvPr id="70709" name="Rectangle 9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0" name="Oval 10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1" name="Oval 11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2" name="Oval 12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3" name="Oval 13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14" name="Oval 14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70686" name="Group 15"/>
            <p:cNvGrpSpPr>
              <a:grpSpLocks noChangeAspect="1"/>
            </p:cNvGrpSpPr>
            <p:nvPr/>
          </p:nvGrpSpPr>
          <p:grpSpPr bwMode="auto">
            <a:xfrm>
              <a:off x="2064" y="672"/>
              <a:ext cx="271" cy="271"/>
              <a:chOff x="3168" y="336"/>
              <a:chExt cx="672" cy="672"/>
            </a:xfrm>
          </p:grpSpPr>
          <p:sp>
            <p:nvSpPr>
              <p:cNvPr id="70705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6" name="Oval 17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7" name="Oval 18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8" name="Oval 19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70687" name="Group 20"/>
            <p:cNvGrpSpPr>
              <a:grpSpLocks noChangeAspect="1"/>
            </p:cNvGrpSpPr>
            <p:nvPr/>
          </p:nvGrpSpPr>
          <p:grpSpPr bwMode="auto">
            <a:xfrm>
              <a:off x="2448" y="672"/>
              <a:ext cx="271" cy="271"/>
              <a:chOff x="3984" y="336"/>
              <a:chExt cx="672" cy="672"/>
            </a:xfrm>
          </p:grpSpPr>
          <p:sp>
            <p:nvSpPr>
              <p:cNvPr id="7070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1" name="Oval 22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2" name="Oval 23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3" name="Oval 24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704" name="Oval 25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70688" name="Group 26"/>
            <p:cNvGrpSpPr>
              <a:grpSpLocks noChangeAspect="1"/>
            </p:cNvGrpSpPr>
            <p:nvPr/>
          </p:nvGrpSpPr>
          <p:grpSpPr bwMode="auto">
            <a:xfrm>
              <a:off x="1680" y="672"/>
              <a:ext cx="271" cy="271"/>
              <a:chOff x="3744" y="1200"/>
              <a:chExt cx="672" cy="672"/>
            </a:xfrm>
          </p:grpSpPr>
          <p:sp>
            <p:nvSpPr>
              <p:cNvPr id="70697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8" name="Oval 28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9" name="Oval 29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  <p:grpSp>
          <p:nvGrpSpPr>
            <p:cNvPr id="70689" name="Group 30"/>
            <p:cNvGrpSpPr>
              <a:grpSpLocks noChangeAspect="1"/>
            </p:cNvGrpSpPr>
            <p:nvPr/>
          </p:nvGrpSpPr>
          <p:grpSpPr bwMode="auto">
            <a:xfrm>
              <a:off x="3216" y="672"/>
              <a:ext cx="271" cy="271"/>
              <a:chOff x="4800" y="1248"/>
              <a:chExt cx="672" cy="672"/>
            </a:xfrm>
          </p:grpSpPr>
          <p:sp>
            <p:nvSpPr>
              <p:cNvPr id="70690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1" name="Oval 32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2" name="Oval 33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3" name="Oval 34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4" name="Oval 35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5" name="Oval 36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70696" name="Oval 37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</p:grpSp>
      <p:sp>
        <p:nvSpPr>
          <p:cNvPr id="70660" name="Rectangle 38"/>
          <p:cNvSpPr>
            <a:spLocks noChangeArrowheads="1"/>
          </p:cNvSpPr>
          <p:nvPr/>
        </p:nvSpPr>
        <p:spPr bwMode="auto">
          <a:xfrm>
            <a:off x="1724025" y="2371725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={1, 2, 3, 4, 5, 6}</a:t>
            </a:r>
          </a:p>
        </p:txBody>
      </p:sp>
      <p:sp>
        <p:nvSpPr>
          <p:cNvPr id="70661" name="Rectangle 74"/>
          <p:cNvSpPr>
            <a:spLocks noChangeArrowheads="1"/>
          </p:cNvSpPr>
          <p:nvPr/>
        </p:nvSpPr>
        <p:spPr bwMode="auto">
          <a:xfrm>
            <a:off x="1038225" y="3286125"/>
            <a:ext cx="6629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E </a:t>
            </a:r>
            <a:r>
              <a:rPr lang="en-US" altLang="en-US" sz="3200">
                <a:latin typeface="Times New Roman" panose="02020603050405020304" pitchFamily="18" charset="0"/>
              </a:rPr>
              <a:t>= the event that an even number is rolled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	= {2, 4, 6}</a:t>
            </a:r>
          </a:p>
        </p:txBody>
      </p:sp>
      <p:grpSp>
        <p:nvGrpSpPr>
          <p:cNvPr id="70662" name="Group 111"/>
          <p:cNvGrpSpPr>
            <a:grpSpLocks/>
          </p:cNvGrpSpPr>
          <p:nvPr/>
        </p:nvGrpSpPr>
        <p:grpSpPr bwMode="auto">
          <a:xfrm>
            <a:off x="1650320" y="5067300"/>
            <a:ext cx="2743200" cy="685800"/>
            <a:chOff x="672" y="3504"/>
            <a:chExt cx="1728" cy="432"/>
          </a:xfrm>
        </p:grpSpPr>
        <p:sp>
          <p:nvSpPr>
            <p:cNvPr id="70663" name="Rectangle 76"/>
            <p:cNvSpPr>
              <a:spLocks noChangeArrowheads="1"/>
            </p:cNvSpPr>
            <p:nvPr/>
          </p:nvSpPr>
          <p:spPr bwMode="auto">
            <a:xfrm>
              <a:off x="672" y="3504"/>
              <a:ext cx="17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609600" indent="-609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dirty="0">
                  <a:latin typeface="Times New Roman" panose="02020603050405020304" pitchFamily="18" charset="0"/>
                </a:rPr>
                <a:t>={</a:t>
              </a:r>
              <a:r>
                <a:rPr lang="en-US" altLang="en-US" sz="3200" b="1" dirty="0">
                  <a:latin typeface="Times New Roman" panose="02020603050405020304" pitchFamily="18" charset="0"/>
                </a:rPr>
                <a:t>     ,     ,     </a:t>
              </a:r>
              <a:r>
                <a:rPr lang="en-US" altLang="en-US" sz="3200" dirty="0">
                  <a:latin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70664" name="Group 110"/>
            <p:cNvGrpSpPr>
              <a:grpSpLocks/>
            </p:cNvGrpSpPr>
            <p:nvPr/>
          </p:nvGrpSpPr>
          <p:grpSpPr bwMode="auto">
            <a:xfrm>
              <a:off x="1008" y="3552"/>
              <a:ext cx="1087" cy="271"/>
              <a:chOff x="1008" y="3552"/>
              <a:chExt cx="1087" cy="271"/>
            </a:xfrm>
          </p:grpSpPr>
          <p:grpSp>
            <p:nvGrpSpPr>
              <p:cNvPr id="70665" name="Group 92"/>
              <p:cNvGrpSpPr>
                <a:grpSpLocks noChangeAspect="1"/>
              </p:cNvGrpSpPr>
              <p:nvPr/>
            </p:nvGrpSpPr>
            <p:grpSpPr bwMode="auto">
              <a:xfrm>
                <a:off x="1440" y="3552"/>
                <a:ext cx="271" cy="271"/>
                <a:chOff x="3984" y="336"/>
                <a:chExt cx="672" cy="672"/>
              </a:xfrm>
            </p:grpSpPr>
            <p:sp>
              <p:nvSpPr>
                <p:cNvPr id="70678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3984" y="336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9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432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80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4464" y="81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81" name="Oval 96"/>
                <p:cNvSpPr>
                  <a:spLocks noChangeAspect="1" noChangeArrowheads="1"/>
                </p:cNvSpPr>
                <p:nvPr/>
              </p:nvSpPr>
              <p:spPr bwMode="auto">
                <a:xfrm>
                  <a:off x="4464" y="432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82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81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</p:grpSp>
          <p:grpSp>
            <p:nvGrpSpPr>
              <p:cNvPr id="70666" name="Group 98"/>
              <p:cNvGrpSpPr>
                <a:grpSpLocks noChangeAspect="1"/>
              </p:cNvGrpSpPr>
              <p:nvPr/>
            </p:nvGrpSpPr>
            <p:grpSpPr bwMode="auto">
              <a:xfrm>
                <a:off x="1008" y="3552"/>
                <a:ext cx="271" cy="271"/>
                <a:chOff x="3744" y="1200"/>
                <a:chExt cx="672" cy="672"/>
              </a:xfrm>
            </p:grpSpPr>
            <p:sp>
              <p:nvSpPr>
                <p:cNvPr id="70675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3744" y="1200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6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3840" y="129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7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680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</p:grpSp>
          <p:grpSp>
            <p:nvGrpSpPr>
              <p:cNvPr id="70667" name="Group 102"/>
              <p:cNvGrpSpPr>
                <a:grpSpLocks noChangeAspect="1"/>
              </p:cNvGrpSpPr>
              <p:nvPr/>
            </p:nvGrpSpPr>
            <p:grpSpPr bwMode="auto">
              <a:xfrm>
                <a:off x="1824" y="3552"/>
                <a:ext cx="271" cy="271"/>
                <a:chOff x="4800" y="1248"/>
                <a:chExt cx="672" cy="672"/>
              </a:xfrm>
            </p:grpSpPr>
            <p:sp>
              <p:nvSpPr>
                <p:cNvPr id="70668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4800" y="1248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69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344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0" name="Oval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728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1" name="Oval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344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2" name="Oval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728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3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53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70674" name="Oval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53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Events, Example</a:t>
            </a:r>
          </a:p>
        </p:txBody>
      </p:sp>
    </p:spTree>
    <p:extLst>
      <p:ext uri="{BB962C8B-B14F-4D97-AF65-F5344CB8AC3E}">
        <p14:creationId xmlns:p14="http://schemas.microsoft.com/office/powerpoint/2010/main" val="122359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 Events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295275"/>
            <a:ext cx="83058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The Null Event, The empty event </a:t>
            </a:r>
            <a:r>
              <a:rPr lang="en-US" altLang="en-US"/>
              <a:t>- </a:t>
            </a:r>
            <a:r>
              <a:rPr lang="en-US" altLang="en-US" sz="3600" i="1">
                <a:latin typeface="Symbol" panose="05050102010706020507" pitchFamily="18" charset="2"/>
              </a:rPr>
              <a:t>f</a:t>
            </a:r>
            <a:endParaRPr lang="en-US" altLang="en-US" sz="3600" b="1">
              <a:latin typeface="Symbol" panose="05050102010706020507" pitchFamily="18" charset="2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14350" y="1133475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i="1">
                <a:latin typeface="Symbol" panose="05050102010706020507" pitchFamily="18" charset="2"/>
              </a:rPr>
              <a:t>f</a:t>
            </a:r>
            <a:r>
              <a:rPr lang="en-US" altLang="en-US" sz="3200">
                <a:latin typeface="Times New Roman" panose="02020603050405020304" pitchFamily="18" charset="0"/>
              </a:rPr>
              <a:t> = { } = the event that contains no outcomes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61950" y="2124075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The Entire Event, The Sample Space </a:t>
            </a:r>
            <a:r>
              <a:rPr lang="en-US" altLang="en-US" sz="3200">
                <a:latin typeface="Times New Roman" panose="02020603050405020304" pitchFamily="18" charset="0"/>
              </a:rPr>
              <a:t>- </a:t>
            </a:r>
            <a:r>
              <a:rPr lang="en-US" altLang="en-US" sz="3200" i="1">
                <a:latin typeface="Times New Roman" panose="02020603050405020304" pitchFamily="18" charset="0"/>
              </a:rPr>
              <a:t>S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742950" y="2886075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S</a:t>
            </a:r>
            <a:r>
              <a:rPr lang="en-US" altLang="en-US" sz="3200">
                <a:latin typeface="Times New Roman" panose="02020603050405020304" pitchFamily="18" charset="0"/>
              </a:rPr>
              <a:t> = the event that contains all outcomes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438150" y="3648075"/>
            <a:ext cx="838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The empty event, </a:t>
            </a:r>
            <a:r>
              <a:rPr lang="en-US" altLang="en-US" sz="3600" i="1">
                <a:latin typeface="Symbol" panose="05050102010706020507" pitchFamily="18" charset="2"/>
              </a:rPr>
              <a:t>f </a:t>
            </a:r>
            <a:r>
              <a:rPr lang="en-US" altLang="en-US" sz="3200">
                <a:latin typeface="Times New Roman" panose="02020603050405020304" pitchFamily="18" charset="0"/>
              </a:rPr>
              <a:t>, never occurs.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The entire event,</a:t>
            </a:r>
            <a:r>
              <a:rPr lang="en-US" altLang="en-US" sz="3200" i="1">
                <a:latin typeface="Times New Roman" panose="02020603050405020304" pitchFamily="18" charset="0"/>
              </a:rPr>
              <a:t> S</a:t>
            </a:r>
            <a:r>
              <a:rPr lang="en-US" altLang="en-US" sz="3200">
                <a:latin typeface="Times New Roman" panose="02020603050405020304" pitchFamily="18" charset="0"/>
              </a:rPr>
              <a:t>, always occurs.</a:t>
            </a:r>
          </a:p>
        </p:txBody>
      </p:sp>
    </p:spTree>
    <p:extLst>
      <p:ext uri="{BB962C8B-B14F-4D97-AF65-F5344CB8AC3E}">
        <p14:creationId xmlns:p14="http://schemas.microsoft.com/office/powerpoint/2010/main" val="222905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19"/>
          <p:cNvSpPr>
            <a:spLocks noChangeArrowheads="1"/>
          </p:cNvSpPr>
          <p:nvPr/>
        </p:nvSpPr>
        <p:spPr bwMode="auto">
          <a:xfrm>
            <a:off x="4076700" y="3352800"/>
            <a:ext cx="1828800" cy="14478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2707" name="Oval 18"/>
          <p:cNvSpPr>
            <a:spLocks noChangeArrowheads="1"/>
          </p:cNvSpPr>
          <p:nvPr/>
        </p:nvSpPr>
        <p:spPr bwMode="auto">
          <a:xfrm>
            <a:off x="2705100" y="3352800"/>
            <a:ext cx="1828800" cy="14478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715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operations on Events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76200"/>
            <a:ext cx="1371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Union</a:t>
            </a:r>
            <a:endParaRPr lang="en-US" altLang="en-US" sz="3600" b="1">
              <a:latin typeface="Symbol" panose="05050102010706020507" pitchFamily="18" charset="2"/>
            </a:endParaRP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419100" y="6858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Let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</a:rPr>
              <a:t>and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>
                <a:latin typeface="Times New Roman" panose="02020603050405020304" pitchFamily="18" charset="0"/>
              </a:rPr>
              <a:t>be two events, then the </a:t>
            </a:r>
            <a:r>
              <a:rPr lang="en-US" altLang="en-US" sz="3200" b="1">
                <a:latin typeface="Times New Roman" panose="02020603050405020304" pitchFamily="18" charset="0"/>
              </a:rPr>
              <a:t>union </a:t>
            </a:r>
            <a:r>
              <a:rPr lang="en-US" altLang="en-US" sz="3200">
                <a:latin typeface="Times New Roman" panose="02020603050405020304" pitchFamily="18" charset="0"/>
              </a:rPr>
              <a:t> of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</a:rPr>
              <a:t>and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>
                <a:latin typeface="Times New Roman" panose="02020603050405020304" pitchFamily="18" charset="0"/>
              </a:rPr>
              <a:t>is the event (denoted by </a:t>
            </a: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) defined by: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571500" y="1905000"/>
            <a:ext cx="769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320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 = {</a:t>
            </a:r>
            <a:r>
              <a:rPr lang="en-US" altLang="en-US" sz="3200" i="1">
                <a:latin typeface="Times New Roman" panose="02020603050405020304" pitchFamily="18" charset="0"/>
              </a:rPr>
              <a:t>e</a:t>
            </a:r>
            <a:r>
              <a:rPr lang="en-US" altLang="en-US" sz="3200">
                <a:latin typeface="Times New Roman" panose="02020603050405020304" pitchFamily="18" charset="0"/>
              </a:rPr>
              <a:t>| </a:t>
            </a:r>
            <a:r>
              <a:rPr lang="en-US" altLang="en-US" sz="3200" i="1">
                <a:latin typeface="Times New Roman" panose="02020603050405020304" pitchFamily="18" charset="0"/>
              </a:rPr>
              <a:t>e </a:t>
            </a:r>
            <a:r>
              <a:rPr lang="en-US" altLang="en-US" sz="3200">
                <a:latin typeface="Times New Roman" panose="02020603050405020304" pitchFamily="18" charset="0"/>
              </a:rPr>
              <a:t>belongs to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latin typeface="Times New Roman" panose="02020603050405020304" pitchFamily="18" charset="0"/>
              </a:rPr>
              <a:t>or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e </a:t>
            </a:r>
            <a:r>
              <a:rPr lang="en-US" altLang="en-US" sz="3200">
                <a:latin typeface="Times New Roman" panose="02020603050405020304" pitchFamily="18" charset="0"/>
              </a:rPr>
              <a:t>belongs to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1866900" y="2667000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2713" name="Oval 10"/>
          <p:cNvSpPr>
            <a:spLocks noChangeArrowheads="1"/>
          </p:cNvSpPr>
          <p:nvPr/>
        </p:nvSpPr>
        <p:spPr bwMode="auto">
          <a:xfrm>
            <a:off x="2705100" y="3352800"/>
            <a:ext cx="1828800" cy="1447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2714" name="Oval 11"/>
          <p:cNvSpPr>
            <a:spLocks noChangeArrowheads="1"/>
          </p:cNvSpPr>
          <p:nvPr/>
        </p:nvSpPr>
        <p:spPr bwMode="auto">
          <a:xfrm>
            <a:off x="4076700" y="3352800"/>
            <a:ext cx="1828800" cy="1447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2715" name="Rectangle 12"/>
          <p:cNvSpPr>
            <a:spLocks noChangeArrowheads="1"/>
          </p:cNvSpPr>
          <p:nvPr/>
        </p:nvSpPr>
        <p:spPr bwMode="auto">
          <a:xfrm>
            <a:off x="3695700" y="27432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320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2716" name="Rectangle 13"/>
          <p:cNvSpPr>
            <a:spLocks noChangeArrowheads="1"/>
          </p:cNvSpPr>
          <p:nvPr/>
        </p:nvSpPr>
        <p:spPr bwMode="auto">
          <a:xfrm>
            <a:off x="2324100" y="441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5905500" y="44196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1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3924300" y="2838450"/>
            <a:ext cx="1828800" cy="14478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2552700" y="2838450"/>
            <a:ext cx="1828800" cy="14478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2" name="Rectangle 6"/>
          <p:cNvSpPr>
            <a:spLocks noChangeArrowheads="1"/>
          </p:cNvSpPr>
          <p:nvPr/>
        </p:nvSpPr>
        <p:spPr bwMode="auto">
          <a:xfrm>
            <a:off x="266700" y="32385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The event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320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 b="1">
                <a:latin typeface="Times New Roman" panose="02020603050405020304" pitchFamily="18" charset="0"/>
              </a:rPr>
              <a:t>occurs </a:t>
            </a:r>
            <a:r>
              <a:rPr lang="en-US" altLang="en-US" sz="3200">
                <a:latin typeface="Times New Roman" panose="02020603050405020304" pitchFamily="18" charset="0"/>
              </a:rPr>
              <a:t>if the event </a:t>
            </a: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latin typeface="Times New Roman" panose="02020603050405020304" pitchFamily="18" charset="0"/>
              </a:rPr>
              <a:t>occurs or </a:t>
            </a:r>
            <a:r>
              <a:rPr lang="en-US" altLang="en-US" sz="3200">
                <a:latin typeface="Times New Roman" panose="02020603050405020304" pitchFamily="18" charset="0"/>
              </a:rPr>
              <a:t>the event and </a:t>
            </a:r>
            <a:r>
              <a:rPr lang="en-US" altLang="en-US" sz="3200" i="1">
                <a:latin typeface="Times New Roman" panose="02020603050405020304" pitchFamily="18" charset="0"/>
              </a:rPr>
              <a:t>B </a:t>
            </a:r>
            <a:r>
              <a:rPr lang="en-US" altLang="en-US" sz="3200" b="1">
                <a:latin typeface="Times New Roman" panose="02020603050405020304" pitchFamily="18" charset="0"/>
              </a:rPr>
              <a:t>occurs 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3733" name="Rectangle 8"/>
          <p:cNvSpPr>
            <a:spLocks noChangeArrowheads="1"/>
          </p:cNvSpPr>
          <p:nvPr/>
        </p:nvSpPr>
        <p:spPr bwMode="auto">
          <a:xfrm>
            <a:off x="1714500" y="2152650"/>
            <a:ext cx="52578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4" name="Oval 9"/>
          <p:cNvSpPr>
            <a:spLocks noChangeArrowheads="1"/>
          </p:cNvSpPr>
          <p:nvPr/>
        </p:nvSpPr>
        <p:spPr bwMode="auto">
          <a:xfrm>
            <a:off x="2552700" y="2838450"/>
            <a:ext cx="1828800" cy="1447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5" name="Oval 10"/>
          <p:cNvSpPr>
            <a:spLocks noChangeArrowheads="1"/>
          </p:cNvSpPr>
          <p:nvPr/>
        </p:nvSpPr>
        <p:spPr bwMode="auto">
          <a:xfrm>
            <a:off x="3924300" y="2838450"/>
            <a:ext cx="1828800" cy="1447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6" name="Rectangle 11"/>
          <p:cNvSpPr>
            <a:spLocks noChangeArrowheads="1"/>
          </p:cNvSpPr>
          <p:nvPr/>
        </p:nvSpPr>
        <p:spPr bwMode="auto">
          <a:xfrm>
            <a:off x="3543300" y="222885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 </a:t>
            </a:r>
            <a:r>
              <a:rPr lang="en-US" alt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3200">
                <a:latin typeface="Times New Roman" panose="02020603050405020304" pitchFamily="18" charset="0"/>
                <a:sym typeface="Math3" pitchFamily="2" charset="2"/>
              </a:rPr>
              <a:t>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3737" name="Rectangle 12"/>
          <p:cNvSpPr>
            <a:spLocks noChangeArrowheads="1"/>
          </p:cNvSpPr>
          <p:nvPr/>
        </p:nvSpPr>
        <p:spPr bwMode="auto">
          <a:xfrm>
            <a:off x="2171700" y="39052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73738" name="Rectangle 13"/>
          <p:cNvSpPr>
            <a:spLocks noChangeArrowheads="1"/>
          </p:cNvSpPr>
          <p:nvPr/>
        </p:nvSpPr>
        <p:spPr bwMode="auto">
          <a:xfrm>
            <a:off x="5753100" y="390525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715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Set operations on Events</a:t>
            </a:r>
          </a:p>
        </p:txBody>
      </p:sp>
    </p:spTree>
    <p:extLst>
      <p:ext uri="{BB962C8B-B14F-4D97-AF65-F5344CB8AC3E}">
        <p14:creationId xmlns:p14="http://schemas.microsoft.com/office/powerpoint/2010/main" val="11924592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oniusTheme" id="{DD837BCF-92DE-4CF5-A682-4F0B0C7955C2}" vid="{DE520C5D-82B2-4F76-A93C-766E6CD75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3006</TotalTime>
  <Words>1026</Words>
  <Application>Microsoft Office PowerPoint</Application>
  <PresentationFormat>On-screen Show (4:3)</PresentationFormat>
  <Paragraphs>145</Paragraphs>
  <Slides>35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FroniusTheme</vt:lpstr>
      <vt:lpstr>Equation</vt:lpstr>
      <vt:lpstr>Finite 7-3</vt:lpstr>
      <vt:lpstr>The sample Space, S</vt:lpstr>
      <vt:lpstr>PowerPoint Presentation</vt:lpstr>
      <vt:lpstr>An Event , E</vt:lpstr>
      <vt:lpstr>Events</vt:lpstr>
      <vt:lpstr>Events, Example</vt:lpstr>
      <vt:lpstr>Special Events</vt:lpstr>
      <vt:lpstr>Set operations on Events</vt:lpstr>
      <vt:lpstr>Set operations on Events</vt:lpstr>
      <vt:lpstr>Intersection</vt:lpstr>
      <vt:lpstr>PowerPoint Presentation</vt:lpstr>
      <vt:lpstr>Complement</vt:lpstr>
      <vt:lpstr>Complement</vt:lpstr>
      <vt:lpstr>PowerPoint Presentation</vt:lpstr>
      <vt:lpstr>Mutually Exclusive</vt:lpstr>
      <vt:lpstr>Mutually Exclusive</vt:lpstr>
      <vt:lpstr>Basic Probability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7-2</dc:title>
  <dc:creator>Jeff Fronius</dc:creator>
  <cp:lastModifiedBy>Jeff Fronius</cp:lastModifiedBy>
  <cp:revision>17</cp:revision>
  <dcterms:created xsi:type="dcterms:W3CDTF">2017-01-16T15:17:37Z</dcterms:created>
  <dcterms:modified xsi:type="dcterms:W3CDTF">2017-02-02T15:50:47Z</dcterms:modified>
</cp:coreProperties>
</file>