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52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3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2131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834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673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8326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479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37161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868680"/>
            <a:ext cx="4041775" cy="4572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96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361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21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695951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49847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37161"/>
            <a:ext cx="3008313" cy="528574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49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2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40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31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10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6-2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Truth Tables and Equivalent Statements</a:t>
            </a:r>
          </a:p>
        </p:txBody>
      </p:sp>
    </p:spTree>
    <p:extLst>
      <p:ext uri="{BB962C8B-B14F-4D97-AF65-F5344CB8AC3E}">
        <p14:creationId xmlns:p14="http://schemas.microsoft.com/office/powerpoint/2010/main" val="2351705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-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Group 9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9501733"/>
                  </p:ext>
                </p:extLst>
              </p:nvPr>
            </p:nvGraphicFramePr>
            <p:xfrm>
              <a:off x="723900" y="1781175"/>
              <a:ext cx="7696200" cy="2982913"/>
            </p:xfrm>
            <a:graphic>
              <a:graphicData uri="http://schemas.openxmlformats.org/drawingml/2006/table">
                <a:tbl>
                  <a:tblPr/>
                  <a:tblGrid>
                    <a:gridCol w="1600200">
                      <a:extLst>
                        <a:ext uri="{9D8B030D-6E8A-4147-A177-3AD203B41FA5}">
                          <a16:colId xmlns:a16="http://schemas.microsoft.com/office/drawing/2014/main" val="2156373084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46968453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90891525"/>
                        </a:ext>
                      </a:extLst>
                    </a:gridCol>
                    <a:gridCol w="1752600">
                      <a:extLst>
                        <a:ext uri="{9D8B030D-6E8A-4147-A177-3AD203B41FA5}">
                          <a16:colId xmlns:a16="http://schemas.microsoft.com/office/drawing/2014/main" val="922797117"/>
                        </a:ext>
                      </a:extLst>
                    </a:gridCol>
                    <a:gridCol w="2667000">
                      <a:extLst>
                        <a:ext uri="{9D8B030D-6E8A-4147-A177-3AD203B41FA5}">
                          <a16:colId xmlns:a16="http://schemas.microsoft.com/office/drawing/2014/main" val="904183834"/>
                        </a:ext>
                      </a:extLst>
                    </a:gridCol>
                  </a:tblGrid>
                  <a:tr h="6667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32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 </a:t>
                          </a:r>
                          <a:r>
                            <a:rPr kumimoji="0" lang="en-US" altLang="en-US" sz="32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p     q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~ </a:t>
                          </a:r>
                          <a:r>
                            <a:rPr kumimoji="0" lang="en-US" altLang="en-US" sz="28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p</a:t>
                          </a:r>
                          <a:endParaRPr kumimoji="0" lang="en-US" altLang="en-US" sz="28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~ </a:t>
                          </a:r>
                          <a:r>
                            <a:rPr kumimoji="0" lang="en-US" altLang="en-US" sz="28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q</a:t>
                          </a:r>
                          <a:endParaRPr kumimoji="0" lang="en-US" altLang="en-US" sz="28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∼</m:t>
                                </m:r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∨∼</m:t>
                                </m:r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kumimoji="0" lang="en-US" alt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∧(∼</m:t>
                                </m:r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∨∼</m:t>
                                </m:r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kumimoji="0" lang="en-US" altLang="en-US" sz="28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US" alt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65275729"/>
                      </a:ext>
                    </a:extLst>
                  </a:tr>
                  <a:tr h="577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T       T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36580871"/>
                      </a:ext>
                    </a:extLst>
                  </a:tr>
                  <a:tr h="58102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T       F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68170318"/>
                      </a:ext>
                    </a:extLst>
                  </a:tr>
                  <a:tr h="577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F       T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54832602"/>
                      </a:ext>
                    </a:extLst>
                  </a:tr>
                  <a:tr h="579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F       F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604595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Group 9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9501733"/>
                  </p:ext>
                </p:extLst>
              </p:nvPr>
            </p:nvGraphicFramePr>
            <p:xfrm>
              <a:off x="723900" y="1781175"/>
              <a:ext cx="7696200" cy="2982913"/>
            </p:xfrm>
            <a:graphic>
              <a:graphicData uri="http://schemas.openxmlformats.org/drawingml/2006/table">
                <a:tbl>
                  <a:tblPr/>
                  <a:tblGrid>
                    <a:gridCol w="1600200">
                      <a:extLst>
                        <a:ext uri="{9D8B030D-6E8A-4147-A177-3AD203B41FA5}">
                          <a16:colId xmlns:a16="http://schemas.microsoft.com/office/drawing/2014/main" val="2156373084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46968453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90891525"/>
                        </a:ext>
                      </a:extLst>
                    </a:gridCol>
                    <a:gridCol w="1752600">
                      <a:extLst>
                        <a:ext uri="{9D8B030D-6E8A-4147-A177-3AD203B41FA5}">
                          <a16:colId xmlns:a16="http://schemas.microsoft.com/office/drawing/2014/main" val="922797117"/>
                        </a:ext>
                      </a:extLst>
                    </a:gridCol>
                    <a:gridCol w="2667000">
                      <a:extLst>
                        <a:ext uri="{9D8B030D-6E8A-4147-A177-3AD203B41FA5}">
                          <a16:colId xmlns:a16="http://schemas.microsoft.com/office/drawing/2014/main" val="904183834"/>
                        </a:ext>
                      </a:extLst>
                    </a:gridCol>
                  </a:tblGrid>
                  <a:tr h="6667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32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 </a:t>
                          </a:r>
                          <a:r>
                            <a:rPr kumimoji="0" lang="en-US" altLang="en-US" sz="32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p     q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~ </a:t>
                          </a:r>
                          <a:r>
                            <a:rPr kumimoji="0" lang="en-US" altLang="en-US" sz="28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p</a:t>
                          </a:r>
                          <a:endParaRPr kumimoji="0" lang="en-US" altLang="en-US" sz="28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~ </a:t>
                          </a:r>
                          <a:r>
                            <a:rPr kumimoji="0" lang="en-US" altLang="en-US" sz="28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q</a:t>
                          </a:r>
                          <a:endParaRPr kumimoji="0" lang="en-US" altLang="en-US" sz="28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88889" t="-12727" r="-152778" b="-36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89954" t="-12727" r="-457" b="-36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5275729"/>
                      </a:ext>
                    </a:extLst>
                  </a:tr>
                  <a:tr h="577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T       T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36580871"/>
                      </a:ext>
                    </a:extLst>
                  </a:tr>
                  <a:tr h="58102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T       F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68170318"/>
                      </a:ext>
                    </a:extLst>
                  </a:tr>
                  <a:tr h="57785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F       T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54832602"/>
                      </a:ext>
                    </a:extLst>
                  </a:tr>
                  <a:tr h="57943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F       F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604595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86"/>
              <p:cNvSpPr txBox="1">
                <a:spLocks noChangeArrowheads="1"/>
              </p:cNvSpPr>
              <p:nvPr/>
            </p:nvSpPr>
            <p:spPr bwMode="auto">
              <a:xfrm>
                <a:off x="723900" y="333375"/>
                <a:ext cx="75438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200" dirty="0"/>
                  <a:t>Construct the truth table for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∧(∼</m:t>
                    </m:r>
                    <m:r>
                      <a:rPr lang="en-US" alt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alt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∨∼</m:t>
                    </m:r>
                    <m:r>
                      <a:rPr lang="en-US" alt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alt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3200" dirty="0"/>
              </a:p>
            </p:txBody>
          </p:sp>
        </mc:Choice>
        <mc:Fallback>
          <p:sp>
            <p:nvSpPr>
              <p:cNvPr id="4" name="Text 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900" y="333375"/>
                <a:ext cx="7543800" cy="584775"/>
              </a:xfrm>
              <a:prstGeom prst="rect">
                <a:avLst/>
              </a:prstGeom>
              <a:blipFill>
                <a:blip r:embed="rId3"/>
                <a:stretch>
                  <a:fillRect l="-2102" t="-12500" b="-343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94"/>
          <p:cNvSpPr txBox="1">
            <a:spLocks noChangeArrowheads="1"/>
          </p:cNvSpPr>
          <p:nvPr/>
        </p:nvSpPr>
        <p:spPr bwMode="auto">
          <a:xfrm>
            <a:off x="723900" y="1019175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BC2C3A"/>
                </a:solidFill>
              </a:rPr>
              <a:t>Solution</a:t>
            </a:r>
          </a:p>
        </p:txBody>
      </p:sp>
      <p:sp>
        <p:nvSpPr>
          <p:cNvPr id="9" name="Rectangle 8"/>
          <p:cNvSpPr/>
          <p:nvPr/>
        </p:nvSpPr>
        <p:spPr bwMode="white">
          <a:xfrm>
            <a:off x="2457450" y="2523550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2495550" y="3140075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2495550" y="3742463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2495550" y="4253275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3362325" y="2533075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3414712" y="3158263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3362325" y="3671175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white">
          <a:xfrm>
            <a:off x="3414712" y="4253706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white">
          <a:xfrm>
            <a:off x="4619625" y="2512150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 bwMode="white">
          <a:xfrm>
            <a:off x="4695825" y="3158263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white">
          <a:xfrm>
            <a:off x="4695825" y="3742463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 bwMode="white">
          <a:xfrm>
            <a:off x="4591050" y="4253706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white">
          <a:xfrm>
            <a:off x="6915150" y="2512150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white">
          <a:xfrm>
            <a:off x="6915150" y="3140075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white">
          <a:xfrm>
            <a:off x="6915150" y="3728606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 bwMode="white">
          <a:xfrm>
            <a:off x="6915149" y="4267487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0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Truth Tables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85800" y="638175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A logical statement having </a:t>
            </a:r>
            <a:r>
              <a:rPr lang="en-US" altLang="en-US" sz="3200" i="1" dirty="0"/>
              <a:t>n</a:t>
            </a:r>
            <a:r>
              <a:rPr lang="en-US" altLang="en-US" sz="3200" dirty="0"/>
              <a:t> component statements will have 2</a:t>
            </a:r>
            <a:r>
              <a:rPr lang="en-US" altLang="en-US" sz="3200" i="1" baseline="30000" dirty="0"/>
              <a:t>n</a:t>
            </a:r>
            <a:r>
              <a:rPr lang="en-US" altLang="en-US" sz="3200" baseline="30000" dirty="0"/>
              <a:t> </a:t>
            </a:r>
            <a:r>
              <a:rPr lang="en-US" altLang="en-US" sz="3200" dirty="0"/>
              <a:t> rows in its truth table.</a:t>
            </a:r>
          </a:p>
        </p:txBody>
      </p:sp>
    </p:spTree>
    <p:extLst>
      <p:ext uri="{BB962C8B-B14F-4D97-AF65-F5344CB8AC3E}">
        <p14:creationId xmlns:p14="http://schemas.microsoft.com/office/powerpoint/2010/main" val="3171007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Truth Tables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09600" y="542925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Two statements are </a:t>
            </a:r>
            <a:r>
              <a:rPr lang="en-US" altLang="en-US" sz="3200" b="1" dirty="0"/>
              <a:t>equivalent</a:t>
            </a:r>
            <a:r>
              <a:rPr lang="en-US" altLang="en-US" sz="3200" dirty="0"/>
              <a:t> if they have the same truth value in </a:t>
            </a:r>
            <a:r>
              <a:rPr lang="en-US" altLang="en-US" sz="3200" i="1" dirty="0"/>
              <a:t>every</a:t>
            </a:r>
            <a:r>
              <a:rPr lang="en-US" altLang="en-US" sz="3200" dirty="0"/>
              <a:t> possible situation.</a:t>
            </a:r>
          </a:p>
        </p:txBody>
      </p:sp>
    </p:spTree>
    <p:extLst>
      <p:ext uri="{BB962C8B-B14F-4D97-AF65-F5344CB8AC3E}">
        <p14:creationId xmlns:p14="http://schemas.microsoft.com/office/powerpoint/2010/main" val="427177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Truth Tables - Example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163016"/>
            <a:ext cx="6096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Are the following statements equivalent?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Group 5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2657302"/>
                  </p:ext>
                </p:extLst>
              </p:nvPr>
            </p:nvGraphicFramePr>
            <p:xfrm>
              <a:off x="1285875" y="2008902"/>
              <a:ext cx="5486400" cy="2590800"/>
            </p:xfrm>
            <a:graphic>
              <a:graphicData uri="http://schemas.openxmlformats.org/drawingml/2006/table">
                <a:tbl>
                  <a:tblPr/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1033457285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1934896267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612393049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 </a:t>
                          </a:r>
                          <a:r>
                            <a:rPr kumimoji="0" lang="en-US" altLang="en-US" sz="28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p     q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∼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∧∼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kumimoji="0" lang="en-US" alt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∼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US" alt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0073561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T       T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79690250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T       F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76545537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F       T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15591206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F       F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0798166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Group 5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2657302"/>
                  </p:ext>
                </p:extLst>
              </p:nvPr>
            </p:nvGraphicFramePr>
            <p:xfrm>
              <a:off x="1285875" y="2008902"/>
              <a:ext cx="5486400" cy="2590800"/>
            </p:xfrm>
            <a:graphic>
              <a:graphicData uri="http://schemas.openxmlformats.org/drawingml/2006/table">
                <a:tbl>
                  <a:tblPr/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1033457285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1934896267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612393049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 </a:t>
                          </a:r>
                          <a:r>
                            <a:rPr kumimoji="0" lang="en-US" altLang="en-US" sz="28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p     q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78528" t="-11765" r="-100613" b="-4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9077" t="-11765" r="-923" b="-4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0073561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T       T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79690250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T       F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76545537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F       T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15591206"/>
                      </a:ext>
                    </a:extLst>
                  </a:tr>
                  <a:tr h="51816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F       F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079816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 Box 38"/>
          <p:cNvSpPr txBox="1">
            <a:spLocks noChangeArrowheads="1"/>
          </p:cNvSpPr>
          <p:nvPr/>
        </p:nvSpPr>
        <p:spPr bwMode="auto">
          <a:xfrm>
            <a:off x="1057275" y="1312357"/>
            <a:ext cx="4114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dirty="0">
                <a:solidFill>
                  <a:srgbClr val="BC2C3A"/>
                </a:solidFill>
              </a:rPr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025222" y="675273"/>
                <a:ext cx="39886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  and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222" y="675273"/>
                <a:ext cx="3988656" cy="523220"/>
              </a:xfrm>
              <a:prstGeom prst="rect">
                <a:avLst/>
              </a:prstGeom>
              <a:blipFill>
                <a:blip r:embed="rId3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 bwMode="white">
          <a:xfrm>
            <a:off x="3600450" y="2678322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3600449" y="3127802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600448" y="3639012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3600447" y="4191749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5594778" y="2630517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5594777" y="3134329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white">
          <a:xfrm>
            <a:off x="5594777" y="3663619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white">
          <a:xfrm>
            <a:off x="5594776" y="4158347"/>
            <a:ext cx="428625" cy="3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76328" y="4904754"/>
            <a:ext cx="5095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Yes the statements are equivalent</a:t>
            </a:r>
          </a:p>
        </p:txBody>
      </p:sp>
      <p:sp>
        <p:nvSpPr>
          <p:cNvPr id="18" name="Rectangle 17"/>
          <p:cNvSpPr/>
          <p:nvPr/>
        </p:nvSpPr>
        <p:spPr bwMode="white">
          <a:xfrm>
            <a:off x="1443034" y="4782906"/>
            <a:ext cx="5624516" cy="739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6750" y="376237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For any statements </a:t>
            </a:r>
            <a:r>
              <a:rPr lang="en-US" altLang="en-US" sz="3200" i="1" dirty="0"/>
              <a:t>p</a:t>
            </a:r>
            <a:r>
              <a:rPr lang="en-US" altLang="en-US" sz="3200" dirty="0"/>
              <a:t> and </a:t>
            </a:r>
            <a:r>
              <a:rPr lang="en-US" altLang="en-US" sz="3200" i="1" dirty="0"/>
              <a:t>q</a:t>
            </a:r>
            <a:r>
              <a:rPr lang="en-US" altLang="en-US" sz="3200" dirty="0"/>
              <a:t>,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81125" y="1800225"/>
                <a:ext cx="4889608" cy="132343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44450"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∼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)≡∼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∧∼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4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∼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)≡∼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∨∼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5" y="1800225"/>
                <a:ext cx="4889608" cy="13234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4445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421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 - Example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57225" y="323850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Find a negation of each statement by applying De Morgan’s Law. </a:t>
            </a:r>
          </a:p>
          <a:p>
            <a:r>
              <a:rPr lang="en-US" altLang="en-US" sz="3200"/>
              <a:t>a)  I made an A or I made a B.</a:t>
            </a:r>
          </a:p>
          <a:p>
            <a:r>
              <a:rPr lang="en-US" altLang="en-US" sz="3200"/>
              <a:t>b)  She won’t try and he will succeed.</a:t>
            </a:r>
          </a:p>
          <a:p>
            <a:endParaRPr lang="en-US" altLang="en-US" sz="2800">
              <a:solidFill>
                <a:srgbClr val="BC2C3A"/>
              </a:solidFill>
            </a:endParaRPr>
          </a:p>
          <a:p>
            <a:r>
              <a:rPr lang="en-US" altLang="en-US" sz="3600">
                <a:solidFill>
                  <a:srgbClr val="BC2C3A"/>
                </a:solidFill>
              </a:rPr>
              <a:t>Solution </a:t>
            </a:r>
          </a:p>
          <a:p>
            <a:r>
              <a:rPr lang="en-US" altLang="en-US" sz="3200"/>
              <a:t>a)  I didn’t make an A and I didn’t make a B.</a:t>
            </a:r>
          </a:p>
          <a:p>
            <a:r>
              <a:rPr lang="en-US" altLang="en-US" sz="3200"/>
              <a:t>b)  She will try or he won’t succeed.</a:t>
            </a:r>
          </a:p>
        </p:txBody>
      </p:sp>
      <p:sp>
        <p:nvSpPr>
          <p:cNvPr id="4" name="Rectangle 3"/>
          <p:cNvSpPr/>
          <p:nvPr/>
        </p:nvSpPr>
        <p:spPr bwMode="white">
          <a:xfrm>
            <a:off x="457200" y="2773571"/>
            <a:ext cx="7934325" cy="1045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457199" y="3793436"/>
            <a:ext cx="7934325" cy="1045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7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Pages 238 – 239</a:t>
            </a:r>
          </a:p>
          <a:p>
            <a:endParaRPr lang="en-US" dirty="0"/>
          </a:p>
          <a:p>
            <a:r>
              <a:rPr lang="en-US" dirty="0"/>
              <a:t>9 – 21 odd, 25 – 33 odd, 43</a:t>
            </a:r>
          </a:p>
        </p:txBody>
      </p:sp>
    </p:spTree>
    <p:extLst>
      <p:ext uri="{BB962C8B-B14F-4D97-AF65-F5344CB8AC3E}">
        <p14:creationId xmlns:p14="http://schemas.microsoft.com/office/powerpoint/2010/main" val="206155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289703"/>
              </p:ext>
            </p:extLst>
          </p:nvPr>
        </p:nvGraphicFramePr>
        <p:xfrm>
          <a:off x="3044734" y="505097"/>
          <a:ext cx="9144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914400" imgH="371520" progId="Equation.DSMT4">
                  <p:embed/>
                </p:oleObj>
              </mc:Choice>
              <mc:Fallback>
                <p:oleObj name="Equation" r:id="rId3" imgW="914400" imgH="371520" progId="Equation.DSMT4">
                  <p:embed/>
                  <p:pic>
                    <p:nvPicPr>
                      <p:cNvPr id="4587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734" y="505097"/>
                        <a:ext cx="9144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20634" y="505097"/>
            <a:ext cx="7543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The truth values of component statements  are used to find the truth values of compound statements.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012140"/>
              </p:ext>
            </p:extLst>
          </p:nvPr>
        </p:nvGraphicFramePr>
        <p:xfrm>
          <a:off x="2701834" y="2943497"/>
          <a:ext cx="10668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368280" imgH="164880" progId="Equation.DSMT4">
                  <p:embed/>
                </p:oleObj>
              </mc:Choice>
              <mc:Fallback>
                <p:oleObj name="Equation" r:id="rId5" imgW="368280" imgH="164880" progId="Equation.DSMT4">
                  <p:embed/>
                  <p:pic>
                    <p:nvPicPr>
                      <p:cNvPr id="4587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834" y="2943497"/>
                        <a:ext cx="10668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20634" y="2333897"/>
            <a:ext cx="7620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/>
              <a:t>The truth values of the conjunction </a:t>
            </a:r>
            <a:r>
              <a:rPr lang="en-US" altLang="en-US" sz="3200" i="1"/>
              <a:t>p and q</a:t>
            </a:r>
            <a:r>
              <a:rPr lang="en-US" altLang="en-US" sz="3200"/>
              <a:t>, symbolized           are given in the </a:t>
            </a:r>
            <a:r>
              <a:rPr lang="en-US" altLang="en-US" sz="3200" b="1"/>
              <a:t>truth table</a:t>
            </a:r>
            <a:r>
              <a:rPr lang="en-US" altLang="en-US" sz="3200"/>
              <a:t> on the next slide.  The connective </a:t>
            </a:r>
            <a:r>
              <a:rPr lang="en-US" altLang="en-US" sz="3200" i="1"/>
              <a:t>and</a:t>
            </a:r>
            <a:r>
              <a:rPr lang="en-US" altLang="en-US" sz="3200"/>
              <a:t> implies “both.”</a:t>
            </a:r>
          </a:p>
        </p:txBody>
      </p:sp>
    </p:spTree>
    <p:extLst>
      <p:ext uri="{BB962C8B-B14F-4D97-AF65-F5344CB8AC3E}">
        <p14:creationId xmlns:p14="http://schemas.microsoft.com/office/powerpoint/2010/main" val="38860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 - Review</a:t>
            </a:r>
          </a:p>
        </p:txBody>
      </p:sp>
      <p:graphicFrame>
        <p:nvGraphicFramePr>
          <p:cNvPr id="3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015332"/>
              </p:ext>
            </p:extLst>
          </p:nvPr>
        </p:nvGraphicFramePr>
        <p:xfrm>
          <a:off x="2603863" y="1164771"/>
          <a:ext cx="3733800" cy="3124201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2766153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39481620"/>
                    </a:ext>
                  </a:extLst>
                </a:gridCol>
              </a:tblGrid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     q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365706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       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478272"/>
                  </a:ext>
                </a:extLst>
              </a:tr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       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441537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F       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524514"/>
                  </a:ext>
                </a:extLst>
              </a:tr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F       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685718"/>
                  </a:ext>
                </a:extLst>
              </a:tr>
            </a:tbl>
          </a:graphicData>
        </a:graphic>
      </p:graphicFrame>
      <p:graphicFrame>
        <p:nvGraphicFramePr>
          <p:cNvPr id="4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660176"/>
              </p:ext>
            </p:extLst>
          </p:nvPr>
        </p:nvGraphicFramePr>
        <p:xfrm>
          <a:off x="4737463" y="1317171"/>
          <a:ext cx="10668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46083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463" y="1317171"/>
                        <a:ext cx="10668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6"/>
          <p:cNvSpPr txBox="1">
            <a:spLocks noChangeArrowheads="1"/>
          </p:cNvSpPr>
          <p:nvPr/>
        </p:nvSpPr>
        <p:spPr bwMode="auto">
          <a:xfrm>
            <a:off x="3746863" y="555171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i="1"/>
              <a:t>p and q</a:t>
            </a:r>
          </a:p>
        </p:txBody>
      </p:sp>
    </p:spTree>
    <p:extLst>
      <p:ext uri="{BB962C8B-B14F-4D97-AF65-F5344CB8AC3E}">
        <p14:creationId xmlns:p14="http://schemas.microsoft.com/office/powerpoint/2010/main" val="243420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Conjunction Example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09600" y="587829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Let </a:t>
            </a:r>
            <a:r>
              <a:rPr lang="en-US" altLang="en-US" sz="2800" i="1" dirty="0"/>
              <a:t>p</a:t>
            </a:r>
            <a:r>
              <a:rPr lang="en-US" altLang="en-US" sz="2800" dirty="0"/>
              <a:t> represent the statement 4 &gt; 1, </a:t>
            </a:r>
            <a:r>
              <a:rPr lang="en-US" altLang="en-US" sz="2800" i="1" dirty="0"/>
              <a:t>q</a:t>
            </a:r>
            <a:r>
              <a:rPr lang="en-US" altLang="en-US" sz="2800" dirty="0"/>
              <a:t> represent the statement 12 &lt; 9 find the truth of  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48379"/>
              </p:ext>
            </p:extLst>
          </p:nvPr>
        </p:nvGraphicFramePr>
        <p:xfrm>
          <a:off x="5622925" y="1081561"/>
          <a:ext cx="10985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393480" imgH="164880" progId="Equation.DSMT4">
                  <p:embed/>
                </p:oleObj>
              </mc:Choice>
              <mc:Fallback>
                <p:oleObj name="Equation" r:id="rId3" imgW="393480" imgH="164880" progId="Equation.DSMT4">
                  <p:embed/>
                  <p:pic>
                    <p:nvPicPr>
                      <p:cNvPr id="4546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925" y="1081561"/>
                        <a:ext cx="10985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9600" y="1959429"/>
            <a:ext cx="55626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BC2C3A"/>
                </a:solidFill>
              </a:rPr>
              <a:t>Solution</a:t>
            </a:r>
          </a:p>
          <a:p>
            <a:r>
              <a:rPr lang="en-US" altLang="en-US" sz="3200"/>
              <a:t>False, since </a:t>
            </a:r>
            <a:r>
              <a:rPr lang="en-US" altLang="en-US" sz="3200" i="1"/>
              <a:t>q</a:t>
            </a:r>
            <a:r>
              <a:rPr lang="en-US" altLang="en-US" sz="3200"/>
              <a:t> is false.</a:t>
            </a:r>
          </a:p>
        </p:txBody>
      </p:sp>
      <p:sp>
        <p:nvSpPr>
          <p:cNvPr id="6" name="Rectangle 5"/>
          <p:cNvSpPr/>
          <p:nvPr/>
        </p:nvSpPr>
        <p:spPr bwMode="white">
          <a:xfrm>
            <a:off x="287927" y="1959429"/>
            <a:ext cx="8303623" cy="2020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8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 - OR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62000" y="165779"/>
            <a:ext cx="7620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The truth values of the disjunction </a:t>
            </a:r>
            <a:r>
              <a:rPr lang="en-US" altLang="en-US" sz="3200" i="1" dirty="0"/>
              <a:t>p or q</a:t>
            </a:r>
            <a:r>
              <a:rPr lang="en-US" altLang="en-US" sz="3200" dirty="0"/>
              <a:t>, symbolized           are given in the </a:t>
            </a:r>
            <a:r>
              <a:rPr lang="en-US" altLang="en-US" sz="3200" b="1" dirty="0"/>
              <a:t>truth table</a:t>
            </a:r>
            <a:r>
              <a:rPr lang="en-US" altLang="en-US" sz="3200" dirty="0"/>
              <a:t>.  The connective </a:t>
            </a:r>
            <a:r>
              <a:rPr lang="en-US" altLang="en-US" sz="3200" i="1" dirty="0"/>
              <a:t>or</a:t>
            </a:r>
            <a:r>
              <a:rPr lang="en-US" altLang="en-US" sz="3200" dirty="0"/>
              <a:t> implies “either.”</a:t>
            </a: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906607"/>
              </p:ext>
            </p:extLst>
          </p:nvPr>
        </p:nvGraphicFramePr>
        <p:xfrm>
          <a:off x="2658291" y="794656"/>
          <a:ext cx="10668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4618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291" y="794656"/>
                        <a:ext cx="10668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77988"/>
              </p:ext>
            </p:extLst>
          </p:nvPr>
        </p:nvGraphicFramePr>
        <p:xfrm>
          <a:off x="2552700" y="2483317"/>
          <a:ext cx="3733800" cy="3124201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60639136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37969333"/>
                    </a:ext>
                  </a:extLst>
                </a:gridCol>
              </a:tblGrid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     q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894017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      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188779"/>
                  </a:ext>
                </a:extLst>
              </a:tr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       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690425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F       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369942"/>
                  </a:ext>
                </a:extLst>
              </a:tr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F       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495893"/>
                  </a:ext>
                </a:extLst>
              </a:tr>
            </a:tbl>
          </a:graphicData>
        </a:graphic>
      </p:graphicFrame>
      <p:graphicFrame>
        <p:nvGraphicFramePr>
          <p:cNvPr id="6" name="Object 63"/>
          <p:cNvGraphicFramePr>
            <a:graphicFrameLocks noChangeAspect="1"/>
          </p:cNvGraphicFramePr>
          <p:nvPr/>
        </p:nvGraphicFramePr>
        <p:xfrm>
          <a:off x="4648200" y="2743200"/>
          <a:ext cx="10668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5" imgW="368280" imgH="164880" progId="Equation.DSMT4">
                  <p:embed/>
                </p:oleObj>
              </mc:Choice>
              <mc:Fallback>
                <p:oleObj name="Equation" r:id="rId5" imgW="368280" imgH="164880" progId="Equation.DSMT4">
                  <p:embed/>
                  <p:pic>
                    <p:nvPicPr>
                      <p:cNvPr id="462911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743200"/>
                        <a:ext cx="10668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3657600" y="18734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i="1" dirty="0"/>
              <a:t>p or q</a:t>
            </a:r>
          </a:p>
        </p:txBody>
      </p:sp>
    </p:spTree>
    <p:extLst>
      <p:ext uri="{BB962C8B-B14F-4D97-AF65-F5344CB8AC3E}">
        <p14:creationId xmlns:p14="http://schemas.microsoft.com/office/powerpoint/2010/main" val="278741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Conjunction - Example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552994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Let </a:t>
            </a:r>
            <a:r>
              <a:rPr lang="en-US" altLang="en-US" sz="2800" i="1" dirty="0"/>
              <a:t>p</a:t>
            </a:r>
            <a:r>
              <a:rPr lang="en-US" altLang="en-US" sz="2800" dirty="0"/>
              <a:t> represent the statement 4 &gt; 1, </a:t>
            </a:r>
            <a:r>
              <a:rPr lang="en-US" altLang="en-US" sz="2800" i="1" dirty="0"/>
              <a:t>q</a:t>
            </a:r>
            <a:r>
              <a:rPr lang="en-US" altLang="en-US" sz="2800" dirty="0"/>
              <a:t> represent the statement 12 &lt; 9 find the truth of  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085997"/>
              </p:ext>
            </p:extLst>
          </p:nvPr>
        </p:nvGraphicFramePr>
        <p:xfrm>
          <a:off x="5470525" y="1110932"/>
          <a:ext cx="10985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393480" imgH="164880" progId="Equation.DSMT4">
                  <p:embed/>
                </p:oleObj>
              </mc:Choice>
              <mc:Fallback>
                <p:oleObj name="Equation" r:id="rId3" imgW="393480" imgH="164880" progId="Equation.DSMT4">
                  <p:embed/>
                  <p:pic>
                    <p:nvPicPr>
                      <p:cNvPr id="4638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25" y="1110932"/>
                        <a:ext cx="10985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" y="2473234"/>
            <a:ext cx="55626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BC2C3A"/>
                </a:solidFill>
              </a:rPr>
              <a:t>Solution</a:t>
            </a:r>
          </a:p>
          <a:p>
            <a:r>
              <a:rPr lang="en-US" altLang="en-US" sz="3200" dirty="0"/>
              <a:t>True, since </a:t>
            </a:r>
            <a:r>
              <a:rPr lang="en-US" altLang="en-US" sz="3200" i="1" dirty="0"/>
              <a:t>p</a:t>
            </a:r>
            <a:r>
              <a:rPr lang="en-US" altLang="en-US" sz="3200" dirty="0"/>
              <a:t> is true.</a:t>
            </a:r>
          </a:p>
        </p:txBody>
      </p:sp>
      <p:sp>
        <p:nvSpPr>
          <p:cNvPr id="6" name="Rectangle 5"/>
          <p:cNvSpPr/>
          <p:nvPr/>
        </p:nvSpPr>
        <p:spPr bwMode="white">
          <a:xfrm>
            <a:off x="230777" y="2129245"/>
            <a:ext cx="8303623" cy="2020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2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Box 5"/>
              <p:cNvSpPr txBox="1">
                <a:spLocks noChangeArrowheads="1"/>
              </p:cNvSpPr>
              <p:nvPr/>
            </p:nvSpPr>
            <p:spPr bwMode="auto">
              <a:xfrm>
                <a:off x="711925" y="341812"/>
                <a:ext cx="81534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 dirty="0"/>
                  <a:t>The truth values of the negation of </a:t>
                </a:r>
                <a:r>
                  <a:rPr lang="en-US" altLang="en-US" sz="3200" i="1" dirty="0"/>
                  <a:t>p</a:t>
                </a:r>
                <a:r>
                  <a:rPr lang="en-US" altLang="en-US" sz="3200" dirty="0"/>
                  <a:t>, symbolized </a:t>
                </a:r>
                <a14:m>
                  <m:oMath xmlns:m="http://schemas.openxmlformats.org/officeDocument/2006/math">
                    <m:r>
                      <a:rPr lang="en-US" alt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  <m:r>
                      <a:rPr lang="en-US" alt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en-US" sz="3200" dirty="0"/>
                  <a:t> are given in the </a:t>
                </a:r>
                <a:r>
                  <a:rPr lang="en-US" altLang="en-US" sz="3200" b="1" dirty="0"/>
                  <a:t>truth table</a:t>
                </a:r>
                <a:r>
                  <a:rPr lang="en-US" altLang="en-US" sz="3200" dirty="0"/>
                  <a:t> below.  </a:t>
                </a:r>
              </a:p>
            </p:txBody>
          </p:sp>
        </mc:Choice>
        <mc:Fallback>
          <p:sp>
            <p:nvSpPr>
              <p:cNvPr id="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925" y="341812"/>
                <a:ext cx="8153400" cy="1569660"/>
              </a:xfrm>
              <a:prstGeom prst="rect">
                <a:avLst/>
              </a:prstGeom>
              <a:blipFill>
                <a:blip r:embed="rId2"/>
                <a:stretch>
                  <a:fillRect l="-1945" t="-5039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Group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4193263"/>
                  </p:ext>
                </p:extLst>
              </p:nvPr>
            </p:nvGraphicFramePr>
            <p:xfrm>
              <a:off x="3378925" y="2475412"/>
              <a:ext cx="2527300" cy="1874838"/>
            </p:xfrm>
            <a:graphic>
              <a:graphicData uri="http://schemas.openxmlformats.org/drawingml/2006/table">
                <a:tbl>
                  <a:tblPr/>
                  <a:tblGrid>
                    <a:gridCol w="1135063">
                      <a:extLst>
                        <a:ext uri="{9D8B030D-6E8A-4147-A177-3AD203B41FA5}">
                          <a16:colId xmlns:a16="http://schemas.microsoft.com/office/drawing/2014/main" val="3262003450"/>
                        </a:ext>
                      </a:extLst>
                    </a:gridCol>
                    <a:gridCol w="1392237">
                      <a:extLst>
                        <a:ext uri="{9D8B030D-6E8A-4147-A177-3AD203B41FA5}">
                          <a16:colId xmlns:a16="http://schemas.microsoft.com/office/drawing/2014/main" val="1110972865"/>
                        </a:ext>
                      </a:extLst>
                    </a:gridCol>
                  </a:tblGrid>
                  <a:tr h="62547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32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p     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alt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∼</m:t>
                              </m:r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US" altLang="en-US" sz="2800" dirty="0"/>
                            <a:t> </a:t>
                          </a:r>
                          <a:endParaRPr kumimoji="0" lang="en-US" alt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9024923"/>
                      </a:ext>
                    </a:extLst>
                  </a:tr>
                  <a:tr h="62388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       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66327226"/>
                      </a:ext>
                    </a:extLst>
                  </a:tr>
                  <a:tr h="62547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       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87885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Group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4193263"/>
                  </p:ext>
                </p:extLst>
              </p:nvPr>
            </p:nvGraphicFramePr>
            <p:xfrm>
              <a:off x="3378925" y="2475412"/>
              <a:ext cx="2527300" cy="1874838"/>
            </p:xfrm>
            <a:graphic>
              <a:graphicData uri="http://schemas.openxmlformats.org/drawingml/2006/table">
                <a:tbl>
                  <a:tblPr/>
                  <a:tblGrid>
                    <a:gridCol w="1135063">
                      <a:extLst>
                        <a:ext uri="{9D8B030D-6E8A-4147-A177-3AD203B41FA5}">
                          <a16:colId xmlns:a16="http://schemas.microsoft.com/office/drawing/2014/main" val="3262003450"/>
                        </a:ext>
                      </a:extLst>
                    </a:gridCol>
                    <a:gridCol w="1392237">
                      <a:extLst>
                        <a:ext uri="{9D8B030D-6E8A-4147-A177-3AD203B41FA5}">
                          <a16:colId xmlns:a16="http://schemas.microsoft.com/office/drawing/2014/main" val="1110972865"/>
                        </a:ext>
                      </a:extLst>
                    </a:gridCol>
                  </a:tblGrid>
                  <a:tr h="62547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32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p     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81223" t="-13592" r="-1310" b="-2087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9024923"/>
                      </a:ext>
                    </a:extLst>
                  </a:tr>
                  <a:tr h="62388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       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66327226"/>
                      </a:ext>
                    </a:extLst>
                  </a:tr>
                  <a:tr h="62547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       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T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87885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3912325" y="1865812"/>
            <a:ext cx="1630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i="1"/>
              <a:t>not p</a:t>
            </a:r>
          </a:p>
        </p:txBody>
      </p:sp>
    </p:spTree>
    <p:extLst>
      <p:ext uri="{BB962C8B-B14F-4D97-AF65-F5344CB8AC3E}">
        <p14:creationId xmlns:p14="http://schemas.microsoft.com/office/powerpoint/2010/main" val="205621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 Examples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1475" y="151487"/>
            <a:ext cx="8077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/>
              <a:t>Decide whether each statement is </a:t>
            </a:r>
            <a:r>
              <a:rPr lang="en-US" altLang="en-US" sz="2800" i="1" dirty="0"/>
              <a:t>true</a:t>
            </a:r>
            <a:r>
              <a:rPr lang="en-US" altLang="en-US" sz="2800" dirty="0"/>
              <a:t> or </a:t>
            </a:r>
            <a:r>
              <a:rPr lang="en-US" altLang="en-US" sz="2800" i="1" dirty="0"/>
              <a:t>false</a:t>
            </a:r>
            <a:r>
              <a:rPr lang="en-US" altLang="en-US" sz="2800" dirty="0"/>
              <a:t>.   </a:t>
            </a:r>
            <a:r>
              <a:rPr lang="en-US" altLang="en-US" sz="2800" dirty="0"/>
              <a:t>Let</a:t>
            </a:r>
          </a:p>
          <a:p>
            <a:r>
              <a:rPr lang="en-US" altLang="en-US" sz="2800" i="1" dirty="0"/>
              <a:t>	p</a:t>
            </a:r>
            <a:r>
              <a:rPr lang="en-US" altLang="en-US" sz="2800" dirty="0"/>
              <a:t>  represent the statement 4 &gt; 1</a:t>
            </a:r>
          </a:p>
          <a:p>
            <a:r>
              <a:rPr lang="en-US" altLang="en-US" sz="2800" i="1" dirty="0"/>
              <a:t>	q</a:t>
            </a:r>
            <a:r>
              <a:rPr lang="en-US" altLang="en-US" sz="2800" dirty="0"/>
              <a:t>  represent the statement 12 &lt; 9</a:t>
            </a:r>
          </a:p>
          <a:p>
            <a:r>
              <a:rPr lang="en-US" altLang="en-US" sz="2800" i="1" dirty="0"/>
              <a:t>	r</a:t>
            </a:r>
            <a:r>
              <a:rPr lang="en-US" altLang="en-US" sz="2800" dirty="0"/>
              <a:t>  represent 0 &lt; 1. 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1475" y="3514725"/>
            <a:ext cx="5562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BC2C3A"/>
                </a:solidFill>
              </a:rPr>
              <a:t>Solution</a:t>
            </a:r>
          </a:p>
          <a:p>
            <a:r>
              <a:rPr lang="en-US" altLang="en-US" sz="3200"/>
              <a:t>	a)  False, since ~ </a:t>
            </a:r>
            <a:r>
              <a:rPr lang="en-US" altLang="en-US" sz="3200" i="1"/>
              <a:t>p</a:t>
            </a:r>
            <a:r>
              <a:rPr lang="en-US" altLang="en-US" sz="3200"/>
              <a:t> is false.</a:t>
            </a:r>
          </a:p>
          <a:p>
            <a:r>
              <a:rPr lang="en-US" altLang="en-US" sz="3200"/>
              <a:t>	b)  True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981419" y="2114375"/>
                <a:ext cx="382861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  <a:p>
                <a:pPr marL="342900" indent="-342900">
                  <a:buAutoNum type="alphaL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)∨(∼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419" y="2114375"/>
                <a:ext cx="3828612" cy="954107"/>
              </a:xfrm>
              <a:prstGeom prst="rect">
                <a:avLst/>
              </a:prstGeom>
              <a:blipFill>
                <a:blip r:embed="rId2"/>
                <a:stretch>
                  <a:fillRect l="-3344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 bwMode="white">
          <a:xfrm>
            <a:off x="258263" y="3514725"/>
            <a:ext cx="8303623" cy="1010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258263" y="4560887"/>
            <a:ext cx="8303623" cy="1010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3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 - Format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9125" y="285750"/>
            <a:ext cx="8153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/>
              <a:t>Use the following standard format for listing the possible truth values in compound statements involving two component statements.</a:t>
            </a:r>
          </a:p>
        </p:txBody>
      </p:sp>
      <p:graphicFrame>
        <p:nvGraphicFramePr>
          <p:cNvPr id="4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097473"/>
              </p:ext>
            </p:extLst>
          </p:nvPr>
        </p:nvGraphicFramePr>
        <p:xfrm>
          <a:off x="1685925" y="2038350"/>
          <a:ext cx="5607050" cy="2895601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4168024482"/>
                    </a:ext>
                  </a:extLst>
                </a:gridCol>
                <a:gridCol w="3854450">
                  <a:extLst>
                    <a:ext uri="{9D8B030D-6E8A-4147-A177-3AD203B41FA5}">
                      <a16:colId xmlns:a16="http://schemas.microsoft.com/office/drawing/2014/main" val="3205053181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     q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Compound Statement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836880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       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890599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       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091355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F       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535812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F       F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983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687272"/>
      </p:ext>
    </p:extLst>
  </p:cSld>
  <p:clrMapOvr>
    <a:masterClrMapping/>
  </p:clrMapOvr>
</p:sld>
</file>

<file path=ppt/theme/theme1.xml><?xml version="1.0" encoding="utf-8"?>
<a:theme xmlns:a="http://schemas.openxmlformats.org/drawingml/2006/main" name="Froniu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niusTheme" id="{DD837BCF-92DE-4CF5-A682-4F0B0C7955C2}" vid="{DE520C5D-82B2-4F76-A93C-766E6CD75F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FroniusTheme</Template>
  <TotalTime>33</TotalTime>
  <Words>570</Words>
  <Application>Microsoft Office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Georgia</vt:lpstr>
      <vt:lpstr>Times New Roman</vt:lpstr>
      <vt:lpstr>FroniusTheme</vt:lpstr>
      <vt:lpstr>MathType 5.0 Equation</vt:lpstr>
      <vt:lpstr>Finite 6-2</vt:lpstr>
      <vt:lpstr>Truth Tables</vt:lpstr>
      <vt:lpstr>Truth Tables - Review</vt:lpstr>
      <vt:lpstr>Conjunction Example</vt:lpstr>
      <vt:lpstr>Truth Tables - OR</vt:lpstr>
      <vt:lpstr>Conjunction - Example</vt:lpstr>
      <vt:lpstr>Negation</vt:lpstr>
      <vt:lpstr>Negation Examples</vt:lpstr>
      <vt:lpstr>Truth Tables - Format</vt:lpstr>
      <vt:lpstr>Truth Table - Example</vt:lpstr>
      <vt:lpstr>Size of Truth Tables</vt:lpstr>
      <vt:lpstr>Equivalent Truth Tables</vt:lpstr>
      <vt:lpstr>Equivalent Truth Tables - Example</vt:lpstr>
      <vt:lpstr>De Morgan’s Law</vt:lpstr>
      <vt:lpstr>De Morgan’s Law - Example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6-2</dc:title>
  <dc:creator>Jeff Fronius</dc:creator>
  <cp:lastModifiedBy>Jeff Fronius</cp:lastModifiedBy>
  <cp:revision>10</cp:revision>
  <dcterms:created xsi:type="dcterms:W3CDTF">2016-12-21T14:40:03Z</dcterms:created>
  <dcterms:modified xsi:type="dcterms:W3CDTF">2016-12-21T15:13:22Z</dcterms:modified>
</cp:coreProperties>
</file>