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8" r:id="rId7"/>
    <p:sldId id="269" r:id="rId8"/>
    <p:sldId id="270" r:id="rId9"/>
    <p:sldId id="271" r:id="rId10"/>
    <p:sldId id="260" r:id="rId11"/>
    <p:sldId id="261" r:id="rId12"/>
    <p:sldId id="262" r:id="rId13"/>
    <p:sldId id="263" r:id="rId14"/>
    <p:sldId id="264" r:id="rId15"/>
    <p:sldId id="265" r:id="rId16"/>
    <p:sldId id="288" r:id="rId17"/>
    <p:sldId id="289" r:id="rId18"/>
    <p:sldId id="272" r:id="rId19"/>
    <p:sldId id="266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5" r:id="rId29"/>
    <p:sldId id="286" r:id="rId30"/>
    <p:sldId id="287" r:id="rId31"/>
    <p:sldId id="28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596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791200"/>
            <a:ext cx="8001000" cy="1066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14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3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179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179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5410200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>
              <a:buClr>
                <a:schemeClr val="tx2">
                  <a:lumMod val="75000"/>
                </a:schemeClr>
              </a:buClr>
              <a:defRPr/>
            </a:lvl3pPr>
            <a:lvl4pPr>
              <a:buClr>
                <a:schemeClr val="tx2">
                  <a:lumMod val="75000"/>
                </a:schemeClr>
              </a:buClr>
              <a:defRPr/>
            </a:lvl4pPr>
            <a:lvl5pPr>
              <a:buClr>
                <a:schemeClr val="tx2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1"/>
            <a:ext cx="7772400" cy="11430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601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3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150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868680"/>
            <a:ext cx="4040188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3716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868680"/>
            <a:ext cx="4041775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59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4984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7160"/>
            <a:ext cx="3008313" cy="52857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486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49377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6053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839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715000"/>
            <a:ext cx="9144000" cy="0"/>
          </a:xfrm>
          <a:prstGeom prst="line">
            <a:avLst/>
          </a:prstGeom>
          <a:ln w="508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Robotics IQ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Engineering drawing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254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493" y="3292715"/>
            <a:ext cx="4654550" cy="1527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Arrow Connector 11"/>
          <p:cNvCxnSpPr>
            <a:cxnSpLocks noChangeShapeType="1"/>
          </p:cNvCxnSpPr>
          <p:nvPr/>
        </p:nvCxnSpPr>
        <p:spPr bwMode="auto">
          <a:xfrm rot="5400000">
            <a:off x="3268312" y="888446"/>
            <a:ext cx="306388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Arrow Connector 12"/>
          <p:cNvCxnSpPr>
            <a:cxnSpLocks noChangeShapeType="1"/>
          </p:cNvCxnSpPr>
          <p:nvPr/>
        </p:nvCxnSpPr>
        <p:spPr bwMode="auto">
          <a:xfrm rot="5400000">
            <a:off x="3232594" y="1573452"/>
            <a:ext cx="304800" cy="31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9"/>
          <p:cNvCxnSpPr>
            <a:cxnSpLocks noChangeShapeType="1"/>
          </p:cNvCxnSpPr>
          <p:nvPr/>
        </p:nvCxnSpPr>
        <p:spPr bwMode="auto">
          <a:xfrm rot="5400000">
            <a:off x="3143694" y="2348152"/>
            <a:ext cx="481012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Arrow Connector 18"/>
          <p:cNvCxnSpPr>
            <a:cxnSpLocks noChangeShapeType="1"/>
          </p:cNvCxnSpPr>
          <p:nvPr/>
        </p:nvCxnSpPr>
        <p:spPr bwMode="auto">
          <a:xfrm rot="5400000">
            <a:off x="3177031" y="3176827"/>
            <a:ext cx="414338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21"/>
          <p:cNvCxnSpPr>
            <a:cxnSpLocks noChangeShapeType="1"/>
          </p:cNvCxnSpPr>
          <p:nvPr/>
        </p:nvCxnSpPr>
        <p:spPr bwMode="auto">
          <a:xfrm rot="5400000">
            <a:off x="3231800" y="4145996"/>
            <a:ext cx="30480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90981" y="679690"/>
            <a:ext cx="1276350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Visualize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49706" y="1729027"/>
            <a:ext cx="1311275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Sketches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14768" y="2519602"/>
            <a:ext cx="1520825" cy="708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Geometric 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model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0768" y="3770552"/>
            <a:ext cx="2078038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 b="1">
                <a:latin typeface="Arial" charset="0"/>
              </a:rPr>
              <a:t>Detail drawings</a:t>
            </a:r>
          </a:p>
          <a:p>
            <a:pPr algn="ctr" eaLnBrk="1" hangingPunct="1"/>
            <a:r>
              <a:rPr lang="en-US" altLang="en-US" sz="2000" b="1">
                <a:latin typeface="Arial" charset="0"/>
              </a:rPr>
              <a:t>&amp; 3D model</a:t>
            </a:r>
          </a:p>
        </p:txBody>
      </p:sp>
      <p:cxnSp>
        <p:nvCxnSpPr>
          <p:cNvPr id="14" name="Straight Arrow Connector 11"/>
          <p:cNvCxnSpPr>
            <a:cxnSpLocks noChangeShapeType="1"/>
          </p:cNvCxnSpPr>
          <p:nvPr/>
        </p:nvCxnSpPr>
        <p:spPr bwMode="auto">
          <a:xfrm rot="5400000">
            <a:off x="854518" y="1400415"/>
            <a:ext cx="536575" cy="63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2"/>
          <p:cNvCxnSpPr>
            <a:cxnSpLocks noChangeShapeType="1"/>
          </p:cNvCxnSpPr>
          <p:nvPr/>
        </p:nvCxnSpPr>
        <p:spPr bwMode="auto">
          <a:xfrm rot="5400000">
            <a:off x="941831" y="2352914"/>
            <a:ext cx="304800" cy="31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Arrow Connector 12"/>
          <p:cNvCxnSpPr>
            <a:cxnSpLocks noChangeShapeType="1"/>
          </p:cNvCxnSpPr>
          <p:nvPr/>
        </p:nvCxnSpPr>
        <p:spPr bwMode="auto">
          <a:xfrm rot="5400000">
            <a:off x="832293" y="3497503"/>
            <a:ext cx="498475" cy="63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16"/>
          <p:cNvSpPr/>
          <p:nvPr/>
        </p:nvSpPr>
        <p:spPr bwMode="auto">
          <a:xfrm>
            <a:off x="2292793" y="354252"/>
            <a:ext cx="2209800" cy="3810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pitchFamily="34" charset="0"/>
              </a:rPr>
              <a:t>Problem Definition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307081" y="1040052"/>
            <a:ext cx="2209800" cy="3810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pitchFamily="34" charset="0"/>
              </a:rPr>
              <a:t>Exploration of Ideas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334068" y="1725852"/>
            <a:ext cx="2209800" cy="3810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pitchFamily="34" charset="0"/>
              </a:rPr>
              <a:t>Design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2389631" y="3384790"/>
            <a:ext cx="22098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>
                <a:latin typeface="Arial" charset="0"/>
                <a:cs typeface="Arial" pitchFamily="34" charset="0"/>
              </a:rPr>
              <a:t>Refinement and Optimization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2348356" y="2589452"/>
            <a:ext cx="2209800" cy="3810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pitchFamily="34" charset="0"/>
              </a:rPr>
              <a:t>Analysis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2280093" y="4299190"/>
            <a:ext cx="2209800" cy="3810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pitchFamily="34" charset="0"/>
              </a:rPr>
              <a:t>Implementation</a:t>
            </a:r>
          </a:p>
        </p:txBody>
      </p:sp>
      <p:pic>
        <p:nvPicPr>
          <p:cNvPr id="23" name="Picture 21" descr="OFA cen_beam010_dw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r="14166" b="10603"/>
          <a:stretch>
            <a:fillRect/>
          </a:stretch>
        </p:blipFill>
        <p:spPr bwMode="auto">
          <a:xfrm>
            <a:off x="5281613" y="2502139"/>
            <a:ext cx="35956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2" descr="OFA prof_002_dw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88" y="179626"/>
            <a:ext cx="36449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07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89" y="3335245"/>
            <a:ext cx="4654550" cy="1527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Arrow Connector 11"/>
          <p:cNvCxnSpPr>
            <a:cxnSpLocks noChangeShapeType="1"/>
          </p:cNvCxnSpPr>
          <p:nvPr/>
        </p:nvCxnSpPr>
        <p:spPr bwMode="auto">
          <a:xfrm rot="5400000">
            <a:off x="3250408" y="930976"/>
            <a:ext cx="306388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Arrow Connector 12"/>
          <p:cNvCxnSpPr>
            <a:cxnSpLocks noChangeShapeType="1"/>
          </p:cNvCxnSpPr>
          <p:nvPr/>
        </p:nvCxnSpPr>
        <p:spPr bwMode="auto">
          <a:xfrm rot="5400000">
            <a:off x="3214690" y="1615982"/>
            <a:ext cx="304800" cy="31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4"/>
          <p:cNvCxnSpPr>
            <a:cxnSpLocks noChangeShapeType="1"/>
          </p:cNvCxnSpPr>
          <p:nvPr/>
        </p:nvCxnSpPr>
        <p:spPr bwMode="auto">
          <a:xfrm rot="5400000">
            <a:off x="3125790" y="2390682"/>
            <a:ext cx="481012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Arrow Connector 18"/>
          <p:cNvCxnSpPr>
            <a:cxnSpLocks noChangeShapeType="1"/>
          </p:cNvCxnSpPr>
          <p:nvPr/>
        </p:nvCxnSpPr>
        <p:spPr bwMode="auto">
          <a:xfrm rot="5400000">
            <a:off x="3159127" y="3219357"/>
            <a:ext cx="414338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21"/>
          <p:cNvCxnSpPr>
            <a:cxnSpLocks noChangeShapeType="1"/>
          </p:cNvCxnSpPr>
          <p:nvPr/>
        </p:nvCxnSpPr>
        <p:spPr bwMode="auto">
          <a:xfrm rot="5400000">
            <a:off x="3213896" y="4188526"/>
            <a:ext cx="30480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73077" y="722220"/>
            <a:ext cx="1276350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Visualize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31802" y="1771557"/>
            <a:ext cx="1311275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Sketches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96864" y="2562132"/>
            <a:ext cx="1520825" cy="708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Geometric 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model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2864" y="3813082"/>
            <a:ext cx="2078038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 b="1">
                <a:latin typeface="Arial" charset="0"/>
              </a:rPr>
              <a:t>Detail drawings</a:t>
            </a:r>
          </a:p>
          <a:p>
            <a:pPr algn="ctr" eaLnBrk="1" hangingPunct="1"/>
            <a:r>
              <a:rPr lang="en-US" altLang="en-US" sz="2000" b="1">
                <a:latin typeface="Arial" charset="0"/>
              </a:rPr>
              <a:t>&amp; 3D model</a:t>
            </a:r>
          </a:p>
        </p:txBody>
      </p:sp>
      <p:cxnSp>
        <p:nvCxnSpPr>
          <p:cNvPr id="14" name="Straight Arrow Connector 11"/>
          <p:cNvCxnSpPr>
            <a:cxnSpLocks noChangeShapeType="1"/>
          </p:cNvCxnSpPr>
          <p:nvPr/>
        </p:nvCxnSpPr>
        <p:spPr bwMode="auto">
          <a:xfrm rot="5400000">
            <a:off x="836614" y="1442945"/>
            <a:ext cx="536575" cy="63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2"/>
          <p:cNvCxnSpPr>
            <a:cxnSpLocks noChangeShapeType="1"/>
          </p:cNvCxnSpPr>
          <p:nvPr/>
        </p:nvCxnSpPr>
        <p:spPr bwMode="auto">
          <a:xfrm rot="5400000">
            <a:off x="923927" y="2395444"/>
            <a:ext cx="304800" cy="31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Arrow Connector 12"/>
          <p:cNvCxnSpPr>
            <a:cxnSpLocks noChangeShapeType="1"/>
          </p:cNvCxnSpPr>
          <p:nvPr/>
        </p:nvCxnSpPr>
        <p:spPr bwMode="auto">
          <a:xfrm rot="5400000">
            <a:off x="814389" y="3540033"/>
            <a:ext cx="498475" cy="63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16"/>
          <p:cNvSpPr/>
          <p:nvPr/>
        </p:nvSpPr>
        <p:spPr bwMode="auto">
          <a:xfrm>
            <a:off x="2274889" y="396782"/>
            <a:ext cx="2209800" cy="3810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pitchFamily="34" charset="0"/>
              </a:rPr>
              <a:t>Problem Definition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289177" y="1082582"/>
            <a:ext cx="2209800" cy="3810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pitchFamily="34" charset="0"/>
              </a:rPr>
              <a:t>Exploration of Ideas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316164" y="1768382"/>
            <a:ext cx="2209800" cy="3810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pitchFamily="34" charset="0"/>
              </a:rPr>
              <a:t>Design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2357439" y="4341720"/>
            <a:ext cx="2209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>
                <a:latin typeface="Arial" charset="0"/>
                <a:cs typeface="Arial" pitchFamily="34" charset="0"/>
              </a:rPr>
              <a:t>Implementation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2330452" y="2631982"/>
            <a:ext cx="2209800" cy="3810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pitchFamily="34" charset="0"/>
              </a:rPr>
              <a:t>Analysis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2262189" y="3427320"/>
            <a:ext cx="2209800" cy="6096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pitchFamily="34" charset="0"/>
              </a:rPr>
              <a:t>Refinement and Optimization</a:t>
            </a:r>
          </a:p>
        </p:txBody>
      </p:sp>
      <p:pic>
        <p:nvPicPr>
          <p:cNvPr id="23" name="Picture 19" descr="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166594"/>
            <a:ext cx="3194050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0" descr="IndianRiverBrige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3197132"/>
            <a:ext cx="3724275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07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</a:t>
            </a:r>
            <a:endParaRPr lang="en-US" dirty="0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57993" y="4132263"/>
            <a:ext cx="25368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en-US" sz="2000">
                <a:latin typeface="Arial" charset="0"/>
              </a:rPr>
              <a:t>- Size (or text height)</a:t>
            </a:r>
            <a:br>
              <a:rPr lang="en-US" altLang="en-US" sz="2000">
                <a:latin typeface="Arial" charset="0"/>
              </a:rPr>
            </a:br>
            <a:r>
              <a:rPr lang="en-US" altLang="en-US" sz="2000">
                <a:latin typeface="Arial" charset="0"/>
              </a:rPr>
              <a:t>- line thickness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67518" y="2066926"/>
            <a:ext cx="2849563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en-US" sz="2000">
                <a:latin typeface="Arial" charset="0"/>
              </a:rPr>
              <a:t>- Shape</a:t>
            </a:r>
          </a:p>
          <a:p>
            <a:pPr eaLnBrk="1" hangingPunct="1">
              <a:lnSpc>
                <a:spcPct val="130000"/>
              </a:lnSpc>
              <a:buFontTx/>
              <a:buChar char="-"/>
            </a:pPr>
            <a:r>
              <a:rPr lang="en-US" altLang="en-US" sz="2000">
                <a:latin typeface="Arial" charset="0"/>
              </a:rPr>
              <a:t> Space between letters</a:t>
            </a:r>
          </a:p>
          <a:p>
            <a:pPr eaLnBrk="1" hangingPunct="1">
              <a:lnSpc>
                <a:spcPct val="130000"/>
              </a:lnSpc>
              <a:buFontTx/>
              <a:buChar char="-"/>
            </a:pPr>
            <a:r>
              <a:rPr lang="en-US" altLang="en-US" sz="2000">
                <a:latin typeface="Arial" charset="0"/>
              </a:rPr>
              <a:t> Space between words</a:t>
            </a:r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auto">
          <a:xfrm>
            <a:off x="407193" y="1890713"/>
            <a:ext cx="3009900" cy="1524000"/>
          </a:xfrm>
          <a:prstGeom prst="roundRect">
            <a:avLst>
              <a:gd name="adj" fmla="val 10667"/>
            </a:avLst>
          </a:prstGeom>
          <a:noFill/>
          <a:ln w="9525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38981" y="1631951"/>
            <a:ext cx="1519237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Legibility</a:t>
            </a:r>
          </a:p>
        </p:txBody>
      </p:sp>
      <p:sp>
        <p:nvSpPr>
          <p:cNvPr id="8" name="AutoShape 18"/>
          <p:cNvSpPr>
            <a:spLocks noChangeArrowheads="1"/>
          </p:cNvSpPr>
          <p:nvPr/>
        </p:nvSpPr>
        <p:spPr bwMode="auto">
          <a:xfrm>
            <a:off x="407193" y="3897313"/>
            <a:ext cx="2933700" cy="1346200"/>
          </a:xfrm>
          <a:prstGeom prst="roundRect">
            <a:avLst>
              <a:gd name="adj" fmla="val 10667"/>
            </a:avLst>
          </a:prstGeom>
          <a:noFill/>
          <a:ln w="9525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54856" y="3649663"/>
            <a:ext cx="17081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Uniformity</a:t>
            </a:r>
          </a:p>
        </p:txBody>
      </p:sp>
      <p:pic>
        <p:nvPicPr>
          <p:cNvPr id="10" name="Picture 19" descr="bertoline_fig1_8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681" y="738188"/>
            <a:ext cx="2176462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81756" y="66676"/>
            <a:ext cx="4070350" cy="1516062"/>
            <a:chOff x="195" y="731"/>
            <a:chExt cx="2564" cy="955"/>
          </a:xfrm>
        </p:grpSpPr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369" y="731"/>
              <a:ext cx="2390" cy="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en-US" altLang="en-US" sz="2400">
                  <a:latin typeface="Arial" charset="0"/>
                  <a:cs typeface="Angsana New" pitchFamily="18" charset="-34"/>
                </a:rPr>
                <a:t>Text’s style on the drawing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en-US" altLang="en-US" sz="2400">
                  <a:latin typeface="Arial" charset="0"/>
                  <a:cs typeface="Angsana New" pitchFamily="18" charset="-34"/>
                </a:rPr>
                <a:t>must have the following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en-US" altLang="en-US" sz="2400">
                  <a:latin typeface="Arial" charset="0"/>
                  <a:cs typeface="Angsana New" pitchFamily="18" charset="-34"/>
                </a:rPr>
                <a:t>2 properties</a:t>
              </a:r>
              <a:endParaRPr lang="th-TH" altLang="en-US" sz="2400">
                <a:latin typeface="Arial" charset="0"/>
                <a:cs typeface="Angsana New" pitchFamily="18" charset="-34"/>
              </a:endParaRPr>
            </a:p>
          </p:txBody>
        </p:sp>
        <p:sp>
          <p:nvSpPr>
            <p:cNvPr id="13" name="Rectangle 22"/>
            <p:cNvSpPr>
              <a:spLocks noChangeArrowheads="1"/>
            </p:cNvSpPr>
            <p:nvPr/>
          </p:nvSpPr>
          <p:spPr bwMode="auto">
            <a:xfrm>
              <a:off x="195" y="814"/>
              <a:ext cx="141" cy="141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  <a:effectLst>
              <a:prstShdw prst="shdw17" dist="17961" dir="2700000">
                <a:srgbClr val="007A00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4341018" y="142876"/>
            <a:ext cx="1608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accent2"/>
                </a:solidFill>
                <a:latin typeface="Arial" charset="0"/>
                <a:cs typeface="Angsana New" pitchFamily="18" charset="-34"/>
              </a:rPr>
              <a:t>Examples</a:t>
            </a:r>
            <a:endParaRPr lang="th-TH" altLang="en-US" sz="2400" b="1">
              <a:solidFill>
                <a:schemeClr val="accent2"/>
              </a:solidFill>
              <a:latin typeface="Arial" charset="0"/>
              <a:cs typeface="Angsana New" pitchFamily="18" charset="-34"/>
            </a:endParaRPr>
          </a:p>
        </p:txBody>
      </p:sp>
      <p:sp>
        <p:nvSpPr>
          <p:cNvPr id="15" name="Line 24"/>
          <p:cNvSpPr>
            <a:spLocks noChangeShapeType="1"/>
          </p:cNvSpPr>
          <p:nvPr/>
        </p:nvSpPr>
        <p:spPr bwMode="auto">
          <a:xfrm>
            <a:off x="4179093" y="201613"/>
            <a:ext cx="0" cy="521970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6349206" y="839788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accent2"/>
                </a:solidFill>
                <a:latin typeface="Arial" charset="0"/>
              </a:rPr>
              <a:t>GOOD</a:t>
            </a: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6358731" y="1382713"/>
            <a:ext cx="2405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3300"/>
                </a:solidFill>
                <a:latin typeface="Arial" charset="0"/>
              </a:rPr>
              <a:t>Not uniform in style.</a:t>
            </a: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6357143" y="2154238"/>
            <a:ext cx="2406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3300"/>
                </a:solidFill>
                <a:latin typeface="Arial" charset="0"/>
              </a:rPr>
              <a:t>Not uniform in height.</a:t>
            </a: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6355556" y="3038476"/>
            <a:ext cx="2408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3300"/>
                </a:solidFill>
                <a:latin typeface="Arial" charset="0"/>
              </a:rPr>
              <a:t>Not uniformly vertical.</a:t>
            </a:r>
          </a:p>
        </p:txBody>
      </p:sp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6365081" y="3827463"/>
            <a:ext cx="23987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3300"/>
                </a:solidFill>
                <a:latin typeface="Arial" charset="0"/>
              </a:rPr>
              <a:t>Not uniform in</a:t>
            </a:r>
          </a:p>
          <a:p>
            <a:pPr eaLnBrk="1" hangingPunct="1"/>
            <a:r>
              <a:rPr lang="en-US" altLang="en-US">
                <a:solidFill>
                  <a:srgbClr val="FF3300"/>
                </a:solidFill>
                <a:latin typeface="Arial" charset="0"/>
              </a:rPr>
              <a:t>thickness of stroke.</a:t>
            </a: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6388893" y="4564063"/>
            <a:ext cx="2374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3300"/>
                </a:solidFill>
                <a:latin typeface="Arial" charset="0"/>
              </a:rPr>
              <a:t>Inappropriate space</a:t>
            </a:r>
          </a:p>
          <a:p>
            <a:pPr eaLnBrk="1" hangingPunct="1"/>
            <a:r>
              <a:rPr lang="en-US" altLang="en-US">
                <a:solidFill>
                  <a:srgbClr val="FF3300"/>
                </a:solidFill>
                <a:latin typeface="Arial" charset="0"/>
              </a:rPr>
              <a:t>between letters</a:t>
            </a:r>
          </a:p>
        </p:txBody>
      </p:sp>
    </p:spTree>
    <p:extLst>
      <p:ext uri="{BB962C8B-B14F-4D97-AF65-F5344CB8AC3E}">
        <p14:creationId xmlns:p14="http://schemas.microsoft.com/office/powerpoint/2010/main" val="282307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</a:t>
            </a:r>
            <a:endParaRPr lang="en-US" dirty="0"/>
          </a:p>
        </p:txBody>
      </p:sp>
      <p:sp>
        <p:nvSpPr>
          <p:cNvPr id="3" name="Rectangle 48"/>
          <p:cNvSpPr>
            <a:spLocks noChangeArrowheads="1"/>
          </p:cNvSpPr>
          <p:nvPr/>
        </p:nvSpPr>
        <p:spPr bwMode="auto">
          <a:xfrm>
            <a:off x="409590" y="679510"/>
            <a:ext cx="8305800" cy="18796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60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chemeClr val="accent2"/>
                </a:solidFill>
                <a:latin typeface="Arial" charset="0"/>
              </a:rPr>
              <a:t>Basic Strokes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171590" y="1290698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38190" y="704910"/>
            <a:ext cx="11528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CC3300"/>
                </a:solidFill>
                <a:latin typeface="Arial" charset="0"/>
              </a:rPr>
              <a:t>Straight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2695590" y="1290698"/>
            <a:ext cx="4572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3609990" y="1290698"/>
            <a:ext cx="5334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771790" y="704910"/>
            <a:ext cx="11112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CC3300"/>
                </a:solidFill>
                <a:latin typeface="Arial" charset="0"/>
              </a:rPr>
              <a:t>Slanted</a:t>
            </a:r>
          </a:p>
        </p:txBody>
      </p:sp>
      <p:sp>
        <p:nvSpPr>
          <p:cNvPr id="11" name="Arc 9"/>
          <p:cNvSpPr>
            <a:spLocks/>
          </p:cNvSpPr>
          <p:nvPr/>
        </p:nvSpPr>
        <p:spPr bwMode="auto">
          <a:xfrm rot="7955034" flipV="1">
            <a:off x="7154877" y="1506598"/>
            <a:ext cx="811213" cy="890588"/>
          </a:xfrm>
          <a:custGeom>
            <a:avLst/>
            <a:gdLst>
              <a:gd name="T0" fmla="*/ 0 w 32853"/>
              <a:gd name="T1" fmla="*/ 1173548946 h 36085"/>
              <a:gd name="T2" fmla="*/ 2147483647 w 32853"/>
              <a:gd name="T3" fmla="*/ 2147483647 h 36085"/>
              <a:gd name="T4" fmla="*/ 2147483647 w 32853"/>
              <a:gd name="T5" fmla="*/ 2147483647 h 36085"/>
              <a:gd name="T6" fmla="*/ 0 60000 65536"/>
              <a:gd name="T7" fmla="*/ 0 60000 65536"/>
              <a:gd name="T8" fmla="*/ 0 60000 65536"/>
              <a:gd name="T9" fmla="*/ 0 w 32853"/>
              <a:gd name="T10" fmla="*/ 0 h 36085"/>
              <a:gd name="T11" fmla="*/ 32853 w 32853"/>
              <a:gd name="T12" fmla="*/ 36085 h 360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853" h="36085" fill="none" extrusionOk="0">
                <a:moveTo>
                  <a:pt x="-1" y="3162"/>
                </a:moveTo>
                <a:cubicBezTo>
                  <a:pt x="3388" y="1094"/>
                  <a:pt x="7282" y="-1"/>
                  <a:pt x="11253" y="0"/>
                </a:cubicBezTo>
                <a:cubicBezTo>
                  <a:pt x="23182" y="0"/>
                  <a:pt x="32853" y="9670"/>
                  <a:pt x="32853" y="21600"/>
                </a:cubicBezTo>
                <a:cubicBezTo>
                  <a:pt x="32853" y="26952"/>
                  <a:pt x="30865" y="32114"/>
                  <a:pt x="27276" y="36085"/>
                </a:cubicBezTo>
              </a:path>
              <a:path w="32853" h="36085" stroke="0" extrusionOk="0">
                <a:moveTo>
                  <a:pt x="-1" y="3162"/>
                </a:moveTo>
                <a:cubicBezTo>
                  <a:pt x="3388" y="1094"/>
                  <a:pt x="7282" y="-1"/>
                  <a:pt x="11253" y="0"/>
                </a:cubicBezTo>
                <a:cubicBezTo>
                  <a:pt x="23182" y="0"/>
                  <a:pt x="32853" y="9670"/>
                  <a:pt x="32853" y="21600"/>
                </a:cubicBezTo>
                <a:cubicBezTo>
                  <a:pt x="32853" y="26952"/>
                  <a:pt x="30865" y="32114"/>
                  <a:pt x="27276" y="36085"/>
                </a:cubicBezTo>
                <a:lnTo>
                  <a:pt x="11253" y="21600"/>
                </a:lnTo>
                <a:lnTo>
                  <a:pt x="-1" y="3162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2" name="Arc 10"/>
          <p:cNvSpPr>
            <a:spLocks/>
          </p:cNvSpPr>
          <p:nvPr/>
        </p:nvSpPr>
        <p:spPr bwMode="auto">
          <a:xfrm rot="13644966" flipH="1" flipV="1">
            <a:off x="7712090" y="1506598"/>
            <a:ext cx="811213" cy="890587"/>
          </a:xfrm>
          <a:custGeom>
            <a:avLst/>
            <a:gdLst>
              <a:gd name="T0" fmla="*/ 0 w 32853"/>
              <a:gd name="T1" fmla="*/ 1173544469 h 36085"/>
              <a:gd name="T2" fmla="*/ 2147483647 w 32853"/>
              <a:gd name="T3" fmla="*/ 2147483647 h 36085"/>
              <a:gd name="T4" fmla="*/ 2147483647 w 32853"/>
              <a:gd name="T5" fmla="*/ 2147483647 h 36085"/>
              <a:gd name="T6" fmla="*/ 0 60000 65536"/>
              <a:gd name="T7" fmla="*/ 0 60000 65536"/>
              <a:gd name="T8" fmla="*/ 0 60000 65536"/>
              <a:gd name="T9" fmla="*/ 0 w 32853"/>
              <a:gd name="T10" fmla="*/ 0 h 36085"/>
              <a:gd name="T11" fmla="*/ 32853 w 32853"/>
              <a:gd name="T12" fmla="*/ 36085 h 360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853" h="36085" fill="none" extrusionOk="0">
                <a:moveTo>
                  <a:pt x="-1" y="3162"/>
                </a:moveTo>
                <a:cubicBezTo>
                  <a:pt x="3388" y="1094"/>
                  <a:pt x="7282" y="-1"/>
                  <a:pt x="11253" y="0"/>
                </a:cubicBezTo>
                <a:cubicBezTo>
                  <a:pt x="23182" y="0"/>
                  <a:pt x="32853" y="9670"/>
                  <a:pt x="32853" y="21600"/>
                </a:cubicBezTo>
                <a:cubicBezTo>
                  <a:pt x="32853" y="26952"/>
                  <a:pt x="30865" y="32114"/>
                  <a:pt x="27276" y="36085"/>
                </a:cubicBezTo>
              </a:path>
              <a:path w="32853" h="36085" stroke="0" extrusionOk="0">
                <a:moveTo>
                  <a:pt x="-1" y="3162"/>
                </a:moveTo>
                <a:cubicBezTo>
                  <a:pt x="3388" y="1094"/>
                  <a:pt x="7282" y="-1"/>
                  <a:pt x="11253" y="0"/>
                </a:cubicBezTo>
                <a:cubicBezTo>
                  <a:pt x="23182" y="0"/>
                  <a:pt x="32853" y="9670"/>
                  <a:pt x="32853" y="21600"/>
                </a:cubicBezTo>
                <a:cubicBezTo>
                  <a:pt x="32853" y="26952"/>
                  <a:pt x="30865" y="32114"/>
                  <a:pt x="27276" y="36085"/>
                </a:cubicBezTo>
                <a:lnTo>
                  <a:pt x="11253" y="21600"/>
                </a:lnTo>
                <a:lnTo>
                  <a:pt x="-1" y="3162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242190" y="704910"/>
            <a:ext cx="1069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CC3300"/>
                </a:solidFill>
                <a:latin typeface="Arial" charset="0"/>
              </a:rPr>
              <a:t>Curved</a:t>
            </a: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5057790" y="1747898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802203" y="704910"/>
            <a:ext cx="14382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CC3300"/>
                </a:solidFill>
                <a:latin typeface="Arial" charset="0"/>
              </a:rPr>
              <a:t>Horizontal</a:t>
            </a: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1797080" y="3882960"/>
            <a:ext cx="1588" cy="152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>
            <a:off x="3483005" y="3882960"/>
            <a:ext cx="749300" cy="15113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4219605" y="3895660"/>
            <a:ext cx="787400" cy="15113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3737005" y="4895785"/>
            <a:ext cx="99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1644680" y="4276660"/>
            <a:ext cx="1588" cy="965200"/>
          </a:xfrm>
          <a:prstGeom prst="line">
            <a:avLst/>
          </a:prstGeom>
          <a:noFill/>
          <a:ln w="19050">
            <a:solidFill>
              <a:srgbClr val="FF505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1489105" y="3894073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latin typeface="Arial" charset="0"/>
              </a:rPr>
              <a:t>1</a:t>
            </a: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H="1">
            <a:off x="3406805" y="4225860"/>
            <a:ext cx="482600" cy="977900"/>
          </a:xfrm>
          <a:prstGeom prst="line">
            <a:avLst/>
          </a:prstGeom>
          <a:noFill/>
          <a:ln w="19050">
            <a:solidFill>
              <a:srgbClr val="FF505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4575205" y="4225860"/>
            <a:ext cx="482600" cy="977900"/>
          </a:xfrm>
          <a:prstGeom prst="line">
            <a:avLst/>
          </a:prstGeom>
          <a:noFill/>
          <a:ln w="19050">
            <a:solidFill>
              <a:srgbClr val="FF505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3927505" y="5038660"/>
            <a:ext cx="622300" cy="0"/>
          </a:xfrm>
          <a:prstGeom prst="line">
            <a:avLst/>
          </a:prstGeom>
          <a:noFill/>
          <a:ln w="19050">
            <a:solidFill>
              <a:srgbClr val="FF505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3797330" y="3906773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latin typeface="Arial" charset="0"/>
              </a:rPr>
              <a:t>1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4368830" y="3894073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latin typeface="Arial" charset="0"/>
              </a:rPr>
              <a:t>2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4038630" y="4986273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latin typeface="Arial" charset="0"/>
              </a:rPr>
              <a:t>3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1260505" y="3068573"/>
            <a:ext cx="9797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Arial" charset="0"/>
              </a:rPr>
              <a:t>“</a:t>
            </a:r>
            <a:r>
              <a:rPr lang="en-US" altLang="en-US" b="1">
                <a:latin typeface="Arial" charset="0"/>
              </a:rPr>
              <a:t>I</a:t>
            </a:r>
            <a:r>
              <a:rPr lang="en-US" altLang="en-US">
                <a:latin typeface="Arial" charset="0"/>
              </a:rPr>
              <a:t>” letter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3594130" y="3081273"/>
            <a:ext cx="1082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Arial" charset="0"/>
              </a:rPr>
              <a:t>“</a:t>
            </a:r>
            <a:r>
              <a:rPr lang="en-US" altLang="en-US" b="1">
                <a:latin typeface="Arial" charset="0"/>
              </a:rPr>
              <a:t>A</a:t>
            </a:r>
            <a:r>
              <a:rPr lang="en-US" altLang="en-US">
                <a:latin typeface="Arial" charset="0"/>
              </a:rPr>
              <a:t>” letter</a:t>
            </a:r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6753255" y="3921060"/>
            <a:ext cx="1588" cy="14255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6740555" y="5333935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6740555" y="4632260"/>
            <a:ext cx="850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>
            <a:off x="6740555" y="3921060"/>
            <a:ext cx="736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Arc 33"/>
          <p:cNvSpPr>
            <a:spLocks/>
          </p:cNvSpPr>
          <p:nvPr/>
        </p:nvSpPr>
        <p:spPr bwMode="auto">
          <a:xfrm>
            <a:off x="7451755" y="3917885"/>
            <a:ext cx="342900" cy="714375"/>
          </a:xfrm>
          <a:custGeom>
            <a:avLst/>
            <a:gdLst>
              <a:gd name="T0" fmla="*/ 0 w 21600"/>
              <a:gd name="T1" fmla="*/ 0 h 43186"/>
              <a:gd name="T2" fmla="*/ 48969152 w 21600"/>
              <a:gd name="T3" fmla="*/ 2147483647 h 43186"/>
              <a:gd name="T4" fmla="*/ 0 w 21600"/>
              <a:gd name="T5" fmla="*/ 1617284176 h 43186"/>
              <a:gd name="T6" fmla="*/ 0 60000 65536"/>
              <a:gd name="T7" fmla="*/ 0 60000 65536"/>
              <a:gd name="T8" fmla="*/ 0 60000 65536"/>
              <a:gd name="T9" fmla="*/ 0 w 21600"/>
              <a:gd name="T10" fmla="*/ 0 h 43186"/>
              <a:gd name="T11" fmla="*/ 21600 w 21600"/>
              <a:gd name="T12" fmla="*/ 43186 h 43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5" name="Arc 34"/>
          <p:cNvSpPr>
            <a:spLocks/>
          </p:cNvSpPr>
          <p:nvPr/>
        </p:nvSpPr>
        <p:spPr bwMode="auto">
          <a:xfrm>
            <a:off x="7575580" y="4622735"/>
            <a:ext cx="342900" cy="714375"/>
          </a:xfrm>
          <a:custGeom>
            <a:avLst/>
            <a:gdLst>
              <a:gd name="T0" fmla="*/ 0 w 21600"/>
              <a:gd name="T1" fmla="*/ 0 h 43186"/>
              <a:gd name="T2" fmla="*/ 48969152 w 21600"/>
              <a:gd name="T3" fmla="*/ 2147483647 h 43186"/>
              <a:gd name="T4" fmla="*/ 0 w 21600"/>
              <a:gd name="T5" fmla="*/ 1617284176 h 43186"/>
              <a:gd name="T6" fmla="*/ 0 60000 65536"/>
              <a:gd name="T7" fmla="*/ 0 60000 65536"/>
              <a:gd name="T8" fmla="*/ 0 60000 65536"/>
              <a:gd name="T9" fmla="*/ 0 w 21600"/>
              <a:gd name="T10" fmla="*/ 0 h 43186"/>
              <a:gd name="T11" fmla="*/ 21600 w 21600"/>
              <a:gd name="T12" fmla="*/ 43186 h 43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18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</a:path>
              <a:path w="21600" h="4318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29"/>
                  <a:pt x="12392" y="42771"/>
                  <a:pt x="771" y="4318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>
            <a:off x="6588155" y="4124260"/>
            <a:ext cx="1588" cy="990600"/>
          </a:xfrm>
          <a:prstGeom prst="line">
            <a:avLst/>
          </a:prstGeom>
          <a:noFill/>
          <a:ln w="19050">
            <a:solidFill>
              <a:srgbClr val="FF505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6931055" y="5476810"/>
            <a:ext cx="609600" cy="0"/>
          </a:xfrm>
          <a:prstGeom prst="line">
            <a:avLst/>
          </a:prstGeom>
          <a:noFill/>
          <a:ln w="19050">
            <a:solidFill>
              <a:srgbClr val="FF505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6416705" y="3811523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latin typeface="Arial" charset="0"/>
              </a:rPr>
              <a:t>1</a:t>
            </a: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6664355" y="5284723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latin typeface="Arial" charset="0"/>
              </a:rPr>
              <a:t>2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6696105" y="4605273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latin typeface="Arial" charset="0"/>
              </a:rPr>
              <a:t>3</a:t>
            </a:r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>
            <a:off x="6931055" y="4771960"/>
            <a:ext cx="609600" cy="0"/>
          </a:xfrm>
          <a:prstGeom prst="line">
            <a:avLst/>
          </a:prstGeom>
          <a:noFill/>
          <a:ln w="19050">
            <a:solidFill>
              <a:srgbClr val="FF505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6658005" y="3614673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latin typeface="Arial" charset="0"/>
              </a:rPr>
              <a:t>4</a:t>
            </a:r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>
            <a:off x="6892955" y="3781360"/>
            <a:ext cx="609600" cy="0"/>
          </a:xfrm>
          <a:prstGeom prst="line">
            <a:avLst/>
          </a:prstGeom>
          <a:noFill/>
          <a:ln w="19050">
            <a:solidFill>
              <a:srgbClr val="FF505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Arc 43"/>
          <p:cNvSpPr>
            <a:spLocks/>
          </p:cNvSpPr>
          <p:nvPr/>
        </p:nvSpPr>
        <p:spPr bwMode="auto">
          <a:xfrm>
            <a:off x="7480330" y="3786123"/>
            <a:ext cx="498475" cy="812800"/>
          </a:xfrm>
          <a:custGeom>
            <a:avLst/>
            <a:gdLst>
              <a:gd name="T0" fmla="*/ 865089931 w 21600"/>
              <a:gd name="T1" fmla="*/ 0 h 35030"/>
              <a:gd name="T2" fmla="*/ 2147483647 w 21600"/>
              <a:gd name="T3" fmla="*/ 2147483647 h 35030"/>
              <a:gd name="T4" fmla="*/ 0 w 21600"/>
              <a:gd name="T5" fmla="*/ 2147483647 h 35030"/>
              <a:gd name="T6" fmla="*/ 0 60000 65536"/>
              <a:gd name="T7" fmla="*/ 0 60000 65536"/>
              <a:gd name="T8" fmla="*/ 0 60000 65536"/>
              <a:gd name="T9" fmla="*/ 0 w 21600"/>
              <a:gd name="T10" fmla="*/ 0 h 35030"/>
              <a:gd name="T11" fmla="*/ 21600 w 21600"/>
              <a:gd name="T12" fmla="*/ 35030 h 350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5030" fill="none" extrusionOk="0">
                <a:moveTo>
                  <a:pt x="3049" y="0"/>
                </a:moveTo>
                <a:cubicBezTo>
                  <a:pt x="13693" y="1518"/>
                  <a:pt x="21600" y="10632"/>
                  <a:pt x="21600" y="21384"/>
                </a:cubicBezTo>
                <a:cubicBezTo>
                  <a:pt x="21600" y="26356"/>
                  <a:pt x="19884" y="31176"/>
                  <a:pt x="16743" y="35030"/>
                </a:cubicBezTo>
              </a:path>
              <a:path w="21600" h="35030" stroke="0" extrusionOk="0">
                <a:moveTo>
                  <a:pt x="3049" y="0"/>
                </a:moveTo>
                <a:cubicBezTo>
                  <a:pt x="13693" y="1518"/>
                  <a:pt x="21600" y="10632"/>
                  <a:pt x="21600" y="21384"/>
                </a:cubicBezTo>
                <a:cubicBezTo>
                  <a:pt x="21600" y="26356"/>
                  <a:pt x="19884" y="31176"/>
                  <a:pt x="16743" y="35030"/>
                </a:cubicBezTo>
                <a:lnTo>
                  <a:pt x="0" y="21384"/>
                </a:lnTo>
                <a:lnTo>
                  <a:pt x="3049" y="0"/>
                </a:lnTo>
                <a:close/>
              </a:path>
            </a:pathLst>
          </a:custGeom>
          <a:noFill/>
          <a:ln w="19050">
            <a:solidFill>
              <a:srgbClr val="FF505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45" name="Arc 44"/>
          <p:cNvSpPr>
            <a:spLocks/>
          </p:cNvSpPr>
          <p:nvPr/>
        </p:nvSpPr>
        <p:spPr bwMode="auto">
          <a:xfrm flipV="1">
            <a:off x="7556530" y="4671948"/>
            <a:ext cx="498475" cy="812800"/>
          </a:xfrm>
          <a:custGeom>
            <a:avLst/>
            <a:gdLst>
              <a:gd name="T0" fmla="*/ 865089931 w 21600"/>
              <a:gd name="T1" fmla="*/ 0 h 35030"/>
              <a:gd name="T2" fmla="*/ 2147483647 w 21600"/>
              <a:gd name="T3" fmla="*/ 2147483647 h 35030"/>
              <a:gd name="T4" fmla="*/ 0 w 21600"/>
              <a:gd name="T5" fmla="*/ 2147483647 h 35030"/>
              <a:gd name="T6" fmla="*/ 0 60000 65536"/>
              <a:gd name="T7" fmla="*/ 0 60000 65536"/>
              <a:gd name="T8" fmla="*/ 0 60000 65536"/>
              <a:gd name="T9" fmla="*/ 0 w 21600"/>
              <a:gd name="T10" fmla="*/ 0 h 35030"/>
              <a:gd name="T11" fmla="*/ 21600 w 21600"/>
              <a:gd name="T12" fmla="*/ 35030 h 350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5030" fill="none" extrusionOk="0">
                <a:moveTo>
                  <a:pt x="3049" y="0"/>
                </a:moveTo>
                <a:cubicBezTo>
                  <a:pt x="13693" y="1518"/>
                  <a:pt x="21600" y="10632"/>
                  <a:pt x="21600" y="21384"/>
                </a:cubicBezTo>
                <a:cubicBezTo>
                  <a:pt x="21600" y="26356"/>
                  <a:pt x="19884" y="31176"/>
                  <a:pt x="16743" y="35030"/>
                </a:cubicBezTo>
              </a:path>
              <a:path w="21600" h="35030" stroke="0" extrusionOk="0">
                <a:moveTo>
                  <a:pt x="3049" y="0"/>
                </a:moveTo>
                <a:cubicBezTo>
                  <a:pt x="13693" y="1518"/>
                  <a:pt x="21600" y="10632"/>
                  <a:pt x="21600" y="21384"/>
                </a:cubicBezTo>
                <a:cubicBezTo>
                  <a:pt x="21600" y="26356"/>
                  <a:pt x="19884" y="31176"/>
                  <a:pt x="16743" y="35030"/>
                </a:cubicBezTo>
                <a:lnTo>
                  <a:pt x="0" y="21384"/>
                </a:lnTo>
                <a:lnTo>
                  <a:pt x="3049" y="0"/>
                </a:lnTo>
                <a:close/>
              </a:path>
            </a:pathLst>
          </a:custGeom>
          <a:noFill/>
          <a:ln w="19050">
            <a:solidFill>
              <a:srgbClr val="FF505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46" name="Text Box 45"/>
          <p:cNvSpPr txBox="1">
            <a:spLocks noChangeArrowheads="1"/>
          </p:cNvSpPr>
          <p:nvPr/>
        </p:nvSpPr>
        <p:spPr bwMode="auto">
          <a:xfrm>
            <a:off x="7696230" y="3614673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latin typeface="Arial" charset="0"/>
              </a:rPr>
              <a:t>5</a:t>
            </a:r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7953405" y="4500498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latin typeface="Arial" charset="0"/>
              </a:rPr>
              <a:t>6</a:t>
            </a:r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6645305" y="3090798"/>
            <a:ext cx="1082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Arial" charset="0"/>
              </a:rPr>
              <a:t>“</a:t>
            </a:r>
            <a:r>
              <a:rPr lang="en-US" altLang="en-US" b="1">
                <a:latin typeface="Arial" charset="0"/>
              </a:rPr>
              <a:t>B</a:t>
            </a:r>
            <a:r>
              <a:rPr lang="en-US" altLang="en-US">
                <a:latin typeface="Arial" charset="0"/>
              </a:rPr>
              <a:t>” letter</a:t>
            </a:r>
          </a:p>
        </p:txBody>
      </p:sp>
      <p:sp>
        <p:nvSpPr>
          <p:cNvPr id="49" name="AutoShape 50"/>
          <p:cNvSpPr>
            <a:spLocks noChangeArrowheads="1"/>
          </p:cNvSpPr>
          <p:nvPr/>
        </p:nvSpPr>
        <p:spPr bwMode="auto">
          <a:xfrm>
            <a:off x="400080" y="2778060"/>
            <a:ext cx="8255000" cy="2946400"/>
          </a:xfrm>
          <a:prstGeom prst="roundRect">
            <a:avLst>
              <a:gd name="adj" fmla="val 10667"/>
            </a:avLst>
          </a:prstGeom>
          <a:noFill/>
          <a:ln w="9525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600"/>
          </a:p>
        </p:txBody>
      </p:sp>
      <p:sp>
        <p:nvSpPr>
          <p:cNvPr id="50" name="Text Box 26"/>
          <p:cNvSpPr txBox="1">
            <a:spLocks noChangeArrowheads="1"/>
          </p:cNvSpPr>
          <p:nvPr/>
        </p:nvSpPr>
        <p:spPr bwMode="auto">
          <a:xfrm>
            <a:off x="676305" y="2551048"/>
            <a:ext cx="138211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33CC"/>
                </a:solidFill>
                <a:latin typeface="Arial" charset="0"/>
              </a:rPr>
              <a:t>Examples</a:t>
            </a:r>
            <a:endParaRPr lang="en-US" altLang="en-US" i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07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"/>
            <a:ext cx="7839223" cy="551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07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</a:t>
            </a:r>
            <a:endParaRPr lang="en-US" dirty="0"/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1028700" y="2765369"/>
            <a:ext cx="7326313" cy="330200"/>
            <a:chOff x="648" y="2072"/>
            <a:chExt cx="4615" cy="208"/>
          </a:xfrm>
        </p:grpSpPr>
        <p:sp>
          <p:nvSpPr>
            <p:cNvPr id="5" name="Line 12"/>
            <p:cNvSpPr>
              <a:spLocks noChangeShapeType="1"/>
            </p:cNvSpPr>
            <p:nvPr/>
          </p:nvSpPr>
          <p:spPr bwMode="auto">
            <a:xfrm>
              <a:off x="656" y="2280"/>
              <a:ext cx="4607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3"/>
            <p:cNvSpPr>
              <a:spLocks noChangeShapeType="1"/>
            </p:cNvSpPr>
            <p:nvPr/>
          </p:nvSpPr>
          <p:spPr bwMode="auto">
            <a:xfrm>
              <a:off x="648" y="2072"/>
              <a:ext cx="4607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1028700" y="3413069"/>
            <a:ext cx="7339013" cy="330200"/>
            <a:chOff x="648" y="2480"/>
            <a:chExt cx="4623" cy="208"/>
          </a:xfrm>
        </p:grpSpPr>
        <p:sp>
          <p:nvSpPr>
            <p:cNvPr id="8" name="Line 22"/>
            <p:cNvSpPr>
              <a:spLocks noChangeShapeType="1"/>
            </p:cNvSpPr>
            <p:nvPr/>
          </p:nvSpPr>
          <p:spPr bwMode="auto">
            <a:xfrm>
              <a:off x="664" y="2480"/>
              <a:ext cx="4607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4"/>
            <p:cNvSpPr>
              <a:spLocks noChangeShapeType="1"/>
            </p:cNvSpPr>
            <p:nvPr/>
          </p:nvSpPr>
          <p:spPr bwMode="auto">
            <a:xfrm>
              <a:off x="648" y="2688"/>
              <a:ext cx="4607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990600" y="4073469"/>
            <a:ext cx="7326313" cy="330200"/>
            <a:chOff x="624" y="2896"/>
            <a:chExt cx="4615" cy="208"/>
          </a:xfrm>
        </p:grpSpPr>
        <p:sp>
          <p:nvSpPr>
            <p:cNvPr id="11" name="Line 30"/>
            <p:cNvSpPr>
              <a:spLocks noChangeShapeType="1"/>
            </p:cNvSpPr>
            <p:nvPr/>
          </p:nvSpPr>
          <p:spPr bwMode="auto">
            <a:xfrm>
              <a:off x="632" y="2896"/>
              <a:ext cx="4607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32"/>
            <p:cNvSpPr>
              <a:spLocks noChangeShapeType="1"/>
            </p:cNvSpPr>
            <p:nvPr/>
          </p:nvSpPr>
          <p:spPr bwMode="auto">
            <a:xfrm>
              <a:off x="624" y="3104"/>
              <a:ext cx="4607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74650" y="498419"/>
            <a:ext cx="8382000" cy="1149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96875" y="355544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049338" y="647644"/>
            <a:ext cx="71358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>
                <a:latin typeface="Arial" charset="0"/>
              </a:rPr>
              <a:t>Leave the space between words equal to the space</a:t>
            </a:r>
            <a:br>
              <a:rPr lang="en-US" altLang="en-US" sz="2400">
                <a:latin typeface="Arial" charset="0"/>
              </a:rPr>
            </a:br>
            <a:r>
              <a:rPr lang="en-US" altLang="en-US" sz="2400">
                <a:latin typeface="Arial" charset="0"/>
              </a:rPr>
              <a:t>requires for writing a letter “O”. 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628650" y="769882"/>
            <a:ext cx="219075" cy="219075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76238" y="1946219"/>
            <a:ext cx="1438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accent2"/>
                </a:solidFill>
                <a:latin typeface="Arial" charset="0"/>
              </a:rPr>
              <a:t>Example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216025" y="2665357"/>
            <a:ext cx="111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>
                <a:latin typeface="Swis721 LtEx BT" pitchFamily="34" charset="0"/>
              </a:rPr>
              <a:t>ALL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2508250" y="2665357"/>
            <a:ext cx="3375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>
                <a:latin typeface="Swis721 LtEx BT" pitchFamily="34" charset="0"/>
              </a:rPr>
              <a:t>DIMENSIONS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6054725" y="2670119"/>
            <a:ext cx="119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>
                <a:latin typeface="Swis721 LtEx BT" pitchFamily="34" charset="0"/>
              </a:rPr>
              <a:t>ARE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7400925" y="2666944"/>
            <a:ext cx="682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>
                <a:latin typeface="Swis721 LtEx BT" pitchFamily="34" charset="0"/>
              </a:rPr>
              <a:t>IN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1190625" y="3313057"/>
            <a:ext cx="3514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>
                <a:latin typeface="Swis721 LtEx BT" pitchFamily="34" charset="0"/>
              </a:rPr>
              <a:t>MILLIMETERS</a:t>
            </a: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2144713" y="2666944"/>
            <a:ext cx="5762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3300"/>
                </a:solidFill>
                <a:latin typeface="Swis721 LtEx BT" pitchFamily="34" charset="0"/>
              </a:rPr>
              <a:t>O</a:t>
            </a:r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5688013" y="2662182"/>
            <a:ext cx="5762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3300"/>
                </a:solidFill>
                <a:latin typeface="Swis721 LtEx BT" pitchFamily="34" charset="0"/>
              </a:rPr>
              <a:t>O</a:t>
            </a: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7034213" y="2668532"/>
            <a:ext cx="5762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3300"/>
                </a:solidFill>
                <a:latin typeface="Swis721 LtEx BT" pitchFamily="34" charset="0"/>
              </a:rPr>
              <a:t>O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500563" y="3316232"/>
            <a:ext cx="5762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3300"/>
                </a:solidFill>
                <a:latin typeface="Swis721 LtEx BT" pitchFamily="34" charset="0"/>
              </a:rPr>
              <a:t>O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4867275" y="3313057"/>
            <a:ext cx="2197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>
                <a:latin typeface="Swis721 LtEx BT" pitchFamily="34" charset="0"/>
              </a:rPr>
              <a:t>UNLESS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1190625" y="3978219"/>
            <a:ext cx="3154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>
                <a:latin typeface="Swis721 LtEx BT" pitchFamily="34" charset="0"/>
              </a:rPr>
              <a:t>OTHERWISE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4533900" y="3973457"/>
            <a:ext cx="2873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>
                <a:latin typeface="Swis721 LtEx BT" pitchFamily="34" charset="0"/>
              </a:rPr>
              <a:t>SPECIFIED.</a:t>
            </a:r>
          </a:p>
        </p:txBody>
      </p:sp>
      <p:sp>
        <p:nvSpPr>
          <p:cNvPr id="30" name="Rectangle 33"/>
          <p:cNvSpPr>
            <a:spLocks noChangeArrowheads="1"/>
          </p:cNvSpPr>
          <p:nvPr/>
        </p:nvSpPr>
        <p:spPr bwMode="auto">
          <a:xfrm>
            <a:off x="4154488" y="3976632"/>
            <a:ext cx="5762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3300"/>
                </a:solidFill>
                <a:latin typeface="Swis721 LtEx BT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8230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8" grpId="0"/>
      <p:bldP spid="29" grpId="0"/>
      <p:bldP spid="30" grpId="0"/>
      <p:bldP spid="3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Everyone write out the whole alphabet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5553223" cy="39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405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Everyone write your name neatly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5553223" cy="39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828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</a:t>
            </a:r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3400" y="47625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FFFF00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rgbClr val="0070C0"/>
                </a:solidFill>
              </a:rPr>
              <a:t>Sketching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400" y="1009650"/>
            <a:ext cx="7772400" cy="45243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mtClean="0"/>
              <a:t>Drawings made without mechanical drawing tools</a:t>
            </a:r>
          </a:p>
          <a:p>
            <a:pPr lvl="1"/>
            <a:r>
              <a:rPr lang="en-US" altLang="en-US" smtClean="0"/>
              <a:t>Free-Hand</a:t>
            </a:r>
          </a:p>
          <a:p>
            <a:pPr lvl="1"/>
            <a:r>
              <a:rPr lang="en-US" altLang="en-US" smtClean="0"/>
              <a:t>Ruler</a:t>
            </a:r>
          </a:p>
          <a:p>
            <a:pPr lvl="1"/>
            <a:r>
              <a:rPr lang="en-US" altLang="en-US" smtClean="0"/>
              <a:t>Simple drawing </a:t>
            </a:r>
            <a:br>
              <a:rPr lang="en-US" altLang="en-US" smtClean="0"/>
            </a:br>
            <a:r>
              <a:rPr lang="en-US" altLang="en-US" smtClean="0"/>
              <a:t>program</a:t>
            </a:r>
          </a:p>
          <a:p>
            <a:endParaRPr lang="en-US" altLang="en-US" smtClean="0"/>
          </a:p>
          <a:p>
            <a:r>
              <a:rPr lang="en-US" altLang="en-US" smtClean="0"/>
              <a:t>Should follow standards and conventions</a:t>
            </a:r>
            <a:endParaRPr lang="en-US" altLang="en-US"/>
          </a:p>
        </p:txBody>
      </p:sp>
      <p:pic>
        <p:nvPicPr>
          <p:cNvPr id="6" name="Picture 4" descr="H:\freehand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1685925"/>
            <a:ext cx="4773613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150100" y="4257675"/>
            <a:ext cx="1487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From Course Text</a:t>
            </a:r>
          </a:p>
        </p:txBody>
      </p:sp>
    </p:spTree>
    <p:extLst>
      <p:ext uri="{BB962C8B-B14F-4D97-AF65-F5344CB8AC3E}">
        <p14:creationId xmlns:p14="http://schemas.microsoft.com/office/powerpoint/2010/main" val="612757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6145" y="5715000"/>
            <a:ext cx="8229600" cy="1143000"/>
          </a:xfrm>
        </p:spPr>
        <p:txBody>
          <a:bodyPr/>
          <a:lstStyle/>
          <a:p>
            <a:r>
              <a:rPr lang="en-US" dirty="0" smtClean="0"/>
              <a:t>Drawing</a:t>
            </a:r>
            <a:endParaRPr lang="en-US" dirty="0"/>
          </a:p>
        </p:txBody>
      </p:sp>
      <p:sp>
        <p:nvSpPr>
          <p:cNvPr id="3" name="Rectangle 35"/>
          <p:cNvSpPr>
            <a:spLocks noChangeArrowheads="1"/>
          </p:cNvSpPr>
          <p:nvPr/>
        </p:nvSpPr>
        <p:spPr bwMode="auto">
          <a:xfrm>
            <a:off x="1295400" y="754949"/>
            <a:ext cx="5715000" cy="2044700"/>
          </a:xfrm>
          <a:prstGeom prst="rect">
            <a:avLst/>
          </a:prstGeom>
          <a:solidFill>
            <a:srgbClr val="FF3300">
              <a:alpha val="20000"/>
            </a:srgbClr>
          </a:solidFill>
          <a:ln w="31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4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7075" y="0"/>
            <a:ext cx="8428037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Basic Line Types &amp;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Application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68425" y="1677286"/>
            <a:ext cx="12202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latin typeface="Arial" charset="0"/>
              </a:rPr>
              <a:t>Continuous</a:t>
            </a:r>
            <a:endParaRPr lang="th-TH" altLang="en-US" sz="1600">
              <a:latin typeface="Arial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355725" y="2045586"/>
            <a:ext cx="6623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latin typeface="Arial" charset="0"/>
              </a:rPr>
              <a:t>Dash</a:t>
            </a:r>
            <a:endParaRPr lang="th-TH" altLang="en-US" sz="1600">
              <a:latin typeface="Arial" charset="0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101975" y="1847149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5121275" y="1847149"/>
            <a:ext cx="1549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371600" y="2378961"/>
            <a:ext cx="7184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latin typeface="Arial" charset="0"/>
              </a:rPr>
              <a:t>Chain</a:t>
            </a:r>
          </a:p>
        </p:txBody>
      </p:sp>
      <p:grpSp>
        <p:nvGrpSpPr>
          <p:cNvPr id="11" name="Group 42"/>
          <p:cNvGrpSpPr>
            <a:grpSpLocks/>
          </p:cNvGrpSpPr>
          <p:nvPr/>
        </p:nvGrpSpPr>
        <p:grpSpPr bwMode="auto">
          <a:xfrm>
            <a:off x="5146675" y="2583749"/>
            <a:ext cx="1482725" cy="0"/>
            <a:chOff x="3474" y="2224"/>
            <a:chExt cx="934" cy="0"/>
          </a:xfrm>
        </p:grpSpPr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3474" y="2224"/>
              <a:ext cx="3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3898" y="2224"/>
              <a:ext cx="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4032" y="2224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</p:grp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1419225" y="1232786"/>
            <a:ext cx="67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0000FF"/>
                </a:solidFill>
                <a:latin typeface="Arial" charset="0"/>
              </a:rPr>
              <a:t>Style</a:t>
            </a:r>
            <a:endParaRPr lang="th-TH" altLang="en-US" sz="16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1571625" y="737486"/>
            <a:ext cx="11865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0000FF"/>
                </a:solidFill>
                <a:latin typeface="Arial" charset="0"/>
              </a:rPr>
              <a:t>Thickness</a:t>
            </a:r>
            <a:endParaRPr lang="th-TH" altLang="en-US" sz="16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3451225" y="813686"/>
            <a:ext cx="6735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latin typeface="Arial" charset="0"/>
              </a:rPr>
              <a:t>Thick</a:t>
            </a:r>
            <a:endParaRPr lang="th-TH" altLang="en-US" sz="1600">
              <a:latin typeface="Arial" charset="0"/>
            </a:endParaRP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5534025" y="813686"/>
            <a:ext cx="5822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latin typeface="Arial" charset="0"/>
              </a:rPr>
              <a:t>Thin</a:t>
            </a:r>
            <a:endParaRPr lang="th-TH" altLang="en-US" sz="1600">
              <a:latin typeface="Arial" charset="0"/>
            </a:endParaRPr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>
            <a:off x="1282700" y="1643949"/>
            <a:ext cx="57277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2895600" y="742249"/>
            <a:ext cx="0" cy="20447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 flipH="1" flipV="1">
            <a:off x="1308100" y="780349"/>
            <a:ext cx="1587500" cy="863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>
            <a:off x="1308100" y="2024949"/>
            <a:ext cx="5689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23" name="Line 28"/>
          <p:cNvSpPr>
            <a:spLocks noChangeShapeType="1"/>
          </p:cNvSpPr>
          <p:nvPr/>
        </p:nvSpPr>
        <p:spPr bwMode="auto">
          <a:xfrm>
            <a:off x="1308100" y="2393249"/>
            <a:ext cx="5689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24" name="Line 29"/>
          <p:cNvSpPr>
            <a:spLocks noChangeShapeType="1"/>
          </p:cNvSpPr>
          <p:nvPr/>
        </p:nvSpPr>
        <p:spPr bwMode="auto">
          <a:xfrm>
            <a:off x="5108575" y="2202749"/>
            <a:ext cx="15748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25" name="Line 30"/>
          <p:cNvSpPr>
            <a:spLocks noChangeShapeType="1"/>
          </p:cNvSpPr>
          <p:nvPr/>
        </p:nvSpPr>
        <p:spPr bwMode="auto">
          <a:xfrm>
            <a:off x="4851400" y="767649"/>
            <a:ext cx="0" cy="20193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26" name="AutoShape 43"/>
          <p:cNvSpPr>
            <a:spLocks noChangeArrowheads="1"/>
          </p:cNvSpPr>
          <p:nvPr/>
        </p:nvSpPr>
        <p:spPr bwMode="auto">
          <a:xfrm>
            <a:off x="7239000" y="750186"/>
            <a:ext cx="1816100" cy="812800"/>
          </a:xfrm>
          <a:prstGeom prst="wedgeRectCallout">
            <a:avLst>
              <a:gd name="adj1" fmla="val -80944"/>
              <a:gd name="adj2" fmla="val 77148"/>
            </a:avLst>
          </a:prstGeom>
          <a:solidFill>
            <a:srgbClr val="FFFFCC">
              <a:alpha val="59999"/>
            </a:srgbClr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>
                <a:latin typeface="Arial" charset="0"/>
              </a:rPr>
              <a:t>1. Dimension line</a:t>
            </a:r>
          </a:p>
          <a:p>
            <a:pPr eaLnBrk="1" hangingPunct="1"/>
            <a:r>
              <a:rPr lang="en-US" altLang="en-US" sz="1200">
                <a:latin typeface="Arial" charset="0"/>
              </a:rPr>
              <a:t>2. Extension line</a:t>
            </a:r>
          </a:p>
          <a:p>
            <a:pPr eaLnBrk="1" hangingPunct="1"/>
            <a:r>
              <a:rPr lang="en-US" altLang="en-US" sz="1200">
                <a:latin typeface="Arial" charset="0"/>
              </a:rPr>
              <a:t>3. Leader line</a:t>
            </a:r>
            <a:endParaRPr lang="th-TH" altLang="en-US" sz="1200">
              <a:latin typeface="Arial" charset="0"/>
            </a:endParaRPr>
          </a:p>
        </p:txBody>
      </p:sp>
      <p:sp>
        <p:nvSpPr>
          <p:cNvPr id="27" name="AutoShape 44"/>
          <p:cNvSpPr>
            <a:spLocks noChangeArrowheads="1"/>
          </p:cNvSpPr>
          <p:nvPr/>
        </p:nvSpPr>
        <p:spPr bwMode="auto">
          <a:xfrm>
            <a:off x="7264400" y="2426586"/>
            <a:ext cx="1270000" cy="406400"/>
          </a:xfrm>
          <a:prstGeom prst="wedgeRectCallout">
            <a:avLst>
              <a:gd name="adj1" fmla="val -94250"/>
              <a:gd name="adj2" fmla="val -11329"/>
            </a:avLst>
          </a:prstGeom>
          <a:solidFill>
            <a:srgbClr val="FFFFCC">
              <a:alpha val="59999"/>
            </a:srgbClr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>
                <a:latin typeface="Arial" charset="0"/>
              </a:rPr>
              <a:t>Center line</a:t>
            </a:r>
            <a:endParaRPr lang="th-TH" altLang="en-US" sz="1200">
              <a:latin typeface="Arial" charset="0"/>
            </a:endParaRPr>
          </a:p>
        </p:txBody>
      </p:sp>
      <p:sp>
        <p:nvSpPr>
          <p:cNvPr id="28" name="AutoShape 45"/>
          <p:cNvSpPr>
            <a:spLocks noChangeArrowheads="1"/>
          </p:cNvSpPr>
          <p:nvPr/>
        </p:nvSpPr>
        <p:spPr bwMode="auto">
          <a:xfrm>
            <a:off x="7251700" y="1778886"/>
            <a:ext cx="1282700" cy="406400"/>
          </a:xfrm>
          <a:prstGeom prst="wedgeRectCallout">
            <a:avLst>
              <a:gd name="adj1" fmla="val -98764"/>
              <a:gd name="adj2" fmla="val 41796"/>
            </a:avLst>
          </a:prstGeom>
          <a:solidFill>
            <a:srgbClr val="FFFFCC">
              <a:alpha val="59999"/>
            </a:srgbClr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>
                <a:latin typeface="Arial" charset="0"/>
              </a:rPr>
              <a:t>Hidden line</a:t>
            </a:r>
            <a:endParaRPr lang="th-TH" altLang="en-US" sz="1200">
              <a:latin typeface="Arial" charset="0"/>
            </a:endParaRPr>
          </a:p>
        </p:txBody>
      </p:sp>
      <p:sp>
        <p:nvSpPr>
          <p:cNvPr id="29" name="AutoShape 46"/>
          <p:cNvSpPr>
            <a:spLocks noChangeArrowheads="1"/>
          </p:cNvSpPr>
          <p:nvPr/>
        </p:nvSpPr>
        <p:spPr bwMode="auto">
          <a:xfrm>
            <a:off x="4279900" y="1118486"/>
            <a:ext cx="1206500" cy="406400"/>
          </a:xfrm>
          <a:prstGeom prst="wedgeRectCallout">
            <a:avLst>
              <a:gd name="adj1" fmla="val -52370"/>
              <a:gd name="adj2" fmla="val 119921"/>
            </a:avLst>
          </a:prstGeom>
          <a:solidFill>
            <a:srgbClr val="FFFFCC">
              <a:alpha val="59999"/>
            </a:srgbClr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>
                <a:latin typeface="Arial" charset="0"/>
              </a:rPr>
              <a:t>Visible line</a:t>
            </a:r>
            <a:endParaRPr lang="th-TH" altLang="en-US" sz="1200">
              <a:latin typeface="Arial" charset="0"/>
            </a:endParaRPr>
          </a:p>
        </p:txBody>
      </p:sp>
      <p:sp>
        <p:nvSpPr>
          <p:cNvPr id="30" name="Rectangle 47"/>
          <p:cNvSpPr>
            <a:spLocks noChangeArrowheads="1"/>
          </p:cNvSpPr>
          <p:nvPr/>
        </p:nvSpPr>
        <p:spPr bwMode="auto">
          <a:xfrm>
            <a:off x="2538413" y="2961574"/>
            <a:ext cx="5907087" cy="3508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en-US" sz="1400">
                <a:latin typeface="Arial" charset="0"/>
              </a:rPr>
              <a:t>represent features that can be seen in the current view.</a:t>
            </a:r>
          </a:p>
        </p:txBody>
      </p:sp>
      <p:sp>
        <p:nvSpPr>
          <p:cNvPr id="31" name="Rectangle 48"/>
          <p:cNvSpPr>
            <a:spLocks noChangeArrowheads="1"/>
          </p:cNvSpPr>
          <p:nvPr/>
        </p:nvSpPr>
        <p:spPr bwMode="auto">
          <a:xfrm>
            <a:off x="2633936" y="4544311"/>
            <a:ext cx="4847545" cy="3508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en-US" sz="1400" dirty="0">
                <a:latin typeface="Arial" charset="0"/>
              </a:rPr>
              <a:t>represent features that </a:t>
            </a:r>
            <a:r>
              <a:rPr lang="en-US" altLang="en-US" sz="1400" u="sng" dirty="0">
                <a:latin typeface="Arial" charset="0"/>
              </a:rPr>
              <a:t>can not be seen</a:t>
            </a:r>
            <a:r>
              <a:rPr lang="en-US" altLang="en-US" sz="1400" dirty="0">
                <a:latin typeface="Arial" charset="0"/>
              </a:rPr>
              <a:t> in the current view.</a:t>
            </a:r>
          </a:p>
        </p:txBody>
      </p:sp>
      <p:sp>
        <p:nvSpPr>
          <p:cNvPr id="32" name="Rectangle 49"/>
          <p:cNvSpPr>
            <a:spLocks noChangeArrowheads="1"/>
          </p:cNvSpPr>
          <p:nvPr/>
        </p:nvSpPr>
        <p:spPr bwMode="auto">
          <a:xfrm>
            <a:off x="2633936" y="4998338"/>
            <a:ext cx="4566763" cy="6524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en-US" sz="1400" dirty="0">
                <a:latin typeface="Arial" charset="0"/>
              </a:rPr>
              <a:t>represents symmetry, path of motion, centers of circles,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en-US" sz="1400" dirty="0">
                <a:latin typeface="Arial" charset="0"/>
              </a:rPr>
              <a:t>axis of </a:t>
            </a:r>
            <a:r>
              <a:rPr lang="en-US" altLang="en-US" sz="1400" dirty="0" err="1">
                <a:latin typeface="Arial" charset="0"/>
              </a:rPr>
              <a:t>axisymmetrical</a:t>
            </a:r>
            <a:r>
              <a:rPr lang="en-US" altLang="en-US" sz="1400" dirty="0">
                <a:latin typeface="Arial" charset="0"/>
              </a:rPr>
              <a:t> parts</a:t>
            </a:r>
          </a:p>
        </p:txBody>
      </p:sp>
      <p:sp>
        <p:nvSpPr>
          <p:cNvPr id="33" name="Rectangle 50"/>
          <p:cNvSpPr>
            <a:spLocks noChangeArrowheads="1"/>
          </p:cNvSpPr>
          <p:nvPr/>
        </p:nvSpPr>
        <p:spPr bwMode="auto">
          <a:xfrm>
            <a:off x="2858681" y="3503346"/>
            <a:ext cx="4622800" cy="3508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1400" dirty="0">
                <a:latin typeface="Arial" charset="0"/>
              </a:rPr>
              <a:t>indicate the sizes and location of features.</a:t>
            </a:r>
          </a:p>
        </p:txBody>
      </p:sp>
      <p:sp>
        <p:nvSpPr>
          <p:cNvPr id="34" name="Rectangle 51"/>
          <p:cNvSpPr>
            <a:spLocks noChangeArrowheads="1"/>
          </p:cNvSpPr>
          <p:nvPr/>
        </p:nvSpPr>
        <p:spPr bwMode="auto">
          <a:xfrm>
            <a:off x="671513" y="2948874"/>
            <a:ext cx="1779587" cy="3508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en-US" sz="1400" b="1">
                <a:solidFill>
                  <a:srgbClr val="CC3300"/>
                </a:solidFill>
                <a:latin typeface="Arial" charset="0"/>
              </a:rPr>
              <a:t>1. Visible line</a:t>
            </a:r>
          </a:p>
        </p:txBody>
      </p:sp>
      <p:sp>
        <p:nvSpPr>
          <p:cNvPr id="35" name="Rectangle 52"/>
          <p:cNvSpPr>
            <a:spLocks noChangeArrowheads="1"/>
          </p:cNvSpPr>
          <p:nvPr/>
        </p:nvSpPr>
        <p:spPr bwMode="auto">
          <a:xfrm>
            <a:off x="650875" y="4531611"/>
            <a:ext cx="1346844" cy="3508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en-US" sz="1400" b="1">
                <a:solidFill>
                  <a:srgbClr val="CC3300"/>
                </a:solidFill>
                <a:latin typeface="Arial" charset="0"/>
              </a:rPr>
              <a:t>3. Hidden line</a:t>
            </a:r>
          </a:p>
        </p:txBody>
      </p:sp>
      <p:sp>
        <p:nvSpPr>
          <p:cNvPr id="36" name="Rectangle 53"/>
          <p:cNvSpPr>
            <a:spLocks noChangeArrowheads="1"/>
          </p:cNvSpPr>
          <p:nvPr/>
        </p:nvSpPr>
        <p:spPr bwMode="auto">
          <a:xfrm>
            <a:off x="657225" y="5149149"/>
            <a:ext cx="1308371" cy="3508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en-US" sz="1400" b="1">
                <a:solidFill>
                  <a:srgbClr val="CC3300"/>
                </a:solidFill>
                <a:latin typeface="Arial" charset="0"/>
              </a:rPr>
              <a:t>4. Center line</a:t>
            </a:r>
          </a:p>
        </p:txBody>
      </p:sp>
      <p:sp>
        <p:nvSpPr>
          <p:cNvPr id="37" name="Rectangle 54"/>
          <p:cNvSpPr>
            <a:spLocks noChangeArrowheads="1"/>
          </p:cNvSpPr>
          <p:nvPr/>
        </p:nvSpPr>
        <p:spPr bwMode="auto">
          <a:xfrm>
            <a:off x="654050" y="3407661"/>
            <a:ext cx="2146300" cy="8679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1400" b="1">
                <a:solidFill>
                  <a:srgbClr val="CC3300"/>
                </a:solidFill>
                <a:latin typeface="Arial" charset="0"/>
              </a:rPr>
              <a:t>2. Dimension line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400" b="1">
                <a:solidFill>
                  <a:srgbClr val="CC3300"/>
                </a:solidFill>
                <a:latin typeface="Arial" charset="0"/>
              </a:rPr>
              <a:t>    Extension line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400" b="1">
                <a:solidFill>
                  <a:srgbClr val="CC3300"/>
                </a:solidFill>
                <a:latin typeface="Arial" charset="0"/>
              </a:rPr>
              <a:t>    Leader line</a:t>
            </a:r>
          </a:p>
        </p:txBody>
      </p:sp>
      <p:sp>
        <p:nvSpPr>
          <p:cNvPr id="38" name="Rectangle 56"/>
          <p:cNvSpPr>
            <a:spLocks noChangeArrowheads="1"/>
          </p:cNvSpPr>
          <p:nvPr/>
        </p:nvSpPr>
        <p:spPr bwMode="auto">
          <a:xfrm>
            <a:off x="2895600" y="1639186"/>
            <a:ext cx="19558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400"/>
          </a:p>
        </p:txBody>
      </p:sp>
      <p:sp>
        <p:nvSpPr>
          <p:cNvPr id="39" name="Rectangle 57"/>
          <p:cNvSpPr>
            <a:spLocks noChangeArrowheads="1"/>
          </p:cNvSpPr>
          <p:nvPr/>
        </p:nvSpPr>
        <p:spPr bwMode="auto">
          <a:xfrm>
            <a:off x="4851400" y="1639186"/>
            <a:ext cx="21590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400"/>
          </a:p>
        </p:txBody>
      </p:sp>
      <p:sp>
        <p:nvSpPr>
          <p:cNvPr id="40" name="Rectangle 58"/>
          <p:cNvSpPr>
            <a:spLocks noChangeArrowheads="1"/>
          </p:cNvSpPr>
          <p:nvPr/>
        </p:nvSpPr>
        <p:spPr bwMode="auto">
          <a:xfrm>
            <a:off x="4851400" y="2020186"/>
            <a:ext cx="2159000" cy="3683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400"/>
          </a:p>
        </p:txBody>
      </p:sp>
      <p:sp>
        <p:nvSpPr>
          <p:cNvPr id="41" name="Rectangle 59"/>
          <p:cNvSpPr>
            <a:spLocks noChangeArrowheads="1"/>
          </p:cNvSpPr>
          <p:nvPr/>
        </p:nvSpPr>
        <p:spPr bwMode="auto">
          <a:xfrm>
            <a:off x="4851400" y="2388486"/>
            <a:ext cx="2159000" cy="40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8230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</a:t>
            </a:r>
            <a:endParaRPr lang="en-US" dirty="0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4" r="20557"/>
          <a:stretch>
            <a:fillRect/>
          </a:stretch>
        </p:blipFill>
        <p:spPr bwMode="auto">
          <a:xfrm>
            <a:off x="5295899" y="790441"/>
            <a:ext cx="2261203" cy="430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73" y="790441"/>
            <a:ext cx="2256981" cy="423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60350" y="228600"/>
            <a:ext cx="84264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Graphic Language &amp;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Effectiveness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89941" y="5121009"/>
            <a:ext cx="85766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Arial" charset="0"/>
              </a:rPr>
              <a:t>Try writing the </a:t>
            </a: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description</a:t>
            </a:r>
            <a:r>
              <a:rPr lang="en-US" altLang="en-US" sz="2400" b="1" dirty="0">
                <a:latin typeface="Arial" charset="0"/>
              </a:rPr>
              <a:t> of these pictures……………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8230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Isometric Drawing</a:t>
            </a:r>
            <a:endParaRPr lang="en-US" dirty="0"/>
          </a:p>
        </p:txBody>
      </p:sp>
      <p:pic>
        <p:nvPicPr>
          <p:cNvPr id="3" name="Picture 1028" descr="H:\Pi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7086600" cy="551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757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</a:t>
            </a:r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96432" y="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FFFF00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 altLang="en-US" sz="3600" dirty="0" smtClean="0">
                <a:solidFill>
                  <a:srgbClr val="0070C0"/>
                </a:solidFill>
              </a:rPr>
              <a:t>Orthographic / Multiview</a:t>
            </a:r>
            <a:endParaRPr lang="en-US" altLang="en-US" sz="3600" dirty="0">
              <a:solidFill>
                <a:srgbClr val="0070C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723938"/>
            <a:ext cx="9144000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Draw object from two / three perpendicular views</a:t>
            </a:r>
            <a:endParaRPr lang="en-US" altLang="en-US" dirty="0"/>
          </a:p>
        </p:txBody>
      </p:sp>
      <p:pic>
        <p:nvPicPr>
          <p:cNvPr id="6" name="Picture 5" descr="H:\vie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74" y="1788744"/>
            <a:ext cx="91440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013097" y="5201316"/>
            <a:ext cx="1811338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/>
              <a:t>/ Orthographic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162801" y="4675078"/>
            <a:ext cx="1943986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800" dirty="0"/>
              <a:t>What it looks like </a:t>
            </a:r>
            <a:r>
              <a:rPr lang="en-US" altLang="en-US" sz="1800" dirty="0" err="1" smtClean="0"/>
              <a:t>isometrically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612757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Sketching Tips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Don’t grip the pencil too tightly. 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/>
              <a:t>. Keep developmental lines light. </a:t>
            </a:r>
            <a:endParaRPr lang="en-US" dirty="0" smtClean="0"/>
          </a:p>
          <a:p>
            <a:r>
              <a:rPr lang="en-US" dirty="0" smtClean="0"/>
              <a:t>3</a:t>
            </a:r>
            <a:r>
              <a:rPr lang="en-US" dirty="0"/>
              <a:t>. Darken object lines when your drawing is complete. </a:t>
            </a:r>
            <a:endParaRPr lang="en-US" dirty="0" smtClean="0"/>
          </a:p>
          <a:p>
            <a:r>
              <a:rPr lang="en-US" dirty="0" smtClean="0"/>
              <a:t>4</a:t>
            </a:r>
            <a:r>
              <a:rPr lang="en-US" dirty="0"/>
              <a:t>. Maintain proper proportion. </a:t>
            </a:r>
            <a:endParaRPr lang="en-US" dirty="0" smtClean="0"/>
          </a:p>
          <a:p>
            <a:r>
              <a:rPr lang="en-US" dirty="0" smtClean="0"/>
              <a:t>5</a:t>
            </a:r>
            <a:r>
              <a:rPr lang="en-US" dirty="0"/>
              <a:t>. Keep your drawings neat.</a:t>
            </a:r>
          </a:p>
        </p:txBody>
      </p:sp>
    </p:spTree>
    <p:extLst>
      <p:ext uri="{BB962C8B-B14F-4D97-AF65-F5344CB8AC3E}">
        <p14:creationId xmlns:p14="http://schemas.microsoft.com/office/powerpoint/2010/main" val="612757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Sketch Exercise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Begin </a:t>
            </a:r>
            <a:r>
              <a:rPr lang="en-US" dirty="0"/>
              <a:t>with a blank </a:t>
            </a:r>
            <a:r>
              <a:rPr lang="en-US" dirty="0" smtClean="0"/>
              <a:t>page in your notebook. </a:t>
            </a:r>
            <a:endParaRPr lang="en-US" dirty="0" smtClean="0"/>
          </a:p>
          <a:p>
            <a:r>
              <a:rPr lang="en-US" dirty="0" smtClean="0"/>
              <a:t>Sketch </a:t>
            </a:r>
            <a:r>
              <a:rPr lang="en-US" dirty="0"/>
              <a:t>a small square in the middle of the paper. </a:t>
            </a:r>
            <a:endParaRPr lang="en-US" dirty="0" smtClean="0"/>
          </a:p>
          <a:p>
            <a:r>
              <a:rPr lang="en-US" dirty="0" smtClean="0"/>
              <a:t>Sketch </a:t>
            </a:r>
            <a:r>
              <a:rPr lang="en-US" dirty="0"/>
              <a:t>another square around the first square. </a:t>
            </a:r>
            <a:endParaRPr lang="en-US" dirty="0" smtClean="0"/>
          </a:p>
          <a:p>
            <a:r>
              <a:rPr lang="en-US" dirty="0" smtClean="0"/>
              <a:t>Maintain </a:t>
            </a:r>
            <a:r>
              <a:rPr lang="en-US" dirty="0"/>
              <a:t>an equal distance between squares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757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4254"/>
            <a:ext cx="5181599" cy="4684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757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Sketching Proportionally Correct Curves and Circles 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r>
              <a:rPr lang="en-US" sz="2400" dirty="0" smtClean="0"/>
              <a:t>You </a:t>
            </a:r>
            <a:r>
              <a:rPr lang="en-US" sz="2400" dirty="0"/>
              <a:t>do not have to be an artist to accurately and neatly lay out your ideas using technical sketching methods. </a:t>
            </a:r>
            <a:endParaRPr lang="en-US" sz="2400" dirty="0" smtClean="0"/>
          </a:p>
          <a:p>
            <a:r>
              <a:rPr lang="en-US" sz="2400" dirty="0" smtClean="0"/>
              <a:t>A </a:t>
            </a:r>
            <a:r>
              <a:rPr lang="en-US" sz="2400" dirty="0"/>
              <a:t>good example of layout is demonstrated at the right - laying out a circle. </a:t>
            </a:r>
            <a:endParaRPr lang="en-US" sz="2400" dirty="0" smtClean="0"/>
          </a:p>
          <a:p>
            <a:r>
              <a:rPr lang="en-US" sz="2400" dirty="0" smtClean="0"/>
              <a:t>A </a:t>
            </a:r>
            <a:r>
              <a:rPr lang="en-US" sz="2400" dirty="0"/>
              <a:t>circle fits perfectly into a square. In order to draw proportionally correct circles, use the following sequence: </a:t>
            </a:r>
            <a:endParaRPr lang="en-US" sz="2400" dirty="0" smtClean="0"/>
          </a:p>
          <a:p>
            <a:pPr lvl="1"/>
            <a:r>
              <a:rPr lang="en-US" sz="2000" dirty="0" smtClean="0"/>
              <a:t>1</a:t>
            </a:r>
            <a:r>
              <a:rPr lang="en-US" sz="2000" dirty="0"/>
              <a:t>. Begin by sketching a square. </a:t>
            </a:r>
            <a:endParaRPr lang="en-US" sz="2000" dirty="0" smtClean="0"/>
          </a:p>
          <a:p>
            <a:pPr lvl="1"/>
            <a:r>
              <a:rPr lang="en-US" sz="2000" dirty="0" smtClean="0"/>
              <a:t>2</a:t>
            </a:r>
            <a:r>
              <a:rPr lang="en-US" sz="2000" dirty="0"/>
              <a:t>. Divide the square into four even areas. </a:t>
            </a:r>
            <a:endParaRPr lang="en-US" sz="2000" dirty="0" smtClean="0"/>
          </a:p>
          <a:p>
            <a:pPr lvl="1"/>
            <a:r>
              <a:rPr lang="en-US" sz="2000" dirty="0" smtClean="0"/>
              <a:t>3</a:t>
            </a:r>
            <a:r>
              <a:rPr lang="en-US" sz="2000" dirty="0"/>
              <a:t>.- 6. Complete the four semi-circles. 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Note</a:t>
            </a:r>
            <a:r>
              <a:rPr lang="en-US" sz="2400" dirty="0"/>
              <a:t>: Remember to keep all of your lines light. Darken your lines when the sketch is correct</a:t>
            </a:r>
          </a:p>
        </p:txBody>
      </p:sp>
    </p:spTree>
    <p:extLst>
      <p:ext uri="{BB962C8B-B14F-4D97-AF65-F5344CB8AC3E}">
        <p14:creationId xmlns:p14="http://schemas.microsoft.com/office/powerpoint/2010/main" val="1614416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3376613" cy="344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152400"/>
            <a:ext cx="110265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292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Sketch the shape shown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010400" cy="3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143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Sketch the shape shown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7010400" cy="3582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2093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Sketch the shape shown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89629"/>
            <a:ext cx="7239000" cy="360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209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</a:t>
            </a:r>
            <a:endParaRPr lang="en-US" dirty="0"/>
          </a:p>
        </p:txBody>
      </p:sp>
      <p:pic>
        <p:nvPicPr>
          <p:cNvPr id="1026" name="Picture 2" descr="https://s-media-cache-ak0.pinimg.com/736x/c6/7d/16/c67d16c5165f42a22d5522f6757cf9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0"/>
            <a:ext cx="5410200" cy="378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60350" y="228600"/>
            <a:ext cx="84264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Or this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5284" y="4648200"/>
            <a:ext cx="8173041" cy="743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n-US" sz="2000" b="1" dirty="0" smtClean="0">
                <a:latin typeface="Arial" charset="0"/>
              </a:rPr>
              <a:t>And let someone attempt to </a:t>
            </a:r>
            <a:r>
              <a:rPr lang="en-US" altLang="en-US" sz="2000" b="1" i="1" dirty="0" smtClean="0">
                <a:solidFill>
                  <a:srgbClr val="FF0000"/>
                </a:solidFill>
                <a:latin typeface="Arial" charset="0"/>
              </a:rPr>
              <a:t>make a sketch</a:t>
            </a:r>
            <a:r>
              <a:rPr lang="en-US" altLang="en-US" sz="2000" b="1" dirty="0" smtClean="0">
                <a:solidFill>
                  <a:srgbClr val="FF0000"/>
                </a:solidFill>
                <a:latin typeface="Arial" charset="0"/>
              </a:rPr>
              <a:t> or </a:t>
            </a:r>
            <a:r>
              <a:rPr lang="en-US" altLang="en-US" sz="2000" b="1" i="1" dirty="0" smtClean="0">
                <a:solidFill>
                  <a:srgbClr val="FF0000"/>
                </a:solidFill>
                <a:latin typeface="Arial" charset="0"/>
              </a:rPr>
              <a:t>visualize </a:t>
            </a:r>
            <a:r>
              <a:rPr lang="en-US" altLang="en-US" sz="2000" b="1" dirty="0" smtClean="0">
                <a:latin typeface="Arial" charset="0"/>
              </a:rPr>
              <a:t>from your description</a:t>
            </a:r>
            <a:r>
              <a:rPr lang="en-US" altLang="en-US" sz="2000" dirty="0" smtClean="0">
                <a:latin typeface="Arial" charset="0"/>
              </a:rPr>
              <a:t>.</a:t>
            </a:r>
            <a:endParaRPr lang="en-US" alt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142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Sketch the shape shown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60721"/>
            <a:ext cx="7315200" cy="368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209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Sketching</a:t>
            </a:r>
            <a:endParaRPr lang="en-US" dirty="0"/>
          </a:p>
        </p:txBody>
      </p:sp>
      <p:pic>
        <p:nvPicPr>
          <p:cNvPr id="14338" name="Picture 2" descr="https://lh6.googleusercontent.com/zNGWvnHj6emZfPinqEccc61w1lNWN4BF7rvjryJCQk0a3GmLreenIAhyYyc5kOWDzj0ynhLI7xGuY6LWJaS8wn5nnmWayfLJ2oOQBmCsr1wrdols9_qkD6mUnEJCpbd3z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9375"/>
            <a:ext cx="7391400" cy="562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143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</a:t>
            </a:r>
            <a:endParaRPr lang="en-US" dirty="0"/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0" y="2551113"/>
            <a:ext cx="9144000" cy="28813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31775" y="2635250"/>
            <a:ext cx="8666163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Arial" charset="0"/>
              </a:rPr>
              <a:t>The word language is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                      </a:t>
            </a:r>
            <a:r>
              <a:rPr lang="en-US" sz="2400" b="1" dirty="0">
                <a:solidFill>
                  <a:srgbClr val="CC0000"/>
                </a:solidFill>
                <a:latin typeface="Arial" charset="0"/>
              </a:rPr>
              <a:t>inadequate</a:t>
            </a: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Arial" charset="0"/>
              </a:rPr>
              <a:t>                              for describing the 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                  size</a:t>
            </a:r>
            <a:r>
              <a:rPr lang="en-US" sz="2400" b="1" dirty="0">
                <a:solidFill>
                  <a:srgbClr val="CC0000"/>
                </a:solidFill>
                <a:latin typeface="Arial" charset="0"/>
              </a:rPr>
              <a:t>, </a:t>
            </a:r>
            <a:r>
              <a:rPr lang="en-US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shape</a:t>
            </a:r>
            <a:r>
              <a:rPr lang="en-US" sz="2400" b="1" dirty="0">
                <a:solidFill>
                  <a:srgbClr val="CC0000"/>
                </a:solidFill>
                <a:latin typeface="Arial" charset="0"/>
              </a:rPr>
              <a:t>  and  </a:t>
            </a:r>
            <a:r>
              <a:rPr lang="en-US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features</a:t>
            </a:r>
            <a:r>
              <a:rPr lang="en-US" sz="24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                                            </a:t>
            </a:r>
            <a:r>
              <a:rPr lang="en-US" sz="2400" b="1" dirty="0">
                <a:latin typeface="Arial" charset="0"/>
              </a:rPr>
              <a:t>completely as well as concisely.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93688" y="1671638"/>
            <a:ext cx="6108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latin typeface="Arial" charset="0"/>
              </a:rPr>
              <a:t>It can be found that </a:t>
            </a:r>
            <a:r>
              <a:rPr lang="en-US" altLang="en-US" sz="2000" i="1">
                <a:latin typeface="Arial" charset="0"/>
              </a:rPr>
              <a:t>…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60350" y="258763"/>
            <a:ext cx="86471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Graphic Language &amp; 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Effectiveness</a:t>
            </a:r>
          </a:p>
        </p:txBody>
      </p:sp>
    </p:spTree>
    <p:extLst>
      <p:ext uri="{BB962C8B-B14F-4D97-AF65-F5344CB8AC3E}">
        <p14:creationId xmlns:p14="http://schemas.microsoft.com/office/powerpoint/2010/main" val="28230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Process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3671888"/>
            <a:ext cx="9144000" cy="18002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18002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503363"/>
            <a:ext cx="9144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946400" y="596900"/>
            <a:ext cx="26082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Arial" charset="0"/>
              </a:rPr>
              <a:t>Problem identification</a:t>
            </a:r>
          </a:p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Arial" charset="0"/>
              </a:rPr>
              <a:t>&amp; exploration of ideas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88975" y="682625"/>
            <a:ext cx="1276350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>
                <a:latin typeface="Arial" charset="0"/>
              </a:rPr>
              <a:t>Visualize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717550" y="2005013"/>
            <a:ext cx="1311275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>
                <a:latin typeface="Arial" charset="0"/>
              </a:rPr>
              <a:t>Sketches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39713" y="2973388"/>
            <a:ext cx="2276475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>
                <a:latin typeface="Arial" charset="0"/>
              </a:rPr>
              <a:t>Geometric model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322263" y="4060825"/>
            <a:ext cx="2078037" cy="1016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 b="1">
                <a:latin typeface="Arial" charset="0"/>
              </a:rPr>
              <a:t>Detail drawings</a:t>
            </a:r>
          </a:p>
          <a:p>
            <a:pPr algn="ctr" eaLnBrk="1" hangingPunct="1"/>
            <a:r>
              <a:rPr lang="en-US" altLang="en-US" sz="2000" b="1">
                <a:latin typeface="Arial" charset="0"/>
              </a:rPr>
              <a:t>&amp; </a:t>
            </a:r>
          </a:p>
          <a:p>
            <a:pPr algn="ctr" eaLnBrk="1" hangingPunct="1"/>
            <a:r>
              <a:rPr lang="en-US" altLang="en-US" sz="2000" b="1">
                <a:latin typeface="Arial" charset="0"/>
              </a:rPr>
              <a:t>3D model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2844800" y="1836738"/>
            <a:ext cx="2887663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Draw , design and record initial ideas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919413" y="2797175"/>
            <a:ext cx="2671762" cy="646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Created from sketches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used or analysis</a:t>
            </a: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2981325" y="3806825"/>
            <a:ext cx="270986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  <a:latin typeface="Arial" charset="0"/>
              </a:rPr>
              <a:t>Refine, optimize </a:t>
            </a:r>
          </a:p>
          <a:p>
            <a:pPr algn="ctr" eaLnBrk="1" hangingPunct="1"/>
            <a:r>
              <a:rPr lang="en-US" altLang="en-US" b="1">
                <a:solidFill>
                  <a:schemeClr val="bg1"/>
                </a:solidFill>
                <a:latin typeface="Arial" charset="0"/>
              </a:rPr>
              <a:t>&amp; record the precise data for production  process or implementation</a:t>
            </a: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1171575" y="1463675"/>
            <a:ext cx="381000" cy="487363"/>
          </a:xfrm>
          <a:prstGeom prst="downArrow">
            <a:avLst>
              <a:gd name="adj1" fmla="val 50000"/>
              <a:gd name="adj2" fmla="val 2500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1165225" y="24765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1152525" y="343535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5842000" y="215900"/>
            <a:ext cx="3028950" cy="123031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F3300"/>
                </a:solidFill>
                <a:latin typeface="Arial" charset="0"/>
              </a:rPr>
              <a:t>Visualization</a:t>
            </a:r>
            <a:r>
              <a:rPr lang="en-US" altLang="en-US" sz="200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ctr" eaLnBrk="1" hangingPunct="1"/>
            <a:r>
              <a:rPr lang="en-US" altLang="en-US" b="1">
                <a:solidFill>
                  <a:schemeClr val="bg1"/>
                </a:solidFill>
                <a:latin typeface="Arial" charset="0"/>
              </a:rPr>
              <a:t>is the ability to mentally picture things that do not exist</a:t>
            </a: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5842000" y="1968500"/>
            <a:ext cx="3043238" cy="1508125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Communication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the design solution should be communicated to others without ambiguity</a:t>
            </a: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5842000" y="4059238"/>
            <a:ext cx="3111500" cy="954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F0000"/>
                </a:solidFill>
                <a:latin typeface="Arial" charset="0"/>
              </a:rPr>
              <a:t>Documentation</a:t>
            </a:r>
          </a:p>
          <a:p>
            <a:pPr algn="ctr" eaLnBrk="1" hangingPunct="1"/>
            <a:r>
              <a:rPr lang="en-US" altLang="en-US" b="1">
                <a:solidFill>
                  <a:srgbClr val="FF0000"/>
                </a:solidFill>
                <a:latin typeface="Arial" charset="0"/>
              </a:rPr>
              <a:t>  </a:t>
            </a:r>
            <a:r>
              <a:rPr lang="en-US" altLang="en-US" b="1">
                <a:solidFill>
                  <a:schemeClr val="bg1"/>
                </a:solidFill>
                <a:latin typeface="Arial" charset="0"/>
              </a:rPr>
              <a:t>permanent record of the solution</a:t>
            </a:r>
          </a:p>
        </p:txBody>
      </p:sp>
    </p:spTree>
    <p:extLst>
      <p:ext uri="{BB962C8B-B14F-4D97-AF65-F5344CB8AC3E}">
        <p14:creationId xmlns:p14="http://schemas.microsoft.com/office/powerpoint/2010/main" val="28230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Process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189430"/>
            <a:ext cx="4654550" cy="136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 bwMode="auto">
          <a:xfrm>
            <a:off x="2219325" y="349767"/>
            <a:ext cx="2284413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 dirty="0">
                <a:latin typeface="Arial" charset="0"/>
                <a:cs typeface="Arial" pitchFamily="34" charset="0"/>
              </a:rPr>
              <a:t>Problem Definition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2219325" y="1035567"/>
            <a:ext cx="2209800" cy="3810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pitchFamily="34" charset="0"/>
              </a:rPr>
              <a:t>Exploration of Ideas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2219325" y="1721367"/>
            <a:ext cx="2209800" cy="3810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pitchFamily="34" charset="0"/>
              </a:rPr>
              <a:t>Design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2219325" y="2584967"/>
            <a:ext cx="2209800" cy="3810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pitchFamily="34" charset="0"/>
              </a:rPr>
              <a:t>Analysis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2219325" y="3380305"/>
            <a:ext cx="2209800" cy="6096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pitchFamily="34" charset="0"/>
              </a:rPr>
              <a:t>Refinement and Optimization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219325" y="4294705"/>
            <a:ext cx="2209800" cy="3810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pitchFamily="34" charset="0"/>
              </a:rPr>
              <a:t>Implementation</a:t>
            </a:r>
          </a:p>
        </p:txBody>
      </p:sp>
      <p:cxnSp>
        <p:nvCxnSpPr>
          <p:cNvPr id="28" name="Straight Arrow Connector 11"/>
          <p:cNvCxnSpPr>
            <a:cxnSpLocks noChangeShapeType="1"/>
            <a:stCxn id="22" idx="2"/>
          </p:cNvCxnSpPr>
          <p:nvPr/>
        </p:nvCxnSpPr>
        <p:spPr bwMode="auto">
          <a:xfrm rot="5400000">
            <a:off x="3207544" y="883961"/>
            <a:ext cx="306388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12"/>
          <p:cNvCxnSpPr>
            <a:cxnSpLocks noChangeShapeType="1"/>
            <a:stCxn id="23" idx="2"/>
            <a:endCxn id="24" idx="0"/>
          </p:cNvCxnSpPr>
          <p:nvPr/>
        </p:nvCxnSpPr>
        <p:spPr bwMode="auto">
          <a:xfrm rot="5400000">
            <a:off x="3171826" y="1568967"/>
            <a:ext cx="304800" cy="31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Arrow Connector 15"/>
          <p:cNvCxnSpPr>
            <a:cxnSpLocks noChangeShapeType="1"/>
            <a:stCxn id="24" idx="2"/>
            <a:endCxn id="25" idx="0"/>
          </p:cNvCxnSpPr>
          <p:nvPr/>
        </p:nvCxnSpPr>
        <p:spPr bwMode="auto">
          <a:xfrm rot="5400000">
            <a:off x="3082926" y="2343667"/>
            <a:ext cx="481012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18"/>
          <p:cNvCxnSpPr>
            <a:cxnSpLocks noChangeShapeType="1"/>
            <a:stCxn id="25" idx="2"/>
            <a:endCxn id="26" idx="0"/>
          </p:cNvCxnSpPr>
          <p:nvPr/>
        </p:nvCxnSpPr>
        <p:spPr bwMode="auto">
          <a:xfrm rot="5400000">
            <a:off x="3116263" y="3172342"/>
            <a:ext cx="414338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Arrow Connector 21"/>
          <p:cNvCxnSpPr>
            <a:cxnSpLocks noChangeShapeType="1"/>
            <a:stCxn id="26" idx="2"/>
            <a:endCxn id="27" idx="0"/>
          </p:cNvCxnSpPr>
          <p:nvPr/>
        </p:nvCxnSpPr>
        <p:spPr bwMode="auto">
          <a:xfrm rot="5400000">
            <a:off x="3171032" y="4141511"/>
            <a:ext cx="30480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3" name="Picture 20" descr="sketch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377" y="3766067"/>
            <a:ext cx="37814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1" descr="Hanford_Map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707" y="103704"/>
            <a:ext cx="2646362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430213" y="675205"/>
            <a:ext cx="1276350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>
                <a:latin typeface="Arial" charset="0"/>
              </a:rPr>
              <a:t>Visualize</a:t>
            </a: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388938" y="1724542"/>
            <a:ext cx="1311275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Sketches</a:t>
            </a:r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254000" y="2515117"/>
            <a:ext cx="1520825" cy="708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Geometric 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model</a:t>
            </a:r>
          </a:p>
        </p:txBody>
      </p:sp>
      <p:sp>
        <p:nvSpPr>
          <p:cNvPr id="38" name="Rectangle 12"/>
          <p:cNvSpPr>
            <a:spLocks noChangeArrowheads="1"/>
          </p:cNvSpPr>
          <p:nvPr/>
        </p:nvSpPr>
        <p:spPr bwMode="auto">
          <a:xfrm>
            <a:off x="0" y="3766067"/>
            <a:ext cx="2078038" cy="708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Detail drawings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 3D model</a:t>
            </a:r>
          </a:p>
        </p:txBody>
      </p:sp>
      <p:cxnSp>
        <p:nvCxnSpPr>
          <p:cNvPr id="39" name="Straight Arrow Connector 11"/>
          <p:cNvCxnSpPr>
            <a:cxnSpLocks noChangeShapeType="1"/>
          </p:cNvCxnSpPr>
          <p:nvPr/>
        </p:nvCxnSpPr>
        <p:spPr bwMode="auto">
          <a:xfrm rot="5400000">
            <a:off x="793750" y="1395930"/>
            <a:ext cx="536575" cy="63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Straight Arrow Connector 12"/>
          <p:cNvCxnSpPr>
            <a:cxnSpLocks noChangeShapeType="1"/>
          </p:cNvCxnSpPr>
          <p:nvPr/>
        </p:nvCxnSpPr>
        <p:spPr bwMode="auto">
          <a:xfrm rot="5400000">
            <a:off x="881063" y="2348429"/>
            <a:ext cx="304800" cy="31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Arrow Connector 12"/>
          <p:cNvCxnSpPr>
            <a:cxnSpLocks noChangeShapeType="1"/>
          </p:cNvCxnSpPr>
          <p:nvPr/>
        </p:nvCxnSpPr>
        <p:spPr bwMode="auto">
          <a:xfrm rot="5400000">
            <a:off x="771525" y="3493018"/>
            <a:ext cx="498475" cy="63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1659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Process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234985"/>
            <a:ext cx="4654550" cy="136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219325" y="1766922"/>
            <a:ext cx="2209800" cy="3810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pitchFamily="34" charset="0"/>
              </a:rPr>
              <a:t>Design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219325" y="2630522"/>
            <a:ext cx="2209800" cy="3810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pitchFamily="34" charset="0"/>
              </a:rPr>
              <a:t>Analysis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219325" y="3425860"/>
            <a:ext cx="2209800" cy="6096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pitchFamily="34" charset="0"/>
              </a:rPr>
              <a:t>Refinement and Optimization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219325" y="4340260"/>
            <a:ext cx="2209800" cy="3810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pitchFamily="34" charset="0"/>
              </a:rPr>
              <a:t>Implementation</a:t>
            </a:r>
          </a:p>
        </p:txBody>
      </p:sp>
      <p:cxnSp>
        <p:nvCxnSpPr>
          <p:cNvPr id="9" name="Straight Arrow Connector 11"/>
          <p:cNvCxnSpPr>
            <a:cxnSpLocks noChangeShapeType="1"/>
          </p:cNvCxnSpPr>
          <p:nvPr/>
        </p:nvCxnSpPr>
        <p:spPr bwMode="auto">
          <a:xfrm rot="5400000">
            <a:off x="3207544" y="929516"/>
            <a:ext cx="306388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12"/>
          <p:cNvCxnSpPr>
            <a:cxnSpLocks noChangeShapeType="1"/>
            <a:endCxn id="5" idx="0"/>
          </p:cNvCxnSpPr>
          <p:nvPr/>
        </p:nvCxnSpPr>
        <p:spPr bwMode="auto">
          <a:xfrm rot="5400000">
            <a:off x="3171826" y="1614522"/>
            <a:ext cx="304800" cy="31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5"/>
          <p:cNvCxnSpPr>
            <a:cxnSpLocks noChangeShapeType="1"/>
            <a:stCxn id="5" idx="2"/>
            <a:endCxn id="6" idx="0"/>
          </p:cNvCxnSpPr>
          <p:nvPr/>
        </p:nvCxnSpPr>
        <p:spPr bwMode="auto">
          <a:xfrm rot="5400000">
            <a:off x="3082926" y="2389222"/>
            <a:ext cx="481012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8"/>
          <p:cNvCxnSpPr>
            <a:cxnSpLocks noChangeShapeType="1"/>
            <a:stCxn id="6" idx="2"/>
            <a:endCxn id="7" idx="0"/>
          </p:cNvCxnSpPr>
          <p:nvPr/>
        </p:nvCxnSpPr>
        <p:spPr bwMode="auto">
          <a:xfrm rot="5400000">
            <a:off x="3116263" y="3217897"/>
            <a:ext cx="414338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21"/>
          <p:cNvCxnSpPr>
            <a:cxnSpLocks noChangeShapeType="1"/>
            <a:stCxn id="7" idx="2"/>
            <a:endCxn id="8" idx="0"/>
          </p:cNvCxnSpPr>
          <p:nvPr/>
        </p:nvCxnSpPr>
        <p:spPr bwMode="auto">
          <a:xfrm rot="5400000">
            <a:off x="3171032" y="4187066"/>
            <a:ext cx="30480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430213" y="720760"/>
            <a:ext cx="1276350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>
                <a:latin typeface="Arial" charset="0"/>
              </a:rPr>
              <a:t>Visualize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388938" y="1770097"/>
            <a:ext cx="1311275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Sketches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254000" y="2560672"/>
            <a:ext cx="1520825" cy="708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Geometric 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model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3811622"/>
            <a:ext cx="2078038" cy="708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Detail drawings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 3D model</a:t>
            </a:r>
          </a:p>
        </p:txBody>
      </p:sp>
      <p:cxnSp>
        <p:nvCxnSpPr>
          <p:cNvPr id="18" name="Straight Arrow Connector 11"/>
          <p:cNvCxnSpPr>
            <a:cxnSpLocks noChangeShapeType="1"/>
          </p:cNvCxnSpPr>
          <p:nvPr/>
        </p:nvCxnSpPr>
        <p:spPr bwMode="auto">
          <a:xfrm rot="5400000">
            <a:off x="793750" y="1441485"/>
            <a:ext cx="536575" cy="63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2"/>
          <p:cNvCxnSpPr>
            <a:cxnSpLocks noChangeShapeType="1"/>
          </p:cNvCxnSpPr>
          <p:nvPr/>
        </p:nvCxnSpPr>
        <p:spPr bwMode="auto">
          <a:xfrm rot="5400000">
            <a:off x="881063" y="2393984"/>
            <a:ext cx="304800" cy="31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2"/>
          <p:cNvCxnSpPr>
            <a:cxnSpLocks noChangeShapeType="1"/>
          </p:cNvCxnSpPr>
          <p:nvPr/>
        </p:nvCxnSpPr>
        <p:spPr bwMode="auto">
          <a:xfrm rot="5400000">
            <a:off x="771525" y="3538573"/>
            <a:ext cx="498475" cy="63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20"/>
          <p:cNvSpPr/>
          <p:nvPr/>
        </p:nvSpPr>
        <p:spPr bwMode="auto">
          <a:xfrm>
            <a:off x="2163763" y="395322"/>
            <a:ext cx="2209800" cy="3810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pitchFamily="34" charset="0"/>
              </a:rPr>
              <a:t>Problem Definition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2074863" y="1081122"/>
            <a:ext cx="2443162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 dirty="0">
                <a:latin typeface="Arial" charset="0"/>
                <a:cs typeface="Arial" pitchFamily="34" charset="0"/>
              </a:rPr>
              <a:t>Exploration of Ideas</a:t>
            </a:r>
          </a:p>
        </p:txBody>
      </p:sp>
      <p:pic>
        <p:nvPicPr>
          <p:cNvPr id="23" name="Picture 17" descr="suspension_theo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251" y="1550688"/>
            <a:ext cx="17827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8" descr="Sunday_January_30_20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651" y="1474488"/>
            <a:ext cx="21336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9" descr="concept-sketc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251" y="255288"/>
            <a:ext cx="32004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1" descr="Untitl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651" y="4065288"/>
            <a:ext cx="21240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2" descr="Untitle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001" y="4065288"/>
            <a:ext cx="21336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3" descr="Untitl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663" y="3212801"/>
            <a:ext cx="21336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5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Process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13328" y="1639334"/>
            <a:ext cx="465455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247272" y="2615646"/>
            <a:ext cx="2209800" cy="3810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pitchFamily="34" charset="0"/>
              </a:rPr>
              <a:t>Analysis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247272" y="3410984"/>
            <a:ext cx="2209800" cy="6096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pitchFamily="34" charset="0"/>
              </a:rPr>
              <a:t>Refinement and Optimization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247272" y="4325384"/>
            <a:ext cx="2209800" cy="3810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pitchFamily="34" charset="0"/>
              </a:rPr>
              <a:t>Implementation</a:t>
            </a:r>
          </a:p>
        </p:txBody>
      </p:sp>
      <p:cxnSp>
        <p:nvCxnSpPr>
          <p:cNvPr id="8" name="Straight Arrow Connector 11"/>
          <p:cNvCxnSpPr>
            <a:cxnSpLocks noChangeShapeType="1"/>
          </p:cNvCxnSpPr>
          <p:nvPr/>
        </p:nvCxnSpPr>
        <p:spPr bwMode="auto">
          <a:xfrm rot="5400000">
            <a:off x="3235491" y="914640"/>
            <a:ext cx="306388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12"/>
          <p:cNvCxnSpPr>
            <a:cxnSpLocks noChangeShapeType="1"/>
          </p:cNvCxnSpPr>
          <p:nvPr/>
        </p:nvCxnSpPr>
        <p:spPr bwMode="auto">
          <a:xfrm rot="5400000">
            <a:off x="3199773" y="1599646"/>
            <a:ext cx="304800" cy="31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15"/>
          <p:cNvCxnSpPr>
            <a:cxnSpLocks noChangeShapeType="1"/>
            <a:endCxn id="5" idx="0"/>
          </p:cNvCxnSpPr>
          <p:nvPr/>
        </p:nvCxnSpPr>
        <p:spPr bwMode="auto">
          <a:xfrm rot="5400000">
            <a:off x="3110873" y="2374346"/>
            <a:ext cx="481012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8"/>
          <p:cNvCxnSpPr>
            <a:cxnSpLocks noChangeShapeType="1"/>
            <a:stCxn id="5" idx="2"/>
            <a:endCxn id="6" idx="0"/>
          </p:cNvCxnSpPr>
          <p:nvPr/>
        </p:nvCxnSpPr>
        <p:spPr bwMode="auto">
          <a:xfrm rot="5400000">
            <a:off x="3144210" y="3203021"/>
            <a:ext cx="414338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21"/>
          <p:cNvCxnSpPr>
            <a:cxnSpLocks noChangeShapeType="1"/>
            <a:stCxn id="6" idx="2"/>
            <a:endCxn id="7" idx="0"/>
          </p:cNvCxnSpPr>
          <p:nvPr/>
        </p:nvCxnSpPr>
        <p:spPr bwMode="auto">
          <a:xfrm rot="5400000">
            <a:off x="3198979" y="4172190"/>
            <a:ext cx="30480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458160" y="705884"/>
            <a:ext cx="1276350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Visualize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16885" y="1755221"/>
            <a:ext cx="1311275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>
                <a:latin typeface="Arial" charset="0"/>
              </a:rPr>
              <a:t>Sketches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281947" y="2545796"/>
            <a:ext cx="1520825" cy="708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Geometric 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model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7947" y="3796746"/>
            <a:ext cx="2078038" cy="708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Detail drawings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 3D model</a:t>
            </a:r>
          </a:p>
        </p:txBody>
      </p:sp>
      <p:cxnSp>
        <p:nvCxnSpPr>
          <p:cNvPr id="17" name="Straight Arrow Connector 11"/>
          <p:cNvCxnSpPr>
            <a:cxnSpLocks noChangeShapeType="1"/>
          </p:cNvCxnSpPr>
          <p:nvPr/>
        </p:nvCxnSpPr>
        <p:spPr bwMode="auto">
          <a:xfrm rot="5400000">
            <a:off x="821697" y="1426609"/>
            <a:ext cx="536575" cy="63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12"/>
          <p:cNvCxnSpPr>
            <a:cxnSpLocks noChangeShapeType="1"/>
          </p:cNvCxnSpPr>
          <p:nvPr/>
        </p:nvCxnSpPr>
        <p:spPr bwMode="auto">
          <a:xfrm rot="5400000">
            <a:off x="909010" y="2379108"/>
            <a:ext cx="304800" cy="31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2"/>
          <p:cNvCxnSpPr>
            <a:cxnSpLocks noChangeShapeType="1"/>
          </p:cNvCxnSpPr>
          <p:nvPr/>
        </p:nvCxnSpPr>
        <p:spPr bwMode="auto">
          <a:xfrm rot="5400000">
            <a:off x="799472" y="3523697"/>
            <a:ext cx="498475" cy="63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19"/>
          <p:cNvSpPr/>
          <p:nvPr/>
        </p:nvSpPr>
        <p:spPr bwMode="auto">
          <a:xfrm>
            <a:off x="2191710" y="380446"/>
            <a:ext cx="2209800" cy="3810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pitchFamily="34" charset="0"/>
              </a:rPr>
              <a:t>Problem Definition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2274260" y="1066246"/>
            <a:ext cx="2209800" cy="3810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pitchFamily="34" charset="0"/>
              </a:rPr>
              <a:t>Exploration of Ideas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2152022" y="1752046"/>
            <a:ext cx="2209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>
                <a:latin typeface="Arial" charset="0"/>
                <a:cs typeface="Arial" pitchFamily="34" charset="0"/>
              </a:rPr>
              <a:t>Design</a:t>
            </a:r>
          </a:p>
        </p:txBody>
      </p:sp>
      <p:pic>
        <p:nvPicPr>
          <p:cNvPr id="23" name="Picture 20" descr="Civil-0409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89"/>
          <a:stretch>
            <a:fillRect/>
          </a:stretch>
        </p:blipFill>
        <p:spPr bwMode="auto">
          <a:xfrm>
            <a:off x="5658405" y="1721884"/>
            <a:ext cx="1821600" cy="13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1" descr="Autodesk Revit Structure 2010 Bridge_modelin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6581"/>
            <a:ext cx="2099536" cy="157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2" descr="Crusellin_silta_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3"/>
          <a:stretch>
            <a:fillRect/>
          </a:stretch>
        </p:blipFill>
        <p:spPr bwMode="auto">
          <a:xfrm>
            <a:off x="5658405" y="3410984"/>
            <a:ext cx="28956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5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Process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700" y="2320223"/>
            <a:ext cx="465455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273300" y="3340986"/>
            <a:ext cx="2209800" cy="6096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pitchFamily="34" charset="0"/>
              </a:rPr>
              <a:t>Refinement and Optimization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273300" y="4255386"/>
            <a:ext cx="2209800" cy="3810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pitchFamily="34" charset="0"/>
              </a:rPr>
              <a:t>Implementation</a:t>
            </a:r>
          </a:p>
        </p:txBody>
      </p:sp>
      <p:cxnSp>
        <p:nvCxnSpPr>
          <p:cNvPr id="7" name="Straight Arrow Connector 11"/>
          <p:cNvCxnSpPr>
            <a:cxnSpLocks noChangeShapeType="1"/>
          </p:cNvCxnSpPr>
          <p:nvPr/>
        </p:nvCxnSpPr>
        <p:spPr bwMode="auto">
          <a:xfrm rot="5400000">
            <a:off x="3261519" y="844642"/>
            <a:ext cx="306388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Arrow Connector 12"/>
          <p:cNvCxnSpPr>
            <a:cxnSpLocks noChangeShapeType="1"/>
          </p:cNvCxnSpPr>
          <p:nvPr/>
        </p:nvCxnSpPr>
        <p:spPr bwMode="auto">
          <a:xfrm rot="5400000">
            <a:off x="3225801" y="1529648"/>
            <a:ext cx="304800" cy="31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rot="5400000">
            <a:off x="3136901" y="2304348"/>
            <a:ext cx="481012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18"/>
          <p:cNvCxnSpPr>
            <a:cxnSpLocks noChangeShapeType="1"/>
            <a:endCxn id="5" idx="0"/>
          </p:cNvCxnSpPr>
          <p:nvPr/>
        </p:nvCxnSpPr>
        <p:spPr bwMode="auto">
          <a:xfrm rot="5400000">
            <a:off x="3170238" y="3133023"/>
            <a:ext cx="414338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21"/>
          <p:cNvCxnSpPr>
            <a:cxnSpLocks noChangeShapeType="1"/>
            <a:stCxn id="5" idx="2"/>
            <a:endCxn id="6" idx="0"/>
          </p:cNvCxnSpPr>
          <p:nvPr/>
        </p:nvCxnSpPr>
        <p:spPr bwMode="auto">
          <a:xfrm rot="5400000">
            <a:off x="3225007" y="4102192"/>
            <a:ext cx="30480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84188" y="635886"/>
            <a:ext cx="1276350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Visualize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42913" y="1685223"/>
            <a:ext cx="1311275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Sketches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07975" y="2475798"/>
            <a:ext cx="1520825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 b="1">
                <a:latin typeface="Arial" charset="0"/>
              </a:rPr>
              <a:t>Geometric </a:t>
            </a:r>
          </a:p>
          <a:p>
            <a:pPr algn="ctr" eaLnBrk="1" hangingPunct="1"/>
            <a:r>
              <a:rPr lang="en-US" altLang="en-US" sz="2000" b="1">
                <a:latin typeface="Arial" charset="0"/>
              </a:rPr>
              <a:t>model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53975" y="3726748"/>
            <a:ext cx="2078038" cy="708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Detail drawings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 3D model</a:t>
            </a:r>
          </a:p>
        </p:txBody>
      </p:sp>
      <p:cxnSp>
        <p:nvCxnSpPr>
          <p:cNvPr id="16" name="Straight Arrow Connector 11"/>
          <p:cNvCxnSpPr>
            <a:cxnSpLocks noChangeShapeType="1"/>
          </p:cNvCxnSpPr>
          <p:nvPr/>
        </p:nvCxnSpPr>
        <p:spPr bwMode="auto">
          <a:xfrm rot="5400000">
            <a:off x="847725" y="1356611"/>
            <a:ext cx="536575" cy="63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2"/>
          <p:cNvCxnSpPr>
            <a:cxnSpLocks noChangeShapeType="1"/>
          </p:cNvCxnSpPr>
          <p:nvPr/>
        </p:nvCxnSpPr>
        <p:spPr bwMode="auto">
          <a:xfrm rot="5400000">
            <a:off x="935038" y="2309110"/>
            <a:ext cx="304800" cy="31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12"/>
          <p:cNvCxnSpPr>
            <a:cxnSpLocks noChangeShapeType="1"/>
          </p:cNvCxnSpPr>
          <p:nvPr/>
        </p:nvCxnSpPr>
        <p:spPr bwMode="auto">
          <a:xfrm rot="5400000">
            <a:off x="825500" y="3453699"/>
            <a:ext cx="498475" cy="63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Rectangle 18"/>
          <p:cNvSpPr/>
          <p:nvPr/>
        </p:nvSpPr>
        <p:spPr bwMode="auto">
          <a:xfrm>
            <a:off x="2286000" y="310448"/>
            <a:ext cx="2209800" cy="3810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pitchFamily="34" charset="0"/>
              </a:rPr>
              <a:t>Problem Definition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2300288" y="996248"/>
            <a:ext cx="2209800" cy="3810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pitchFamily="34" charset="0"/>
              </a:rPr>
              <a:t>Exploration of Ideas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2327275" y="1682048"/>
            <a:ext cx="2209800" cy="3810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pitchFamily="34" charset="0"/>
              </a:rPr>
              <a:t>Design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2327275" y="2545648"/>
            <a:ext cx="2209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>
                <a:latin typeface="Arial" charset="0"/>
                <a:cs typeface="Arial" pitchFamily="34" charset="0"/>
              </a:rPr>
              <a:t>Analysis</a:t>
            </a:r>
          </a:p>
        </p:txBody>
      </p:sp>
      <p:pic>
        <p:nvPicPr>
          <p:cNvPr id="23" name="Picture 16" descr="SIMULIA-Abaqus-FEA-Ohio-I90-Brid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80261"/>
            <a:ext cx="2998787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8" descr="Part1-SimulationXpressStudy.analysi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1" r="8234" b="16464"/>
          <a:stretch>
            <a:fillRect/>
          </a:stretch>
        </p:blipFill>
        <p:spPr bwMode="auto">
          <a:xfrm>
            <a:off x="5599112" y="2817111"/>
            <a:ext cx="31178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5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oni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Fronius</Template>
  <TotalTime>200</TotalTime>
  <Words>747</Words>
  <Application>Microsoft Office PowerPoint</Application>
  <PresentationFormat>On-screen Show (4:3)</PresentationFormat>
  <Paragraphs>249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Fronius</vt:lpstr>
      <vt:lpstr>Robotics IQ</vt:lpstr>
      <vt:lpstr>Drawing</vt:lpstr>
      <vt:lpstr>Drawing</vt:lpstr>
      <vt:lpstr>Drawing</vt:lpstr>
      <vt:lpstr>Design Process</vt:lpstr>
      <vt:lpstr>Design Process</vt:lpstr>
      <vt:lpstr>Design Process</vt:lpstr>
      <vt:lpstr>Design Process</vt:lpstr>
      <vt:lpstr>Design Process</vt:lpstr>
      <vt:lpstr>Drawing</vt:lpstr>
      <vt:lpstr>Drawing</vt:lpstr>
      <vt:lpstr>Drawing</vt:lpstr>
      <vt:lpstr>Drawing</vt:lpstr>
      <vt:lpstr>Drawing</vt:lpstr>
      <vt:lpstr>Drawing</vt:lpstr>
      <vt:lpstr>Writing</vt:lpstr>
      <vt:lpstr>Writing</vt:lpstr>
      <vt:lpstr>Drawing</vt:lpstr>
      <vt:lpstr>Drawing</vt:lpstr>
      <vt:lpstr>Isometric Drawing</vt:lpstr>
      <vt:lpstr>Drawing</vt:lpstr>
      <vt:lpstr>Sketching Tips</vt:lpstr>
      <vt:lpstr>Exercise</vt:lpstr>
      <vt:lpstr>Exercise</vt:lpstr>
      <vt:lpstr>Exercise</vt:lpstr>
      <vt:lpstr>Exercise</vt:lpstr>
      <vt:lpstr>Exercise</vt:lpstr>
      <vt:lpstr>Exercise</vt:lpstr>
      <vt:lpstr>Exercise</vt:lpstr>
      <vt:lpstr>Exercise</vt:lpstr>
      <vt:lpstr>Sketching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Robotics IQ</dc:title>
  <dc:creator>Jeff Fronius</dc:creator>
  <cp:lastModifiedBy>Jeff Fronius</cp:lastModifiedBy>
  <cp:revision>9</cp:revision>
  <dcterms:created xsi:type="dcterms:W3CDTF">2016-08-08T14:44:39Z</dcterms:created>
  <dcterms:modified xsi:type="dcterms:W3CDTF">2016-08-09T18:35:11Z</dcterms:modified>
</cp:coreProperties>
</file>